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4" r:id="rId5"/>
  </p:sldMasterIdLst>
  <p:notesMasterIdLst>
    <p:notesMasterId r:id="rId12"/>
  </p:notesMasterIdLst>
  <p:sldIdLst>
    <p:sldId id="260" r:id="rId6"/>
    <p:sldId id="262" r:id="rId7"/>
    <p:sldId id="281" r:id="rId8"/>
    <p:sldId id="282" r:id="rId9"/>
    <p:sldId id="283" r:id="rId10"/>
    <p:sldId id="271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58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4660"/>
  </p:normalViewPr>
  <p:slideViewPr>
    <p:cSldViewPr>
      <p:cViewPr varScale="1">
        <p:scale>
          <a:sx n="75" d="100"/>
          <a:sy n="75" d="100"/>
        </p:scale>
        <p:origin x="1642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4601-5052-42D3-ACA7-2A07DD4D6852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E09CA-D776-4BCD-94B6-4DB283B5F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958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6995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457200" y="1888232"/>
            <a:ext cx="699512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4578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6995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457200" y="1888232"/>
            <a:ext cx="699512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293684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0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13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A7B84-629F-D34C-D61A-C048B21C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FE88EC-44C1-B5BC-2AE4-94B132E2D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109AD1-9BEF-6025-855D-2CC7F59A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31A6-001B-4165-A6D8-4D56BCF23E13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B99D91-E73A-4B5D-41CE-C832ACBD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7C29A6-0EAF-672C-27A3-7E7A5F7A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C75C-1AF2-40F6-B621-C40B160F2B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75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637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6995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88232"/>
            <a:ext cx="699512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229868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49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54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4294967295"/>
          </p:nvPr>
        </p:nvSpPr>
        <p:spPr>
          <a:xfrm>
            <a:off x="539552" y="764704"/>
            <a:ext cx="8280920" cy="172819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DEBUGANDO OS CÓDIGOS</a:t>
            </a:r>
          </a:p>
          <a:p>
            <a:pPr algn="ctr">
              <a:lnSpc>
                <a:spcPct val="170000"/>
              </a:lnSpc>
            </a:pPr>
            <a:r>
              <a:rPr lang="pt-BR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Uma abordagem prática. </a:t>
            </a:r>
          </a:p>
        </p:txBody>
      </p:sp>
      <p:sp>
        <p:nvSpPr>
          <p:cNvPr id="6" name="Subtítulo 4">
            <a:extLst>
              <a:ext uri="{FF2B5EF4-FFF2-40B4-BE49-F238E27FC236}">
                <a16:creationId xmlns:a16="http://schemas.microsoft.com/office/drawing/2014/main" id="{F2C83813-35FD-4433-89B5-01076758E07A}"/>
              </a:ext>
            </a:extLst>
          </p:cNvPr>
          <p:cNvSpPr txBox="1">
            <a:spLocks/>
          </p:cNvSpPr>
          <p:nvPr/>
        </p:nvSpPr>
        <p:spPr>
          <a:xfrm>
            <a:off x="3275856" y="2924944"/>
            <a:ext cx="5365104" cy="786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Prof. José Carlos Cruqui</a:t>
            </a:r>
          </a:p>
        </p:txBody>
      </p:sp>
    </p:spTree>
    <p:extLst>
      <p:ext uri="{BB962C8B-B14F-4D97-AF65-F5344CB8AC3E}">
        <p14:creationId xmlns:p14="http://schemas.microsoft.com/office/powerpoint/2010/main" val="209573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6A5AF-0C62-2EBF-DCDD-84FB4CAA2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672"/>
            <a:ext cx="8795320" cy="1143000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Observando o código de ontem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CE7096-637D-A5D0-A0FD-5FBB63771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618744"/>
            <a:ext cx="7416824" cy="4440064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pt-BR" sz="4300" b="1" dirty="0"/>
              <a:t>Fazendo uma reflexão a respeito do código de ontem. </a:t>
            </a:r>
          </a:p>
          <a:p>
            <a:pPr algn="just"/>
            <a:r>
              <a:rPr lang="pt-BR" sz="4300" b="1" dirty="0"/>
              <a:t>A estrutura:</a:t>
            </a:r>
          </a:p>
          <a:p>
            <a:pPr algn="just"/>
            <a:r>
              <a:rPr lang="pt-BR" sz="4300" b="0" dirty="0">
                <a:effectLst/>
              </a:rPr>
              <a:t> </a:t>
            </a:r>
            <a:r>
              <a:rPr lang="pt-BR" sz="4300" b="0" dirty="0" err="1">
                <a:effectLst/>
              </a:rPr>
              <a:t>if</a:t>
            </a:r>
            <a:r>
              <a:rPr lang="pt-BR" sz="4300" b="0" dirty="0">
                <a:effectLst/>
              </a:rPr>
              <a:t> (</a:t>
            </a:r>
            <a:r>
              <a:rPr lang="pt-BR" sz="4300" b="0" dirty="0" err="1">
                <a:effectLst/>
              </a:rPr>
              <a:t>array_key_exists</a:t>
            </a:r>
            <a:r>
              <a:rPr lang="pt-BR" sz="4300" b="0" dirty="0">
                <a:effectLst/>
              </a:rPr>
              <a:t>('nome', $_GET)) {</a:t>
            </a:r>
          </a:p>
          <a:p>
            <a:pPr algn="just"/>
            <a:r>
              <a:rPr lang="pt-BR" sz="4300" b="0" dirty="0">
                <a:effectLst/>
              </a:rPr>
              <a:t>             </a:t>
            </a:r>
          </a:p>
          <a:p>
            <a:pPr algn="just"/>
            <a:r>
              <a:rPr lang="pt-BR" sz="4300" b="0" dirty="0">
                <a:effectLst/>
                <a:highlight>
                  <a:srgbClr val="FFFF00"/>
                </a:highlight>
              </a:rPr>
              <a:t>                $</a:t>
            </a:r>
            <a:r>
              <a:rPr lang="pt-BR" sz="4300" b="0" dirty="0" err="1">
                <a:effectLst/>
                <a:highlight>
                  <a:srgbClr val="FFFF00"/>
                </a:highlight>
              </a:rPr>
              <a:t>nova_tarefa</a:t>
            </a:r>
            <a:r>
              <a:rPr lang="pt-BR" sz="4300" b="0" dirty="0">
                <a:effectLst/>
                <a:highlight>
                  <a:srgbClr val="FFFF00"/>
                </a:highlight>
              </a:rPr>
              <a:t> = [</a:t>
            </a:r>
          </a:p>
          <a:p>
            <a:pPr algn="just"/>
            <a:r>
              <a:rPr lang="pt-BR" sz="4300" b="0" dirty="0">
                <a:effectLst/>
              </a:rPr>
              <a:t>                    </a:t>
            </a:r>
            <a:r>
              <a:rPr lang="pt-BR" sz="4300" b="0" dirty="0">
                <a:effectLst/>
                <a:highlight>
                  <a:srgbClr val="FF0000"/>
                </a:highlight>
              </a:rPr>
              <a:t>'nome' =&gt; $_GET['nome'],</a:t>
            </a:r>
          </a:p>
          <a:p>
            <a:pPr algn="just"/>
            <a:r>
              <a:rPr lang="pt-BR" sz="4300" b="0" dirty="0">
                <a:effectLst/>
                <a:highlight>
                  <a:srgbClr val="FF0000"/>
                </a:highlight>
              </a:rPr>
              <a:t>                    '</a:t>
            </a:r>
            <a:r>
              <a:rPr lang="pt-BR" sz="4300" b="0" dirty="0" err="1">
                <a:effectLst/>
                <a:highlight>
                  <a:srgbClr val="FF0000"/>
                </a:highlight>
              </a:rPr>
              <a:t>descricao</a:t>
            </a:r>
            <a:r>
              <a:rPr lang="pt-BR" sz="4300" b="0" dirty="0">
                <a:effectLst/>
                <a:highlight>
                  <a:srgbClr val="FF0000"/>
                </a:highlight>
              </a:rPr>
              <a:t>' =&gt; $_GET['</a:t>
            </a:r>
            <a:r>
              <a:rPr lang="pt-BR" sz="4300" b="0" dirty="0" err="1">
                <a:effectLst/>
                <a:highlight>
                  <a:srgbClr val="FF0000"/>
                </a:highlight>
              </a:rPr>
              <a:t>descricao</a:t>
            </a:r>
            <a:r>
              <a:rPr lang="pt-BR" sz="4300" b="0" dirty="0">
                <a:effectLst/>
                <a:highlight>
                  <a:srgbClr val="FF0000"/>
                </a:highlight>
              </a:rPr>
              <a:t>']</a:t>
            </a:r>
          </a:p>
          <a:p>
            <a:pPr algn="just"/>
            <a:r>
              <a:rPr lang="pt-BR" sz="4300" b="0" dirty="0">
                <a:effectLst/>
              </a:rPr>
              <a:t>               ];</a:t>
            </a:r>
          </a:p>
          <a:p>
            <a:pPr algn="just"/>
            <a:r>
              <a:rPr lang="pt-BR" sz="4300" b="0" dirty="0">
                <a:effectLst/>
              </a:rPr>
              <a:t>                $_SESSION['</a:t>
            </a:r>
            <a:r>
              <a:rPr lang="pt-BR" sz="4300" b="0" dirty="0" err="1">
                <a:effectLst/>
              </a:rPr>
              <a:t>lista_tarefas</a:t>
            </a:r>
            <a:r>
              <a:rPr lang="pt-BR" sz="4300" b="0" dirty="0">
                <a:effectLst/>
              </a:rPr>
              <a:t>'][] = $</a:t>
            </a:r>
            <a:r>
              <a:rPr lang="pt-BR" sz="4300" b="0" dirty="0" err="1">
                <a:effectLst/>
              </a:rPr>
              <a:t>nova_tarefa</a:t>
            </a:r>
            <a:r>
              <a:rPr lang="pt-BR" sz="4300" b="0" dirty="0">
                <a:effectLst/>
              </a:rPr>
              <a:t>;</a:t>
            </a:r>
          </a:p>
          <a:p>
            <a:pPr algn="just"/>
            <a:r>
              <a:rPr lang="pt-BR" sz="4300" b="0" dirty="0">
                <a:effectLst/>
              </a:rPr>
              <a:t>            }</a:t>
            </a:r>
          </a:p>
          <a:p>
            <a:endParaRPr lang="pt-BR" sz="36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432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110C1-4945-9068-4973-203BF122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280" y="-171400"/>
            <a:ext cx="6995120" cy="1143000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Explicando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2F6FDD-48AB-D324-0F8C-7235B098D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280" y="764704"/>
            <a:ext cx="8686800" cy="4781128"/>
          </a:xfrm>
        </p:spPr>
        <p:txBody>
          <a:bodyPr>
            <a:normAutofit/>
          </a:bodyPr>
          <a:lstStyle/>
          <a:p>
            <a:r>
              <a:rPr lang="pt-BR" dirty="0"/>
              <a:t>Nesta estrutura encontramos um </a:t>
            </a:r>
            <a:r>
              <a:rPr lang="pt-BR" dirty="0" err="1"/>
              <a:t>if</a:t>
            </a:r>
            <a:r>
              <a:rPr lang="pt-BR" dirty="0"/>
              <a:t>, com uma função que testa a existência do nome, repassado a página pelo </a:t>
            </a:r>
            <a:r>
              <a:rPr lang="pt-BR" b="1" dirty="0">
                <a:solidFill>
                  <a:srgbClr val="FF0000"/>
                </a:solidFill>
              </a:rPr>
              <a:t>método GET</a:t>
            </a:r>
            <a:r>
              <a:rPr lang="pt-BR" dirty="0"/>
              <a:t>.</a:t>
            </a:r>
          </a:p>
          <a:p>
            <a:r>
              <a:rPr lang="pt-BR" dirty="0"/>
              <a:t>E se existir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</a:t>
            </a:r>
            <a:r>
              <a:rPr lang="pt-BR" dirty="0"/>
              <a:t>, ele então cria um novo </a:t>
            </a:r>
            <a:r>
              <a:rPr lang="pt-BR" dirty="0" err="1"/>
              <a:t>array</a:t>
            </a:r>
            <a:r>
              <a:rPr lang="pt-BR" dirty="0"/>
              <a:t>, chamado de </a:t>
            </a:r>
            <a:r>
              <a:rPr lang="pt-BR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$</a:t>
            </a:r>
            <a:r>
              <a:rPr lang="pt-BR" sz="4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nova_tarefa</a:t>
            </a:r>
            <a:r>
              <a:rPr lang="pt-BR" dirty="0"/>
              <a:t>, e dentro desse </a:t>
            </a:r>
            <a:r>
              <a:rPr lang="pt-BR" dirty="0" err="1"/>
              <a:t>array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inclui o </a:t>
            </a:r>
            <a:r>
              <a:rPr lang="pt-BR" dirty="0">
                <a:highlight>
                  <a:srgbClr val="FF0000"/>
                </a:highlight>
              </a:rPr>
              <a:t>nome e a descrição</a:t>
            </a:r>
            <a:r>
              <a:rPr lang="pt-BR" dirty="0"/>
              <a:t>, que foram repassados pelo formulário.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5754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AD1F7-A3F9-312F-C342-5FFB1330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0"/>
            <a:ext cx="6995120" cy="764704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VAMOS OBSERVAR</a:t>
            </a:r>
          </a:p>
        </p:txBody>
      </p:sp>
      <p:pic>
        <p:nvPicPr>
          <p:cNvPr id="13" name="Espaço Reservado para Conteúdo 12" descr="Texto&#10;&#10;Descrição gerada automaticamente">
            <a:extLst>
              <a:ext uri="{FF2B5EF4-FFF2-40B4-BE49-F238E27FC236}">
                <a16:creationId xmlns:a16="http://schemas.microsoft.com/office/drawing/2014/main" id="{0332AD62-B8CD-2FE9-5AE8-105227A18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64704"/>
            <a:ext cx="8722908" cy="3312368"/>
          </a:xfr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79D09AA-DFF6-8C9C-E17F-9583A40BE950}"/>
              </a:ext>
            </a:extLst>
          </p:cNvPr>
          <p:cNvSpPr txBox="1"/>
          <p:nvPr/>
        </p:nvSpPr>
        <p:spPr>
          <a:xfrm>
            <a:off x="359532" y="4077072"/>
            <a:ext cx="8424936" cy="24314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dirty="0"/>
              <a:t>Observando este código, podemos perceber duas estruturas, </a:t>
            </a:r>
            <a:r>
              <a:rPr lang="pt-BR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ifs</a:t>
            </a:r>
            <a:r>
              <a:rPr lang="pt-B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dirty="0"/>
              <a:t>sendo que a primeira é um </a:t>
            </a:r>
            <a:r>
              <a:rPr lang="pt-BR" sz="2000" dirty="0" err="1"/>
              <a:t>if</a:t>
            </a:r>
            <a:r>
              <a:rPr lang="pt-BR" sz="2000" dirty="0"/>
              <a:t> </a:t>
            </a:r>
            <a:r>
              <a:rPr lang="pt-BR" sz="2000" dirty="0" err="1"/>
              <a:t>else</a:t>
            </a:r>
            <a:r>
              <a:rPr lang="pt-BR" sz="2000" dirty="0"/>
              <a:t> convencional, como estamos acostumados a encontrar. </a:t>
            </a:r>
          </a:p>
          <a:p>
            <a:r>
              <a:rPr lang="pt-BR" sz="2000" dirty="0"/>
              <a:t>Já o segundo é uma forma mais abreviada como comentamos ontem, é um </a:t>
            </a:r>
          </a:p>
          <a:p>
            <a:r>
              <a:rPr lang="pt-BR" sz="2000" dirty="0"/>
              <a:t>IF ternário, a finalidade do </a:t>
            </a:r>
            <a:r>
              <a:rPr lang="pt-BR" sz="2000" dirty="0" err="1"/>
              <a:t>if</a:t>
            </a:r>
            <a:r>
              <a:rPr lang="pt-BR" sz="2000" dirty="0"/>
              <a:t> ternário é resumir a quantidade de linhas. </a:t>
            </a:r>
          </a:p>
          <a:p>
            <a:r>
              <a:rPr lang="pt-BR" sz="2000" dirty="0"/>
              <a:t>Alguns programadores mais convencionais não  costumam utilizar essa forma </a:t>
            </a:r>
            <a:br>
              <a:rPr lang="pt-BR" sz="2000" dirty="0"/>
            </a:br>
            <a:r>
              <a:rPr lang="pt-BR" sz="2000" dirty="0"/>
              <a:t>ternaria, porém é uma forma possível e tem aparecido nas programações. </a:t>
            </a:r>
          </a:p>
          <a:p>
            <a:r>
              <a:rPr lang="pt-BR" sz="2000" dirty="0"/>
              <a:t>Vale a pena conhecer e entender. </a:t>
            </a:r>
          </a:p>
        </p:txBody>
      </p:sp>
    </p:spTree>
    <p:extLst>
      <p:ext uri="{BB962C8B-B14F-4D97-AF65-F5344CB8AC3E}">
        <p14:creationId xmlns:p14="http://schemas.microsoft.com/office/powerpoint/2010/main" val="221517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AD3FE-97B0-ADAD-E891-36FE16B2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FOREACH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832459-92EF-5490-7359-3EDC02EB3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Utilizado para ler cada elemento na </a:t>
            </a:r>
            <a:r>
              <a:rPr lang="pt-BR" dirty="0" err="1"/>
              <a:t>array</a:t>
            </a:r>
            <a:r>
              <a:rPr lang="pt-BR" dirty="0"/>
              <a:t> do nosso código. O </a:t>
            </a:r>
            <a:r>
              <a:rPr lang="pt-BR" dirty="0" err="1"/>
              <a:t>foreach</a:t>
            </a:r>
            <a:r>
              <a:rPr lang="pt-BR" dirty="0"/>
              <a:t> analisa o </a:t>
            </a:r>
            <a:r>
              <a:rPr lang="pt-BR" dirty="0" err="1"/>
              <a:t>array</a:t>
            </a:r>
            <a:r>
              <a:rPr lang="pt-BR" dirty="0"/>
              <a:t> </a:t>
            </a:r>
            <a:r>
              <a:rPr lang="pt-B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pt-BR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lista_tarefas</a:t>
            </a:r>
            <a:r>
              <a:rPr lang="pt-BR" dirty="0"/>
              <a:t>, e para cada valor encontrado é então adicionado na variável </a:t>
            </a:r>
            <a:r>
              <a:rPr lang="pt-B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$tarefa</a:t>
            </a:r>
            <a:r>
              <a:rPr lang="pt-BR" dirty="0"/>
              <a:t>, e em seguida uma série de </a:t>
            </a:r>
          </a:p>
        </p:txBody>
      </p:sp>
    </p:spTree>
    <p:extLst>
      <p:ext uri="{BB962C8B-B14F-4D97-AF65-F5344CB8AC3E}">
        <p14:creationId xmlns:p14="http://schemas.microsoft.com/office/powerpoint/2010/main" val="336643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11560" y="692696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 </a:t>
            </a:r>
          </a:p>
          <a:p>
            <a:endParaRPr lang="pt-BR" dirty="0"/>
          </a:p>
          <a:p>
            <a:endParaRPr lang="pt-BR" sz="3200" dirty="0"/>
          </a:p>
          <a:p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AE279-BEEA-46D6-AAF2-B25238ED148F}"/>
              </a:ext>
            </a:extLst>
          </p:cNvPr>
          <p:cNvSpPr txBox="1">
            <a:spLocks/>
          </p:cNvSpPr>
          <p:nvPr/>
        </p:nvSpPr>
        <p:spPr>
          <a:xfrm>
            <a:off x="426368" y="1556792"/>
            <a:ext cx="8291264" cy="36724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600" dirty="0">
                <a:solidFill>
                  <a:srgbClr val="000000"/>
                </a:solidFill>
                <a:latin typeface="ArialMT"/>
              </a:rPr>
              <a:t>Dar continuidade a codificação, e implementar o CSS. </a:t>
            </a:r>
          </a:p>
          <a:p>
            <a:pPr marL="0" indent="0">
              <a:buNone/>
            </a:pPr>
            <a:endParaRPr lang="pt-BR" sz="4000" dirty="0">
              <a:solidFill>
                <a:srgbClr val="000000"/>
              </a:solidFill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419857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34DBF5202057B479C2EEC5A2DADA968" ma:contentTypeVersion="13" ma:contentTypeDescription="Crie um novo documento." ma:contentTypeScope="" ma:versionID="04bdfc011e2dcf0387810a178f1d7b56">
  <xsd:schema xmlns:xsd="http://www.w3.org/2001/XMLSchema" xmlns:xs="http://www.w3.org/2001/XMLSchema" xmlns:p="http://schemas.microsoft.com/office/2006/metadata/properties" xmlns:ns2="e1cdb180-4032-4e7d-82b5-2037f42a96a8" xmlns:ns3="ddcae529-ab34-42fc-8de8-b1aeec9086a9" targetNamespace="http://schemas.microsoft.com/office/2006/metadata/properties" ma:root="true" ma:fieldsID="dec794c9c4bb4b9e4cfc0a8468a024d0" ns2:_="" ns3:_="">
    <xsd:import namespace="e1cdb180-4032-4e7d-82b5-2037f42a96a8"/>
    <xsd:import namespace="ddcae529-ab34-42fc-8de8-b1aeec9086a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db180-4032-4e7d-82b5-2037f42a96a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ae529-ab34-42fc-8de8-b1aeec9086a9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b5d48e6-1b67-416f-84f6-11e5811bc7fc}" ma:internalName="TaxCatchAll" ma:showField="CatchAllData" ma:web="ddcae529-ab34-42fc-8de8-b1aeec9086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dcae529-ab34-42fc-8de8-b1aeec9086a9" xsi:nil="true"/>
    <lcf76f155ced4ddcb4097134ff3c332f xmlns="e1cdb180-4032-4e7d-82b5-2037f42a96a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AC579A6-EB3C-4DDE-AF58-DFF7B45E7553}"/>
</file>

<file path=customXml/itemProps2.xml><?xml version="1.0" encoding="utf-8"?>
<ds:datastoreItem xmlns:ds="http://schemas.openxmlformats.org/officeDocument/2006/customXml" ds:itemID="{9A2A3C06-BA51-48AB-96AD-B8F46C0041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744C2E-F692-48E3-AA45-3DFF4D5F1C0F}">
  <ds:schemaRefs>
    <ds:schemaRef ds:uri="e19b7a75-8599-42b3-8dd0-1188e5a2963c"/>
    <ds:schemaRef ds:uri="http://schemas.microsoft.com/office/2006/documentManagement/types"/>
    <ds:schemaRef ds:uri="http://purl.org/dc/elements/1.1/"/>
    <ds:schemaRef ds:uri="http://schemas.microsoft.com/office/2006/metadata/properties"/>
    <ds:schemaRef ds:uri="87fff4ab-eb67-4122-abe8-18d68d8084dd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2323</TotalTime>
  <Words>289</Words>
  <Application>Microsoft Office PowerPoint</Application>
  <PresentationFormat>Apresentação na tela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ArialMT</vt:lpstr>
      <vt:lpstr>Calibri</vt:lpstr>
      <vt:lpstr>Tema do Office</vt:lpstr>
      <vt:lpstr>Personalizar design</vt:lpstr>
      <vt:lpstr>Apresentação do PowerPoint</vt:lpstr>
      <vt:lpstr>Observando o código de ontem </vt:lpstr>
      <vt:lpstr>Explicando</vt:lpstr>
      <vt:lpstr>VAMOS OBSERVAR</vt:lpstr>
      <vt:lpstr>FOREACH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Cláudia Spuldaro Samways</dc:creator>
  <cp:lastModifiedBy>Jose Carlos Cruqui</cp:lastModifiedBy>
  <cp:revision>102</cp:revision>
  <dcterms:created xsi:type="dcterms:W3CDTF">2018-01-29T16:53:27Z</dcterms:created>
  <dcterms:modified xsi:type="dcterms:W3CDTF">2023-11-24T12:12:41Z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0x010100246D59DDCDF2D141A30A09AE73C1A1BD</vt:lpwstr>
  </property>
</Properties>
</file>