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4" r:id="rId5"/>
  </p:sldMasterIdLst>
  <p:notesMasterIdLst>
    <p:notesMasterId r:id="rId28"/>
  </p:notesMasterIdLst>
  <p:sldIdLst>
    <p:sldId id="260" r:id="rId6"/>
    <p:sldId id="262" r:id="rId7"/>
    <p:sldId id="294" r:id="rId8"/>
    <p:sldId id="287" r:id="rId9"/>
    <p:sldId id="295" r:id="rId10"/>
    <p:sldId id="296" r:id="rId11"/>
    <p:sldId id="304" r:id="rId12"/>
    <p:sldId id="297" r:id="rId13"/>
    <p:sldId id="298" r:id="rId14"/>
    <p:sldId id="299" r:id="rId15"/>
    <p:sldId id="307" r:id="rId16"/>
    <p:sldId id="309" r:id="rId17"/>
    <p:sldId id="312" r:id="rId18"/>
    <p:sldId id="308" r:id="rId19"/>
    <p:sldId id="315" r:id="rId20"/>
    <p:sldId id="317" r:id="rId21"/>
    <p:sldId id="319" r:id="rId22"/>
    <p:sldId id="320" r:id="rId23"/>
    <p:sldId id="321" r:id="rId24"/>
    <p:sldId id="316" r:id="rId25"/>
    <p:sldId id="322" r:id="rId26"/>
    <p:sldId id="271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58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45C302-D0CE-4603-803F-276433002B0D}" v="1" dt="2023-11-29T02:10:38.5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9" autoAdjust="0"/>
    <p:restoredTop sz="94660"/>
  </p:normalViewPr>
  <p:slideViewPr>
    <p:cSldViewPr>
      <p:cViewPr varScale="1">
        <p:scale>
          <a:sx n="67" d="100"/>
          <a:sy n="67" d="100"/>
        </p:scale>
        <p:origin x="151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4601-5052-42D3-ACA7-2A07DD4D6852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E09CA-D776-4BCD-94B6-4DB283B5F9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958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69951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4" name="Espaço Reservado para Texto 2"/>
          <p:cNvSpPr>
            <a:spLocks noGrp="1"/>
          </p:cNvSpPr>
          <p:nvPr>
            <p:ph idx="1"/>
          </p:nvPr>
        </p:nvSpPr>
        <p:spPr>
          <a:xfrm>
            <a:off x="457200" y="1888232"/>
            <a:ext cx="6995120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4578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69951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4" name="Espaço Reservado para Texto 2"/>
          <p:cNvSpPr>
            <a:spLocks noGrp="1"/>
          </p:cNvSpPr>
          <p:nvPr>
            <p:ph idx="1"/>
          </p:nvPr>
        </p:nvSpPr>
        <p:spPr>
          <a:xfrm>
            <a:off x="457200" y="1888232"/>
            <a:ext cx="6995120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293684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0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13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A7B84-629F-D34C-D61A-C048B21C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FE88EC-44C1-B5BC-2AE4-94B132E2D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109AD1-9BEF-6025-855D-2CC7F59A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31A6-001B-4165-A6D8-4D56BCF23E13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B99D91-E73A-4B5D-41CE-C832ACBD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7C29A6-0EAF-672C-27A3-7E7A5F7A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C75C-1AF2-40F6-B621-C40B160F2B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75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637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69951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88232"/>
            <a:ext cx="6995120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229868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49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54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4294967295"/>
          </p:nvPr>
        </p:nvSpPr>
        <p:spPr>
          <a:xfrm>
            <a:off x="539552" y="764704"/>
            <a:ext cx="8280920" cy="1728192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Trabalhando com Banco e dados</a:t>
            </a:r>
          </a:p>
        </p:txBody>
      </p:sp>
      <p:sp>
        <p:nvSpPr>
          <p:cNvPr id="6" name="Subtítulo 4">
            <a:extLst>
              <a:ext uri="{FF2B5EF4-FFF2-40B4-BE49-F238E27FC236}">
                <a16:creationId xmlns:a16="http://schemas.microsoft.com/office/drawing/2014/main" id="{F2C83813-35FD-4433-89B5-01076758E07A}"/>
              </a:ext>
            </a:extLst>
          </p:cNvPr>
          <p:cNvSpPr txBox="1">
            <a:spLocks/>
          </p:cNvSpPr>
          <p:nvPr/>
        </p:nvSpPr>
        <p:spPr>
          <a:xfrm>
            <a:off x="3275856" y="2924944"/>
            <a:ext cx="5365104" cy="786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Prof. José Carlos Cruqui</a:t>
            </a:r>
          </a:p>
        </p:txBody>
      </p:sp>
    </p:spTree>
    <p:extLst>
      <p:ext uri="{BB962C8B-B14F-4D97-AF65-F5344CB8AC3E}">
        <p14:creationId xmlns:p14="http://schemas.microsoft.com/office/powerpoint/2010/main" val="2095739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BC6C0-A3BF-F566-DAFD-4EB10BB7E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Criando uma tabela</a:t>
            </a:r>
          </a:p>
        </p:txBody>
      </p:sp>
      <p:pic>
        <p:nvPicPr>
          <p:cNvPr id="9" name="Espaço Reservado para Conteúdo 8" descr="Interface gráfica do usuário&#10;&#10;Descrição gerada automaticamente">
            <a:extLst>
              <a:ext uri="{FF2B5EF4-FFF2-40B4-BE49-F238E27FC236}">
                <a16:creationId xmlns:a16="http://schemas.microsoft.com/office/drawing/2014/main" id="{C6A7CF12-AE09-D469-6F69-25F176EB7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564904"/>
            <a:ext cx="6994525" cy="3215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29976B7-783B-8946-91BB-6CE9DAAC6866}"/>
              </a:ext>
            </a:extLst>
          </p:cNvPr>
          <p:cNvSpPr txBox="1"/>
          <p:nvPr/>
        </p:nvSpPr>
        <p:spPr>
          <a:xfrm>
            <a:off x="599341" y="1661980"/>
            <a:ext cx="7945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Os campos de nossa tabela devem ser nomeados e também definidos com </a:t>
            </a:r>
          </a:p>
          <a:p>
            <a:r>
              <a:rPr lang="pt-BR" dirty="0"/>
              <a:t>Seu tipo exemplo (INT, VARCHAR, DATE), dependendo do tipo de dados que temos </a:t>
            </a:r>
          </a:p>
        </p:txBody>
      </p:sp>
    </p:spTree>
    <p:extLst>
      <p:ext uri="{BB962C8B-B14F-4D97-AF65-F5344CB8AC3E}">
        <p14:creationId xmlns:p14="http://schemas.microsoft.com/office/powerpoint/2010/main" val="3313040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0D63B81-AB95-E527-648B-186B48468CB3}"/>
              </a:ext>
            </a:extLst>
          </p:cNvPr>
          <p:cNvSpPr txBox="1"/>
          <p:nvPr/>
        </p:nvSpPr>
        <p:spPr>
          <a:xfrm>
            <a:off x="323528" y="620688"/>
            <a:ext cx="806489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l"/>
            <a:r>
              <a:rPr lang="pt-BR" sz="3200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Banco de dados relacional</a:t>
            </a:r>
          </a:p>
          <a:p>
            <a:pPr indent="0"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Quando o próprio banco gerencia a estrutura dos registros e se encarrega de criar espaço para novos registros.</a:t>
            </a:r>
          </a:p>
          <a:p>
            <a:pPr indent="0"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Esses bancos de dados que gerenciam os registros de forma automatizada são chamados de Sistemas Gerenciadores de Banco de Dados Relacionais (SGBDR), ou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Relational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Management Systems (RDMS). </a:t>
            </a:r>
            <a:endParaRPr lang="pt-BR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782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0D63B81-AB95-E527-648B-186B48468CB3}"/>
              </a:ext>
            </a:extLst>
          </p:cNvPr>
          <p:cNvSpPr txBox="1"/>
          <p:nvPr/>
        </p:nvSpPr>
        <p:spPr>
          <a:xfrm>
            <a:off x="323528" y="620688"/>
            <a:ext cx="806489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l"/>
            <a:r>
              <a:rPr lang="pt-BR" sz="3200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Banco de dados relacional</a:t>
            </a:r>
          </a:p>
          <a:p>
            <a:pPr indent="0"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 BANCO DE DADOS RELACIONAL é o mais utilizado por facilidade na alteração da estrutura das tabelas, como adicionar e excluir colunas e linhas de acordo com as necessidades, sem comprometer sua funcionalidade. </a:t>
            </a:r>
            <a:endParaRPr lang="pt-BR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783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0D63B81-AB95-E527-648B-186B48468CB3}"/>
              </a:ext>
            </a:extLst>
          </p:cNvPr>
          <p:cNvSpPr txBox="1"/>
          <p:nvPr/>
        </p:nvSpPr>
        <p:spPr>
          <a:xfrm>
            <a:off x="323528" y="620688"/>
            <a:ext cx="806489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l"/>
            <a:r>
              <a:rPr lang="pt-BR" sz="3200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Banco de dados</a:t>
            </a:r>
          </a:p>
          <a:p>
            <a:pPr indent="0"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Todo o banco de dados é constituído por elementos básicos: campos, colunas, linhas ou tabelas. </a:t>
            </a:r>
          </a:p>
          <a:p>
            <a:pPr indent="0" algn="l"/>
            <a:r>
              <a:rPr lang="pt-BR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Campos: </a:t>
            </a:r>
            <a:r>
              <a:rPr lang="pt-BR" sz="3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são espaços reservados, para inserção de um determinado dado</a:t>
            </a:r>
          </a:p>
          <a:p>
            <a:pPr indent="0" algn="l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Colunas: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São os registros de um determinado campo</a:t>
            </a:r>
          </a:p>
          <a:p>
            <a:pPr indent="0" algn="l"/>
            <a:r>
              <a:rPr lang="pt-BR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Linhas :</a:t>
            </a:r>
            <a:r>
              <a:rPr lang="pt-BR" sz="3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São registros de um conjunto de campos.</a:t>
            </a:r>
            <a:endParaRPr lang="pt-BR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167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0E5A7C2-7CB3-FB2D-6649-FF3B20249840}"/>
              </a:ext>
            </a:extLst>
          </p:cNvPr>
          <p:cNvSpPr txBox="1"/>
          <p:nvPr/>
        </p:nvSpPr>
        <p:spPr>
          <a:xfrm>
            <a:off x="323528" y="620688"/>
            <a:ext cx="799288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l"/>
            <a:r>
              <a:rPr lang="pt-BR" sz="2800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</a:p>
          <a:p>
            <a:pPr indent="0" algn="l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SQL – não é o banco de dados, SIGNIFICA STRUCT QUERY LANGUAGE ( é uma linguagem para banco de dados relacionais)</a:t>
            </a:r>
          </a:p>
          <a:p>
            <a:pPr indent="0" algn="l"/>
            <a:endParaRPr lang="pt-BR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/>
            <a:r>
              <a:rPr lang="pt-BR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Banco de dados relacional ( utiliza-se de tabelas, relacionadas entre si por um identificador). </a:t>
            </a:r>
          </a:p>
          <a:p>
            <a:pPr indent="0" algn="l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Quanto maior a tabela mais lento vai ficar o banco de dados. Existe o tipo de tabela não relacional (</a:t>
            </a:r>
            <a:r>
              <a:rPr lang="pt-B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 SQL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) NON RELATION</a:t>
            </a:r>
            <a:endParaRPr lang="pt-BR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072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1733F6B-73D5-5EA3-2C9C-17F6F83050D3}"/>
              </a:ext>
            </a:extLst>
          </p:cNvPr>
          <p:cNvSpPr txBox="1"/>
          <p:nvPr/>
        </p:nvSpPr>
        <p:spPr>
          <a:xfrm>
            <a:off x="1239472" y="1700808"/>
            <a:ext cx="66650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A SEGUIR VAMOS LISTAR OS TIPOS DE DADOS POSSÍVEIS EM UM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2158565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508FB2B-0FEC-E7CF-185A-1103042283A6}"/>
              </a:ext>
            </a:extLst>
          </p:cNvPr>
          <p:cNvSpPr/>
          <p:nvPr/>
        </p:nvSpPr>
        <p:spPr>
          <a:xfrm>
            <a:off x="2123728" y="260648"/>
            <a:ext cx="44839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Tipos de dados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3C7295D-2DD7-4E2E-5896-162C46737BFC}"/>
              </a:ext>
            </a:extLst>
          </p:cNvPr>
          <p:cNvSpPr/>
          <p:nvPr/>
        </p:nvSpPr>
        <p:spPr>
          <a:xfrm>
            <a:off x="611560" y="1428572"/>
            <a:ext cx="7920880" cy="48936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 texto </a:t>
            </a:r>
          </a:p>
          <a:p>
            <a:r>
              <a:rPr lang="pt-B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 tamanho) – guarda um número fixo de caracteres. Pode conter letras, números e caracteres especiais.</a:t>
            </a:r>
          </a:p>
          <a:p>
            <a:r>
              <a:rPr lang="pt-B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VARCHAR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 tamanho) – Ele possui as características do tipo CHAR, com a diferença de que, se você criar com mais de 255 caracteres, ele muda para o tipo TEXT. Se for mais de 255 já devemos criar em formato TXT.</a:t>
            </a:r>
          </a:p>
          <a:p>
            <a:r>
              <a:rPr lang="pt-B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guarda uma </a:t>
            </a:r>
            <a:r>
              <a:rPr lang="pt-BR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string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 o tamanho máximo de 65.535 caracteres. </a:t>
            </a:r>
          </a:p>
          <a:p>
            <a:r>
              <a:rPr lang="pt-B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BLOB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 é o tipo de dado medido pela quantidade de bytes, em vez de pela quantidade de caracteres, conforme a maioria. Pode salvar imagens. </a:t>
            </a:r>
            <a:endParaRPr lang="pt-B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4521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508FB2B-0FEC-E7CF-185A-1103042283A6}"/>
              </a:ext>
            </a:extLst>
          </p:cNvPr>
          <p:cNvSpPr/>
          <p:nvPr/>
        </p:nvSpPr>
        <p:spPr>
          <a:xfrm>
            <a:off x="2195736" y="2133"/>
            <a:ext cx="44839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Tipos de dados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3C7295D-2DD7-4E2E-5896-162C46737BFC}"/>
              </a:ext>
            </a:extLst>
          </p:cNvPr>
          <p:cNvSpPr/>
          <p:nvPr/>
        </p:nvSpPr>
        <p:spPr>
          <a:xfrm>
            <a:off x="539552" y="925463"/>
            <a:ext cx="8064896" cy="60016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 numérico </a:t>
            </a:r>
          </a:p>
          <a:p>
            <a:r>
              <a:rPr lang="pt-B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TINYINT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guarda números do tipo inteiro. Suporta de -128 até 127 caracteres.</a:t>
            </a:r>
          </a:p>
          <a:p>
            <a:r>
              <a:rPr lang="pt-B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SMALLINT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guarda números do tipo inteiro, suporta de </a:t>
            </a:r>
            <a:b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-32768 até 32767 caracteres.</a:t>
            </a:r>
          </a:p>
          <a:p>
            <a:r>
              <a:rPr lang="pt-B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MEDIUMINT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guarda números do tipo inteiro, suporta de </a:t>
            </a:r>
            <a:b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-8388608 até 8388607 caracteres.</a:t>
            </a:r>
          </a:p>
          <a:p>
            <a:r>
              <a:rPr lang="pt-B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 (tamanho): 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guarda números do tipo inteiro, suporta de </a:t>
            </a:r>
            <a:b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-2147483648 até 2147483647 caracteres</a:t>
            </a:r>
          </a:p>
          <a:p>
            <a:r>
              <a:rPr lang="pt-B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BIGINT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Guarda números do tipo inteiro. Suporta de </a:t>
            </a:r>
            <a:b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-9223372036854775808 até 9223372036854775807 caracteres</a:t>
            </a:r>
            <a:endParaRPr lang="pt-B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FLOAT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Guarda números REAIS,  o numero de caracteres pode ser especificado entre parênteses. </a:t>
            </a:r>
          </a:p>
          <a:p>
            <a:r>
              <a:rPr lang="pt-BR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DOUBLE – </a:t>
            </a:r>
            <a:r>
              <a:rPr lang="pt-BR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Guarda números REAIS, mas numa quantidade maior do que o FLOAT</a:t>
            </a:r>
            <a:endParaRPr lang="pt-BR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7181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508FB2B-0FEC-E7CF-185A-1103042283A6}"/>
              </a:ext>
            </a:extLst>
          </p:cNvPr>
          <p:cNvSpPr/>
          <p:nvPr/>
        </p:nvSpPr>
        <p:spPr>
          <a:xfrm>
            <a:off x="2195736" y="2133"/>
            <a:ext cx="44839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Tipos de dados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3C7295D-2DD7-4E2E-5896-162C46737BFC}"/>
              </a:ext>
            </a:extLst>
          </p:cNvPr>
          <p:cNvSpPr/>
          <p:nvPr/>
        </p:nvSpPr>
        <p:spPr>
          <a:xfrm>
            <a:off x="539552" y="1166842"/>
            <a:ext cx="8064896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 </a:t>
            </a:r>
            <a:r>
              <a:rPr lang="pt-BR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date/time</a:t>
            </a:r>
            <a:r>
              <a:rPr lang="pt-BR" sz="2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Colunas de data e hora são um grande desafio para os desenvolvedores. </a:t>
            </a:r>
          </a:p>
          <a:p>
            <a:r>
              <a:rPr lang="pt-BR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Porque as l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inguagens tratam datas de forma diferente uma da outra. </a:t>
            </a:r>
          </a:p>
          <a:p>
            <a:r>
              <a:rPr lang="pt-B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DATE() 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 tipo de campo que vai armazenar datas no: YYYY-MM-DD, onde Y refere-se ao ano, M ao mês e D ao dia. </a:t>
            </a:r>
          </a:p>
          <a:p>
            <a:r>
              <a:rPr lang="pt-B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DATETIME() 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 A combinação de data e tempo, no formato YYYY-MM-DD HH:MI:SS;</a:t>
            </a:r>
          </a:p>
          <a:p>
            <a:r>
              <a:rPr lang="pt-B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TIME() 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 Armazena horas, minutos e segundos no formato HH:MI:SS;</a:t>
            </a:r>
          </a:p>
          <a:p>
            <a:endParaRPr lang="pt-B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382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0E5A7C2-7CB3-FB2D-6649-FF3B20249840}"/>
              </a:ext>
            </a:extLst>
          </p:cNvPr>
          <p:cNvSpPr txBox="1"/>
          <p:nvPr/>
        </p:nvSpPr>
        <p:spPr>
          <a:xfrm>
            <a:off x="323528" y="116632"/>
            <a:ext cx="7992888" cy="615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l"/>
            <a:r>
              <a:rPr lang="pt-B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CONEXÃO AO BANCO DE DADOS</a:t>
            </a:r>
            <a:endParaRPr lang="pt-BR" sz="2800" b="1" i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Devemos fazer uma conexão utilizando dados repassados por nosso servidor ( aqui utilizamos o padrão do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xampp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). Nosso arquivo foi denominado de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conecta.php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$host=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localhost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usuario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$senha=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nomedobanco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gerenciador_tarefas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conexao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mysqli_connect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($host,$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usuario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,$senha,$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nomedobanco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conexao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"acesso ao cadastro ok"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"Erro ao cadastrar, falha na conexão"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80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6A5AF-0C62-2EBF-DCDD-84FB4CAA2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672"/>
            <a:ext cx="8795320" cy="1143000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finalidade do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CE7096-637D-A5D0-A0FD-5FBB63771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64" y="1484784"/>
            <a:ext cx="8424936" cy="4440064"/>
          </a:xfrm>
        </p:spPr>
        <p:txBody>
          <a:bodyPr>
            <a:normAutofit/>
          </a:bodyPr>
          <a:lstStyle/>
          <a:p>
            <a:r>
              <a:rPr lang="pt-BR" sz="3600" dirty="0"/>
              <a:t>A função de um banco de dados é armazenar informações que o cliente deseja. Seja de seus funcionários, clientes, fornecedores e produtos... Vamos nessas aulas efetuar toda a aplicação do CRUD.</a:t>
            </a:r>
          </a:p>
          <a:p>
            <a:r>
              <a:rPr lang="pt-BR" sz="3600" dirty="0"/>
              <a:t>Iniciamos com o </a:t>
            </a:r>
            <a:r>
              <a:rPr lang="pt-BR" sz="3600" b="1" dirty="0" err="1">
                <a:solidFill>
                  <a:srgbClr val="FF0000"/>
                </a:solidFill>
              </a:rPr>
              <a:t>Create</a:t>
            </a:r>
            <a:r>
              <a:rPr lang="pt-BR" sz="3600" dirty="0"/>
              <a:t> (INCLUSÃO) de dados no banco. </a:t>
            </a:r>
          </a:p>
          <a:p>
            <a:endParaRPr lang="pt-BR" sz="36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4328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0E5A7C2-7CB3-FB2D-6649-FF3B20249840}"/>
              </a:ext>
            </a:extLst>
          </p:cNvPr>
          <p:cNvSpPr txBox="1"/>
          <p:nvPr/>
        </p:nvSpPr>
        <p:spPr>
          <a:xfrm>
            <a:off x="395536" y="620688"/>
            <a:ext cx="7992888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l"/>
            <a:r>
              <a:rPr lang="pt-B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FORMULÁRIO</a:t>
            </a:r>
          </a:p>
          <a:p>
            <a:pPr indent="0" algn="l"/>
            <a:endParaRPr lang="pt-BR" sz="2800" b="1" i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Nosso formulário, deve ser algumas propriedades que não utilizávamos até aqui, como por exemplo o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e o atributo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...exemplo: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inclui.php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indent="0" algn="l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Isso significa que a ação do formulário irá transferir os dados do formulário para o arquivo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inclui.php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Esses dados serão transferidos para o arquivo inclui através do método POST</a:t>
            </a:r>
          </a:p>
        </p:txBody>
      </p:sp>
    </p:spTree>
    <p:extLst>
      <p:ext uri="{BB962C8B-B14F-4D97-AF65-F5344CB8AC3E}">
        <p14:creationId xmlns:p14="http://schemas.microsoft.com/office/powerpoint/2010/main" val="3025610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0E5A7C2-7CB3-FB2D-6649-FF3B20249840}"/>
              </a:ext>
            </a:extLst>
          </p:cNvPr>
          <p:cNvSpPr txBox="1"/>
          <p:nvPr/>
        </p:nvSpPr>
        <p:spPr>
          <a:xfrm>
            <a:off x="323528" y="404664"/>
            <a:ext cx="8496944" cy="7232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l"/>
            <a:r>
              <a:rPr lang="pt-B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ANALISANDO O ARQUIVO DE INCLUSÃO</a:t>
            </a:r>
          </a:p>
          <a:p>
            <a:pPr indent="0" algn="l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arquivo de inclusão recebe os dados transferidos via POST, e as informações enviadas serão repassadas para variáveis que serão posteriormente utilizadas para gravar na tabela de banco de dados . </a:t>
            </a:r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Exemplos:</a:t>
            </a:r>
          </a:p>
          <a:p>
            <a:pPr indent="0" algn="l"/>
            <a:endParaRPr lang="pt-B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$nome=$_POST[</a:t>
            </a:r>
            <a:r>
              <a:rPr lang="pt-BR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'nome'</a:t>
            </a:r>
            <a:r>
              <a:rPr lang="pt-B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t-B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descricao</a:t>
            </a:r>
            <a:r>
              <a:rPr lang="pt-B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=$_POST[</a:t>
            </a:r>
            <a:r>
              <a:rPr lang="pt-BR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descricao</a:t>
            </a:r>
            <a:r>
              <a:rPr lang="pt-BR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pt-B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mysqli_query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pt-BR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conexao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pt-B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`tarefas`(`</a:t>
            </a:r>
            <a:r>
              <a:rPr lang="pt-B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id_tarefa</a:t>
            </a:r>
            <a:r>
              <a:rPr lang="pt-B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`, `tarefa`, `</a:t>
            </a:r>
            <a:r>
              <a:rPr lang="pt-B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descricao</a:t>
            </a:r>
            <a:r>
              <a:rPr lang="pt-B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`) </a:t>
            </a:r>
            <a:r>
              <a:rPr lang="pt-B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pt-B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,'$nome','$</a:t>
            </a:r>
            <a:r>
              <a:rPr lang="pt-B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descricao</a:t>
            </a:r>
            <a:r>
              <a:rPr lang="pt-B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’)"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pt-B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pt-B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CBE90FDD-9A66-4F64-3C00-1889F582671A}"/>
              </a:ext>
            </a:extLst>
          </p:cNvPr>
          <p:cNvSpPr/>
          <p:nvPr/>
        </p:nvSpPr>
        <p:spPr>
          <a:xfrm>
            <a:off x="6732240" y="2996952"/>
            <a:ext cx="864096" cy="15121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2AE80C5-81E7-6AF7-11E4-092731D3EAD4}"/>
              </a:ext>
            </a:extLst>
          </p:cNvPr>
          <p:cNvSpPr txBox="1"/>
          <p:nvPr/>
        </p:nvSpPr>
        <p:spPr>
          <a:xfrm>
            <a:off x="179512" y="5750101"/>
            <a:ext cx="8317342" cy="1015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2000" dirty="0"/>
              <a:t>RECEBEMOS DO FORMULÁRIO OS DADOS QUE SÃO ATRIBUIDOS AS VÁRIAVEIS</a:t>
            </a:r>
          </a:p>
          <a:p>
            <a:r>
              <a:rPr lang="pt-BR" sz="2000" dirty="0"/>
              <a:t>QUE SERÃO DESCARREGADAS NA TABELA ATRAVÉS DO COMANDO SQL  </a:t>
            </a:r>
          </a:p>
          <a:p>
            <a:pPr algn="ctr"/>
            <a:r>
              <a:rPr lang="pt-B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INSERT INTO</a:t>
            </a:r>
          </a:p>
        </p:txBody>
      </p:sp>
    </p:spTree>
    <p:extLst>
      <p:ext uri="{BB962C8B-B14F-4D97-AF65-F5344CB8AC3E}">
        <p14:creationId xmlns:p14="http://schemas.microsoft.com/office/powerpoint/2010/main" val="728590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11560" y="692696"/>
            <a:ext cx="7920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ATIVIDADE </a:t>
            </a:r>
          </a:p>
          <a:p>
            <a:endParaRPr lang="pt-BR" dirty="0"/>
          </a:p>
          <a:p>
            <a:endParaRPr lang="pt-BR" sz="3200" dirty="0"/>
          </a:p>
          <a:p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1AE279-BEEA-46D6-AAF2-B25238ED148F}"/>
              </a:ext>
            </a:extLst>
          </p:cNvPr>
          <p:cNvSpPr txBox="1">
            <a:spLocks/>
          </p:cNvSpPr>
          <p:nvPr/>
        </p:nvSpPr>
        <p:spPr>
          <a:xfrm>
            <a:off x="426368" y="1556792"/>
            <a:ext cx="8291264" cy="367240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600" dirty="0">
                <a:solidFill>
                  <a:srgbClr val="000000"/>
                </a:solidFill>
                <a:latin typeface="ArialMT"/>
              </a:rPr>
              <a:t>Criar mais um formulário para cadastrar um usuário. </a:t>
            </a:r>
          </a:p>
          <a:p>
            <a:pPr algn="just"/>
            <a:r>
              <a:rPr lang="pt-BR" sz="3600" dirty="0">
                <a:solidFill>
                  <a:srgbClr val="000000"/>
                </a:solidFill>
                <a:latin typeface="ArialMT"/>
              </a:rPr>
              <a:t>Depois criar a tabela usuário e implementar (codificar) a gravação dos dados do usuário no banco de dados. </a:t>
            </a:r>
          </a:p>
          <a:p>
            <a:pPr marL="0" indent="0">
              <a:buNone/>
            </a:pPr>
            <a:endParaRPr lang="pt-BR" sz="4000" dirty="0">
              <a:solidFill>
                <a:srgbClr val="000000"/>
              </a:solidFill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419857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00F1D-431E-C028-C56A-52FAF04AB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60648"/>
            <a:ext cx="9299376" cy="1143000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O que já fizemos, até agora.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7D541C-E928-BF71-75D5-E0DBDA7FE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585744"/>
            <a:ext cx="6995120" cy="4781128"/>
          </a:xfrm>
        </p:spPr>
        <p:txBody>
          <a:bodyPr/>
          <a:lstStyle/>
          <a:p>
            <a:r>
              <a:rPr lang="pt-BR" dirty="0"/>
              <a:t>Nossa aplicação até esse momento, apenas gerava uma tabela na parte inferior que era armazenada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apenas</a:t>
            </a:r>
            <a:r>
              <a:rPr lang="pt-BR" dirty="0"/>
              <a:t> no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navegador</a:t>
            </a:r>
            <a:r>
              <a:rPr lang="pt-BR" dirty="0"/>
              <a:t> enquanto a variável de sessão  (SESSION), colhíamos as informações via formulário e depois era gerado um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pt-BR" dirty="0"/>
              <a:t>, desse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pt-BR" dirty="0"/>
              <a:t> pegávamos e extraiamos e colocávamos o resultado desse </a:t>
            </a:r>
            <a:r>
              <a:rPr lang="pt-BR" dirty="0" err="1"/>
              <a:t>array</a:t>
            </a:r>
            <a:r>
              <a:rPr lang="pt-BR" dirty="0"/>
              <a:t> numa tabela na parte inferior.  </a:t>
            </a:r>
          </a:p>
        </p:txBody>
      </p:sp>
    </p:spTree>
    <p:extLst>
      <p:ext uri="{BB962C8B-B14F-4D97-AF65-F5344CB8AC3E}">
        <p14:creationId xmlns:p14="http://schemas.microsoft.com/office/powerpoint/2010/main" val="66837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A46B9-9B2A-4A65-5460-C86D233D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672"/>
            <a:ext cx="8939336" cy="1143000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Fique atento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D2FEB7-1438-C5DD-C047-2680A1818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363272" cy="4781128"/>
          </a:xfrm>
        </p:spPr>
        <p:txBody>
          <a:bodyPr/>
          <a:lstStyle/>
          <a:p>
            <a:r>
              <a:rPr lang="pt-BR" dirty="0"/>
              <a:t>Não existe uma única forma de se fazer, há várias maneiras, o importante e estar confiante e ter êxito na inclusão das tarefas. </a:t>
            </a:r>
          </a:p>
          <a:p>
            <a:r>
              <a:rPr lang="pt-BR" dirty="0"/>
              <a:t>Já expliquei em sala, mas vou repetir aqui a sequência de arquivos envolvidos. É importante compreender bem essa questão de arquivos porque vamos utilizar várias vezes a mesma funcionalidade com poucas alterações.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970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FC212-621F-A947-C6B1-97F84E6B2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Vamos trabalhar com 3 arquivos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88F9AA-D13B-E070-D642-D0B860627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1º FORMULARIO</a:t>
            </a:r>
          </a:p>
          <a:p>
            <a:r>
              <a:rPr lang="pt-BR" dirty="0"/>
              <a:t>2º ARQUIVO DE CONEXAO COM O BANCO</a:t>
            </a:r>
          </a:p>
          <a:p>
            <a:r>
              <a:rPr lang="pt-BR" dirty="0"/>
              <a:t>3º ARQUIVO DE INCLUSÃO DE DADOS.</a:t>
            </a:r>
          </a:p>
        </p:txBody>
      </p:sp>
    </p:spTree>
    <p:extLst>
      <p:ext uri="{BB962C8B-B14F-4D97-AF65-F5344CB8AC3E}">
        <p14:creationId xmlns:p14="http://schemas.microsoft.com/office/powerpoint/2010/main" val="2471996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7FD19-8136-129F-AB4F-86B0BB1A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ANTES DE TUDO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25C279-D256-ED21-A50D-DA344575A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primeira ação nossa foi criar o banco de dados, utilizando o </a:t>
            </a:r>
            <a:r>
              <a:rPr lang="pt-BR" b="1" dirty="0">
                <a:solidFill>
                  <a:srgbClr val="FF0000"/>
                </a:solidFill>
              </a:rPr>
              <a:t>PHPMYADMIN </a:t>
            </a:r>
            <a:r>
              <a:rPr lang="pt-BR" dirty="0"/>
              <a:t>vamos utilizar o XAMPP para acessar de forma rápida o </a:t>
            </a:r>
            <a:r>
              <a:rPr lang="pt-BR" b="1" dirty="0" err="1">
                <a:solidFill>
                  <a:srgbClr val="FF0000"/>
                </a:solidFill>
              </a:rPr>
              <a:t>PhpMyadmin</a:t>
            </a:r>
            <a:endParaRPr lang="pt-BR" b="1" dirty="0">
              <a:solidFill>
                <a:srgbClr val="FF0000"/>
              </a:solidFill>
            </a:endParaRPr>
          </a:p>
          <a:p>
            <a:endParaRPr lang="pt-BR" b="1" dirty="0">
              <a:solidFill>
                <a:srgbClr val="FF0000"/>
              </a:solidFill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10908AAD-C41A-AC2D-AE66-8FE95A106DB5}"/>
              </a:ext>
            </a:extLst>
          </p:cNvPr>
          <p:cNvGrpSpPr/>
          <p:nvPr/>
        </p:nvGrpSpPr>
        <p:grpSpPr>
          <a:xfrm>
            <a:off x="595312" y="620688"/>
            <a:ext cx="7953375" cy="5162550"/>
            <a:chOff x="595312" y="620688"/>
            <a:chExt cx="7953375" cy="516255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E47B394A-27DD-42E5-34EA-DCE10F3AF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312" y="620688"/>
              <a:ext cx="7953375" cy="516255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4E5E0C9-FD54-9AC4-7CE1-850A62A4F747}"/>
                </a:ext>
              </a:extLst>
            </p:cNvPr>
            <p:cNvSpPr/>
            <p:nvPr/>
          </p:nvSpPr>
          <p:spPr>
            <a:xfrm>
              <a:off x="4932040" y="2060848"/>
              <a:ext cx="1008112" cy="504056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14E14058-FD7A-419C-B035-B8E5D88C65A5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2195736" y="2276872"/>
            <a:ext cx="2736304" cy="360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95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 que é um Banco de dados? - Canal TI">
            <a:extLst>
              <a:ext uri="{FF2B5EF4-FFF2-40B4-BE49-F238E27FC236}">
                <a16:creationId xmlns:a16="http://schemas.microsoft.com/office/drawing/2014/main" id="{813F538B-8A50-0F56-B3A7-25199A73D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204864"/>
            <a:ext cx="3305754" cy="364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A1D3475-246F-458C-0D10-5D5A7959181D}"/>
              </a:ext>
            </a:extLst>
          </p:cNvPr>
          <p:cNvSpPr/>
          <p:nvPr/>
        </p:nvSpPr>
        <p:spPr>
          <a:xfrm>
            <a:off x="589565" y="548680"/>
            <a:ext cx="79648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CRIAR O BANCO DE DADOS</a:t>
            </a:r>
            <a:endParaRPr lang="pt-B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076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9074B-4E87-1904-E3F5-6EDD0A3E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Criando o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BF37BB-3F95-5C3B-12E6-77CD687DB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1901" y="1412776"/>
            <a:ext cx="4824536" cy="4781128"/>
          </a:xfrm>
        </p:spPr>
        <p:txBody>
          <a:bodyPr>
            <a:normAutofit fontScale="92500"/>
          </a:bodyPr>
          <a:lstStyle/>
          <a:p>
            <a:r>
              <a:rPr lang="pt-BR" dirty="0"/>
              <a:t>Para criar um banco de dados novo, basta utilizar o comando NOVO, disposto no painel vertical a esquerda do gerenciador </a:t>
            </a:r>
            <a:r>
              <a:rPr lang="pt-BR" dirty="0" err="1"/>
              <a:t>phpmyadmin</a:t>
            </a:r>
            <a:r>
              <a:rPr lang="pt-BR" dirty="0"/>
              <a:t>. Depois disso criamos digitando o nome do banco dados, os demais campos não precisam ser alterados por enquanto pelo menos.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2E34A1C-EE01-468A-CEF2-8C6C19035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1619673"/>
            <a:ext cx="2018542" cy="3753544"/>
          </a:xfrm>
          <a:prstGeom prst="rect">
            <a:avLst/>
          </a:prstGeom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D1D13E9E-0B44-40A6-0507-D3682BE96A9B}"/>
              </a:ext>
            </a:extLst>
          </p:cNvPr>
          <p:cNvSpPr/>
          <p:nvPr/>
        </p:nvSpPr>
        <p:spPr>
          <a:xfrm>
            <a:off x="1763688" y="2492896"/>
            <a:ext cx="1728213" cy="57606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346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FD992-CBE6-CA70-8161-48A1CB9B0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6995120" cy="1143000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Criando as tabelas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FB8529-6B71-61B4-7E34-A7A4D5269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8436"/>
            <a:ext cx="7859216" cy="478112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Criar tabelas é um ato necessário para armazenar os dados. </a:t>
            </a:r>
          </a:p>
          <a:p>
            <a:r>
              <a:rPr lang="pt-BR" dirty="0"/>
              <a:t>A tabela pode ser então definida como local onde depositamos as informações digitadas pelo usuário no formulário de inclusão. </a:t>
            </a:r>
          </a:p>
          <a:p>
            <a:r>
              <a:rPr lang="pt-BR" dirty="0"/>
              <a:t>A inclusão dos dados só pode se completar após a criação de tabelas envolvidas no banco de dados.  Após criar o banco de dados, já somos direcionados a tela para criar uma nova tabela, a quantidade de colunas deve ser informado. 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E4D0799-9E75-2D1D-94DB-069C8D30E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56" y="1340768"/>
            <a:ext cx="8085521" cy="2316681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47DDDE7B-078E-2C4A-FCF6-291E4C6EF2B8}"/>
              </a:ext>
            </a:extLst>
          </p:cNvPr>
          <p:cNvCxnSpPr/>
          <p:nvPr/>
        </p:nvCxnSpPr>
        <p:spPr>
          <a:xfrm flipV="1">
            <a:off x="179512" y="3429000"/>
            <a:ext cx="2448272" cy="10801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11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dcae529-ab34-42fc-8de8-b1aeec9086a9" xsi:nil="true"/>
    <lcf76f155ced4ddcb4097134ff3c332f xmlns="e1cdb180-4032-4e7d-82b5-2037f42a96a8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34DBF5202057B479C2EEC5A2DADA968" ma:contentTypeVersion="13" ma:contentTypeDescription="Crie um novo documento." ma:contentTypeScope="" ma:versionID="04bdfc011e2dcf0387810a178f1d7b56">
  <xsd:schema xmlns:xsd="http://www.w3.org/2001/XMLSchema" xmlns:xs="http://www.w3.org/2001/XMLSchema" xmlns:p="http://schemas.microsoft.com/office/2006/metadata/properties" xmlns:ns2="e1cdb180-4032-4e7d-82b5-2037f42a96a8" xmlns:ns3="ddcae529-ab34-42fc-8de8-b1aeec9086a9" targetNamespace="http://schemas.microsoft.com/office/2006/metadata/properties" ma:root="true" ma:fieldsID="dec794c9c4bb4b9e4cfc0a8468a024d0" ns2:_="" ns3:_="">
    <xsd:import namespace="e1cdb180-4032-4e7d-82b5-2037f42a96a8"/>
    <xsd:import namespace="ddcae529-ab34-42fc-8de8-b1aeec9086a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db180-4032-4e7d-82b5-2037f42a96a8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95f7c24f-0cb1-428a-9503-2c2229b100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ae529-ab34-42fc-8de8-b1aeec9086a9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b5d48e6-1b67-416f-84f6-11e5811bc7fc}" ma:internalName="TaxCatchAll" ma:showField="CatchAllData" ma:web="ddcae529-ab34-42fc-8de8-b1aeec9086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44C2E-F692-48E3-AA45-3DFF4D5F1C0F}">
  <ds:schemaRefs>
    <ds:schemaRef ds:uri="http://schemas.microsoft.com/office/2006/metadata/properties"/>
    <ds:schemaRef ds:uri="87fff4ab-eb67-4122-abe8-18d68d8084dd"/>
    <ds:schemaRef ds:uri="e19b7a75-8599-42b3-8dd0-1188e5a2963c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A2A3C06-BA51-48AB-96AD-B8F46C0041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417C79-B725-495F-9BD6-C959CFF0632E}"/>
</file>

<file path=docProps/app.xml><?xml version="1.0" encoding="utf-8"?>
<Properties xmlns="http://schemas.openxmlformats.org/officeDocument/2006/extended-properties" xmlns:vt="http://schemas.openxmlformats.org/officeDocument/2006/docPropsVTypes">
  <TotalTime>2892</TotalTime>
  <Words>1278</Words>
  <Application>Microsoft Office PowerPoint</Application>
  <PresentationFormat>Apresentação na tela (4:3)</PresentationFormat>
  <Paragraphs>104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ArialMT</vt:lpstr>
      <vt:lpstr>Calibri</vt:lpstr>
      <vt:lpstr>Consolas</vt:lpstr>
      <vt:lpstr>Tema do Office</vt:lpstr>
      <vt:lpstr>Personalizar design</vt:lpstr>
      <vt:lpstr>Apresentação do PowerPoint</vt:lpstr>
      <vt:lpstr>A finalidade do banco de dados</vt:lpstr>
      <vt:lpstr>O que já fizemos, até agora. </vt:lpstr>
      <vt:lpstr>Fique atento</vt:lpstr>
      <vt:lpstr>Vamos trabalhar com 3 arquivos</vt:lpstr>
      <vt:lpstr>ANTES DE TUDO</vt:lpstr>
      <vt:lpstr>Apresentação do PowerPoint</vt:lpstr>
      <vt:lpstr>Criando o banco de dados</vt:lpstr>
      <vt:lpstr>Criando as tabelas</vt:lpstr>
      <vt:lpstr>Criando uma tabela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Cláudia Spuldaro Samways</dc:creator>
  <cp:lastModifiedBy>Jose Carlos Cruqui</cp:lastModifiedBy>
  <cp:revision>121</cp:revision>
  <dcterms:created xsi:type="dcterms:W3CDTF">2018-01-29T16:53:27Z</dcterms:created>
  <dcterms:modified xsi:type="dcterms:W3CDTF">2023-11-29T14:53:36Z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0x010100246D59DDCDF2D141A30A09AE73C1A1BD</vt:lpwstr>
  </property>
</Properties>
</file>