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4" r:id="rId5"/>
  </p:sldMasterIdLst>
  <p:notesMasterIdLst>
    <p:notesMasterId r:id="rId17"/>
  </p:notesMasterIdLst>
  <p:sldIdLst>
    <p:sldId id="260" r:id="rId6"/>
    <p:sldId id="262" r:id="rId7"/>
    <p:sldId id="285" r:id="rId8"/>
    <p:sldId id="286" r:id="rId9"/>
    <p:sldId id="287" r:id="rId10"/>
    <p:sldId id="288" r:id="rId11"/>
    <p:sldId id="289" r:id="rId12"/>
    <p:sldId id="290" r:id="rId13"/>
    <p:sldId id="291" r:id="rId14"/>
    <p:sldId id="292" r:id="rId15"/>
    <p:sldId id="271"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588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94660"/>
  </p:normalViewPr>
  <p:slideViewPr>
    <p:cSldViewPr>
      <p:cViewPr varScale="1">
        <p:scale>
          <a:sx n="75" d="100"/>
          <a:sy n="75" d="100"/>
        </p:scale>
        <p:origin x="1642"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164601-5052-42D3-ACA7-2A07DD4D6852}" type="datetimeFigureOut">
              <a:rPr lang="pt-BR" smtClean="0"/>
              <a:t>04/12/2023</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E09CA-D776-4BCD-94B6-4DB283B5F9AD}" type="slidenum">
              <a:rPr lang="pt-BR" smtClean="0"/>
              <a:t>‹nº›</a:t>
            </a:fld>
            <a:endParaRPr lang="pt-BR"/>
          </a:p>
        </p:txBody>
      </p:sp>
    </p:spTree>
    <p:extLst>
      <p:ext uri="{BB962C8B-B14F-4D97-AF65-F5344CB8AC3E}">
        <p14:creationId xmlns:p14="http://schemas.microsoft.com/office/powerpoint/2010/main" val="1809958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ço Reservado para Título 1"/>
          <p:cNvSpPr>
            <a:spLocks noGrp="1"/>
          </p:cNvSpPr>
          <p:nvPr>
            <p:ph type="title"/>
          </p:nvPr>
        </p:nvSpPr>
        <p:spPr>
          <a:xfrm>
            <a:off x="457200" y="476672"/>
            <a:ext cx="6995120" cy="1143000"/>
          </a:xfrm>
          <a:prstGeom prst="rect">
            <a:avLst/>
          </a:prstGeom>
        </p:spPr>
        <p:txBody>
          <a:bodyPr vert="horz" lIns="91440" tIns="45720" rIns="91440" bIns="45720" rtlCol="0" anchor="ctr">
            <a:normAutofit/>
          </a:bodyPr>
          <a:lstStyle/>
          <a:p>
            <a:r>
              <a:rPr lang="pt-BR" dirty="0"/>
              <a:t>título</a:t>
            </a:r>
          </a:p>
        </p:txBody>
      </p:sp>
      <p:sp>
        <p:nvSpPr>
          <p:cNvPr id="4" name="Espaço Reservado para Texto 2"/>
          <p:cNvSpPr>
            <a:spLocks noGrp="1"/>
          </p:cNvSpPr>
          <p:nvPr>
            <p:ph idx="1"/>
          </p:nvPr>
        </p:nvSpPr>
        <p:spPr>
          <a:xfrm>
            <a:off x="457200" y="1888232"/>
            <a:ext cx="6995120" cy="4781128"/>
          </a:xfrm>
          <a:prstGeom prst="rect">
            <a:avLst/>
          </a:prstGeom>
        </p:spPr>
        <p:txBody>
          <a:bodyPr vert="horz" lIns="91440" tIns="45720" rIns="91440" bIns="45720" rtlCol="0">
            <a:normAutofit/>
          </a:bodyPr>
          <a:lstStyle/>
          <a:p>
            <a:pPr lvl="0"/>
            <a:r>
              <a:rPr lang="pt-BR" dirty="0"/>
              <a:t>Clique para editar o texto</a:t>
            </a:r>
          </a:p>
        </p:txBody>
      </p:sp>
    </p:spTree>
    <p:extLst>
      <p:ext uri="{BB962C8B-B14F-4D97-AF65-F5344CB8AC3E}">
        <p14:creationId xmlns:p14="http://schemas.microsoft.com/office/powerpoint/2010/main" val="4578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ço Reservado para Título 1"/>
          <p:cNvSpPr>
            <a:spLocks noGrp="1"/>
          </p:cNvSpPr>
          <p:nvPr>
            <p:ph type="title"/>
          </p:nvPr>
        </p:nvSpPr>
        <p:spPr>
          <a:xfrm>
            <a:off x="457200" y="476672"/>
            <a:ext cx="6995120" cy="1143000"/>
          </a:xfrm>
          <a:prstGeom prst="rect">
            <a:avLst/>
          </a:prstGeom>
        </p:spPr>
        <p:txBody>
          <a:bodyPr vert="horz" lIns="91440" tIns="45720" rIns="91440" bIns="45720" rtlCol="0" anchor="ctr">
            <a:normAutofit/>
          </a:bodyPr>
          <a:lstStyle/>
          <a:p>
            <a:r>
              <a:rPr lang="pt-BR" dirty="0"/>
              <a:t>título</a:t>
            </a:r>
          </a:p>
        </p:txBody>
      </p:sp>
      <p:sp>
        <p:nvSpPr>
          <p:cNvPr id="4" name="Espaço Reservado para Texto 2"/>
          <p:cNvSpPr>
            <a:spLocks noGrp="1"/>
          </p:cNvSpPr>
          <p:nvPr>
            <p:ph idx="1"/>
          </p:nvPr>
        </p:nvSpPr>
        <p:spPr>
          <a:xfrm>
            <a:off x="457200" y="1888232"/>
            <a:ext cx="6995120" cy="4781128"/>
          </a:xfrm>
          <a:prstGeom prst="rect">
            <a:avLst/>
          </a:prstGeom>
        </p:spPr>
        <p:txBody>
          <a:bodyPr vert="horz" lIns="91440" tIns="45720" rIns="91440" bIns="45720" rtlCol="0">
            <a:normAutofit/>
          </a:bodyPr>
          <a:lstStyle/>
          <a:p>
            <a:pPr lvl="0"/>
            <a:r>
              <a:rPr lang="pt-BR" dirty="0"/>
              <a:t>Clique para editar o texto</a:t>
            </a:r>
          </a:p>
        </p:txBody>
      </p:sp>
    </p:spTree>
    <p:extLst>
      <p:ext uri="{BB962C8B-B14F-4D97-AF65-F5344CB8AC3E}">
        <p14:creationId xmlns:p14="http://schemas.microsoft.com/office/powerpoint/2010/main" val="293684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0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13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A7B84-629F-D34C-D61A-C048B21C508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3FE88EC-44C1-B5BC-2AE4-94B132E2DF3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E109AD1-9BEF-6025-855D-2CC7F59ABC57}"/>
              </a:ext>
            </a:extLst>
          </p:cNvPr>
          <p:cNvSpPr>
            <a:spLocks noGrp="1"/>
          </p:cNvSpPr>
          <p:nvPr>
            <p:ph type="dt" sz="half" idx="10"/>
          </p:nvPr>
        </p:nvSpPr>
        <p:spPr/>
        <p:txBody>
          <a:bodyPr/>
          <a:lstStyle/>
          <a:p>
            <a:fld id="{29A931A6-001B-4165-A6D8-4D56BCF23E13}" type="datetimeFigureOut">
              <a:rPr lang="pt-BR" smtClean="0"/>
              <a:t>04/12/2023</a:t>
            </a:fld>
            <a:endParaRPr lang="pt-BR"/>
          </a:p>
        </p:txBody>
      </p:sp>
      <p:sp>
        <p:nvSpPr>
          <p:cNvPr id="5" name="Espaço Reservado para Rodapé 4">
            <a:extLst>
              <a:ext uri="{FF2B5EF4-FFF2-40B4-BE49-F238E27FC236}">
                <a16:creationId xmlns:a16="http://schemas.microsoft.com/office/drawing/2014/main" id="{22B99D91-E73A-4B5D-41CE-C832ACBD296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B7C29A6-0EAF-672C-27A3-7E7A5F7AD913}"/>
              </a:ext>
            </a:extLst>
          </p:cNvPr>
          <p:cNvSpPr>
            <a:spLocks noGrp="1"/>
          </p:cNvSpPr>
          <p:nvPr>
            <p:ph type="sldNum" sz="quarter" idx="12"/>
          </p:nvPr>
        </p:nvSpPr>
        <p:spPr/>
        <p:txBody>
          <a:bodyPr/>
          <a:lstStyle/>
          <a:p>
            <a:fld id="{DBD3C75C-1AF2-40F6-B621-C40B160F2BC4}" type="slidenum">
              <a:rPr lang="pt-BR" smtClean="0"/>
              <a:t>‹nº›</a:t>
            </a:fld>
            <a:endParaRPr lang="pt-BR"/>
          </a:p>
        </p:txBody>
      </p:sp>
    </p:spTree>
    <p:extLst>
      <p:ext uri="{BB962C8B-B14F-4D97-AF65-F5344CB8AC3E}">
        <p14:creationId xmlns:p14="http://schemas.microsoft.com/office/powerpoint/2010/main" val="74875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3754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476672"/>
            <a:ext cx="6995120" cy="1143000"/>
          </a:xfrm>
          <a:prstGeom prst="rect">
            <a:avLst/>
          </a:prstGeom>
        </p:spPr>
        <p:txBody>
          <a:bodyPr vert="horz" lIns="91440" tIns="45720" rIns="91440" bIns="45720" rtlCol="0" anchor="ctr">
            <a:normAutofit/>
          </a:bodyPr>
          <a:lstStyle/>
          <a:p>
            <a:r>
              <a:rPr lang="pt-BR" dirty="0"/>
              <a:t>título</a:t>
            </a:r>
          </a:p>
        </p:txBody>
      </p:sp>
      <p:sp>
        <p:nvSpPr>
          <p:cNvPr id="3" name="Espaço Reservado para Texto 2"/>
          <p:cNvSpPr>
            <a:spLocks noGrp="1"/>
          </p:cNvSpPr>
          <p:nvPr>
            <p:ph type="body" idx="1"/>
          </p:nvPr>
        </p:nvSpPr>
        <p:spPr>
          <a:xfrm>
            <a:off x="457200" y="1888232"/>
            <a:ext cx="6995120" cy="4781128"/>
          </a:xfrm>
          <a:prstGeom prst="rect">
            <a:avLst/>
          </a:prstGeom>
        </p:spPr>
        <p:txBody>
          <a:bodyPr vert="horz" lIns="91440" tIns="45720" rIns="91440" bIns="45720" rtlCol="0">
            <a:normAutofit/>
          </a:bodyPr>
          <a:lstStyle/>
          <a:p>
            <a:pPr lvl="0"/>
            <a:r>
              <a:rPr lang="pt-BR" dirty="0"/>
              <a:t>Clique para editar o texto</a:t>
            </a:r>
          </a:p>
        </p:txBody>
      </p:sp>
    </p:spTree>
    <p:extLst>
      <p:ext uri="{BB962C8B-B14F-4D97-AF65-F5344CB8AC3E}">
        <p14:creationId xmlns:p14="http://schemas.microsoft.com/office/powerpoint/2010/main" val="229868747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49" r:id="rId4"/>
    <p:sldLayoutId id="2147483656" r:id="rId5"/>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540885"/>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p:cNvSpPr>
            <a:spLocks noGrp="1"/>
          </p:cNvSpPr>
          <p:nvPr>
            <p:ph type="subTitle" idx="4294967295"/>
          </p:nvPr>
        </p:nvSpPr>
        <p:spPr>
          <a:xfrm>
            <a:off x="539552" y="764704"/>
            <a:ext cx="8280920" cy="1728192"/>
          </a:xfrm>
        </p:spPr>
        <p:txBody>
          <a:bodyPr>
            <a:normAutofit/>
          </a:bodyPr>
          <a:lstStyle/>
          <a:p>
            <a:pPr>
              <a:lnSpc>
                <a:spcPct val="170000"/>
              </a:lnSpc>
            </a:pPr>
            <a:r>
              <a:rPr lang="pt-BR" sz="4000" b="1" dirty="0">
                <a:solidFill>
                  <a:srgbClr val="374151"/>
                </a:solidFill>
                <a:latin typeface="Söhne"/>
                <a:cs typeface="Arial" panose="020B0604020202020204" pitchFamily="34" charset="0"/>
              </a:rPr>
              <a:t>Listando dos dados de uma tabela</a:t>
            </a:r>
            <a:endParaRPr lang="pt-BR" sz="48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Subtítulo 4">
            <a:extLst>
              <a:ext uri="{FF2B5EF4-FFF2-40B4-BE49-F238E27FC236}">
                <a16:creationId xmlns:a16="http://schemas.microsoft.com/office/drawing/2014/main" id="{F2C83813-35FD-4433-89B5-01076758E07A}"/>
              </a:ext>
            </a:extLst>
          </p:cNvPr>
          <p:cNvSpPr txBox="1">
            <a:spLocks/>
          </p:cNvSpPr>
          <p:nvPr/>
        </p:nvSpPr>
        <p:spPr>
          <a:xfrm>
            <a:off x="3275856" y="2924944"/>
            <a:ext cx="5365104" cy="786454"/>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pt-BR" sz="3600" dirty="0">
                <a:latin typeface="Arial" panose="020B0604020202020204" pitchFamily="34" charset="0"/>
                <a:cs typeface="Arial" panose="020B0604020202020204" pitchFamily="34" charset="0"/>
              </a:rPr>
              <a:t>Prof. José Carlos Cruqui</a:t>
            </a:r>
          </a:p>
        </p:txBody>
      </p:sp>
    </p:spTree>
    <p:extLst>
      <p:ext uri="{BB962C8B-B14F-4D97-AF65-F5344CB8AC3E}">
        <p14:creationId xmlns:p14="http://schemas.microsoft.com/office/powerpoint/2010/main" val="2095739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764DAD2-00C4-EB1F-36AE-FC5E877E8536}"/>
              </a:ext>
            </a:extLst>
          </p:cNvPr>
          <p:cNvSpPr>
            <a:spLocks noGrp="1"/>
          </p:cNvSpPr>
          <p:nvPr>
            <p:ph idx="1"/>
          </p:nvPr>
        </p:nvSpPr>
        <p:spPr>
          <a:xfrm>
            <a:off x="323528" y="332656"/>
            <a:ext cx="8280920" cy="5184576"/>
          </a:xfrm>
        </p:spPr>
        <p:txBody>
          <a:bodyPr>
            <a:normAutofit lnSpcReduction="10000"/>
          </a:bodyPr>
          <a:lstStyle/>
          <a:p>
            <a:r>
              <a:rPr lang="pt-BR" dirty="0"/>
              <a:t>Em outros casos, podemos pesquisar por um trecho que se encontra no meio de outras palavras (nem no início, nem no fim do texto). Desta forma, utilizamos a máscara dos dois lados, como no exemplo abaixo:</a:t>
            </a:r>
          </a:p>
          <a:p>
            <a:endParaRPr lang="pt-BR" dirty="0"/>
          </a:p>
          <a:p>
            <a:r>
              <a:rPr lang="pt-BR" dirty="0"/>
              <a:t>SELECT * FROM </a:t>
            </a:r>
            <a:r>
              <a:rPr lang="pt-BR" b="1" dirty="0" err="1">
                <a:solidFill>
                  <a:srgbClr val="FF0000"/>
                </a:solidFill>
                <a:effectLst>
                  <a:outerShdw blurRad="38100" dist="38100" dir="2700000" algn="tl">
                    <a:srgbClr val="000000">
                      <a:alpha val="43137"/>
                    </a:srgbClr>
                  </a:outerShdw>
                </a:effectLst>
              </a:rPr>
              <a:t>blog_posts</a:t>
            </a:r>
            <a:r>
              <a:rPr lang="pt-BR" b="1" dirty="0">
                <a:solidFill>
                  <a:srgbClr val="FF0000"/>
                </a:solidFill>
                <a:effectLst>
                  <a:outerShdw blurRad="38100" dist="38100" dir="2700000" algn="tl">
                    <a:srgbClr val="000000">
                      <a:alpha val="43137"/>
                    </a:srgbClr>
                  </a:outerShdw>
                </a:effectLst>
              </a:rPr>
              <a:t> </a:t>
            </a:r>
            <a:r>
              <a:rPr lang="pt-BR" dirty="0"/>
              <a:t>WHERE post </a:t>
            </a:r>
            <a:r>
              <a:rPr lang="pt-BR" dirty="0">
                <a:solidFill>
                  <a:srgbClr val="FF0000"/>
                </a:solidFill>
                <a:effectLst>
                  <a:outerShdw blurRad="38100" dist="38100" dir="2700000" algn="tl">
                    <a:srgbClr val="000000">
                      <a:alpha val="43137"/>
                    </a:srgbClr>
                  </a:outerShdw>
                </a:effectLst>
              </a:rPr>
              <a:t>LIKE '%oportunidade%';</a:t>
            </a:r>
          </a:p>
          <a:p>
            <a:r>
              <a:rPr lang="pt-BR" dirty="0"/>
              <a:t>Essa busca retornará todos os itens que possuírem “oportunidade” em meio à postagem. </a:t>
            </a:r>
          </a:p>
        </p:txBody>
      </p:sp>
    </p:spTree>
    <p:extLst>
      <p:ext uri="{BB962C8B-B14F-4D97-AF65-F5344CB8AC3E}">
        <p14:creationId xmlns:p14="http://schemas.microsoft.com/office/powerpoint/2010/main" val="211188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aixaDeTexto 3"/>
          <p:cNvSpPr txBox="1"/>
          <p:nvPr/>
        </p:nvSpPr>
        <p:spPr>
          <a:xfrm>
            <a:off x="611560" y="692696"/>
            <a:ext cx="7920880" cy="2031325"/>
          </a:xfrm>
          <a:prstGeom prst="rect">
            <a:avLst/>
          </a:prstGeom>
          <a:noFill/>
        </p:spPr>
        <p:txBody>
          <a:bodyPr wrap="square" rtlCol="0">
            <a:spAutoFit/>
          </a:bodyPr>
          <a:lstStyle/>
          <a:p>
            <a:r>
              <a:rPr lang="pt-BR" sz="4400" b="1" dirty="0">
                <a:solidFill>
                  <a:srgbClr val="FF0000"/>
                </a:solidFill>
                <a:effectLst>
                  <a:outerShdw blurRad="38100" dist="38100" dir="2700000" algn="tl">
                    <a:srgbClr val="000000">
                      <a:alpha val="43137"/>
                    </a:srgbClr>
                  </a:outerShdw>
                </a:effectLst>
              </a:rPr>
              <a:t>ATIVIDADE </a:t>
            </a:r>
          </a:p>
          <a:p>
            <a:endParaRPr lang="pt-BR" dirty="0"/>
          </a:p>
          <a:p>
            <a:endParaRPr lang="pt-BR" sz="3200" dirty="0"/>
          </a:p>
          <a:p>
            <a:endParaRPr lang="pt-BR" sz="3200" dirty="0"/>
          </a:p>
        </p:txBody>
      </p:sp>
      <p:sp>
        <p:nvSpPr>
          <p:cNvPr id="3" name="Espaço Reservado para Conteúdo 2">
            <a:extLst>
              <a:ext uri="{FF2B5EF4-FFF2-40B4-BE49-F238E27FC236}">
                <a16:creationId xmlns:a16="http://schemas.microsoft.com/office/drawing/2014/main" id="{041AE279-BEEA-46D6-AAF2-B25238ED148F}"/>
              </a:ext>
            </a:extLst>
          </p:cNvPr>
          <p:cNvSpPr txBox="1">
            <a:spLocks/>
          </p:cNvSpPr>
          <p:nvPr/>
        </p:nvSpPr>
        <p:spPr>
          <a:xfrm>
            <a:off x="426368" y="1556792"/>
            <a:ext cx="8291264" cy="367240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pt-BR" sz="3600" dirty="0">
                <a:solidFill>
                  <a:srgbClr val="000000"/>
                </a:solidFill>
                <a:latin typeface="ArialMT"/>
              </a:rPr>
              <a:t>Criar a rotina que consulte e liste os dados de uma tabela.</a:t>
            </a:r>
          </a:p>
          <a:p>
            <a:pPr algn="just"/>
            <a:r>
              <a:rPr lang="pt-BR" sz="3600" dirty="0">
                <a:solidFill>
                  <a:srgbClr val="000000"/>
                </a:solidFill>
                <a:latin typeface="ArialMT"/>
              </a:rPr>
              <a:t>A título de treinamento coloque restrições em campos utilizando a clausula WHERE.</a:t>
            </a:r>
          </a:p>
          <a:p>
            <a:pPr algn="just"/>
            <a:endParaRPr lang="pt-BR" sz="3600" dirty="0">
              <a:solidFill>
                <a:srgbClr val="000000"/>
              </a:solidFill>
              <a:latin typeface="ArialMT"/>
            </a:endParaRPr>
          </a:p>
          <a:p>
            <a:pPr marL="0" indent="0">
              <a:buNone/>
            </a:pPr>
            <a:endParaRPr lang="pt-BR" sz="4000" dirty="0">
              <a:solidFill>
                <a:srgbClr val="000000"/>
              </a:solidFill>
              <a:latin typeface="ArialMT"/>
            </a:endParaRPr>
          </a:p>
        </p:txBody>
      </p:sp>
    </p:spTree>
    <p:extLst>
      <p:ext uri="{BB962C8B-B14F-4D97-AF65-F5344CB8AC3E}">
        <p14:creationId xmlns:p14="http://schemas.microsoft.com/office/powerpoint/2010/main" val="41985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6A5AF-0C62-2EBF-DCDD-84FB4CAA2732}"/>
              </a:ext>
            </a:extLst>
          </p:cNvPr>
          <p:cNvSpPr>
            <a:spLocks noGrp="1"/>
          </p:cNvSpPr>
          <p:nvPr>
            <p:ph type="title"/>
          </p:nvPr>
        </p:nvSpPr>
        <p:spPr>
          <a:xfrm>
            <a:off x="368400" y="44624"/>
            <a:ext cx="8795320" cy="1143000"/>
          </a:xfrm>
        </p:spPr>
        <p:txBody>
          <a:bodyPr>
            <a:normAutofit/>
          </a:bodyPr>
          <a:lstStyle/>
          <a:p>
            <a:r>
              <a:rPr lang="pt-BR" b="1" dirty="0">
                <a:solidFill>
                  <a:srgbClr val="FF0000"/>
                </a:solidFill>
                <a:effectLst>
                  <a:outerShdw blurRad="38100" dist="38100" dir="2700000" algn="tl">
                    <a:srgbClr val="000000">
                      <a:alpha val="43137"/>
                    </a:srgbClr>
                  </a:outerShdw>
                </a:effectLst>
              </a:rPr>
              <a:t>O SELECT </a:t>
            </a:r>
          </a:p>
        </p:txBody>
      </p:sp>
      <p:sp>
        <p:nvSpPr>
          <p:cNvPr id="3" name="Espaço Reservado para Conteúdo 2">
            <a:extLst>
              <a:ext uri="{FF2B5EF4-FFF2-40B4-BE49-F238E27FC236}">
                <a16:creationId xmlns:a16="http://schemas.microsoft.com/office/drawing/2014/main" id="{DDCE7096-637D-A5D0-A0FD-5FBB6377118F}"/>
              </a:ext>
            </a:extLst>
          </p:cNvPr>
          <p:cNvSpPr>
            <a:spLocks noGrp="1"/>
          </p:cNvSpPr>
          <p:nvPr>
            <p:ph idx="1"/>
          </p:nvPr>
        </p:nvSpPr>
        <p:spPr>
          <a:xfrm>
            <a:off x="539552" y="1187624"/>
            <a:ext cx="8136904" cy="3249488"/>
          </a:xfrm>
        </p:spPr>
        <p:txBody>
          <a:bodyPr>
            <a:normAutofit/>
          </a:bodyPr>
          <a:lstStyle/>
          <a:p>
            <a:pPr algn="just"/>
            <a:r>
              <a:rPr lang="pt-BR" sz="2800" b="0" i="0" dirty="0">
                <a:solidFill>
                  <a:srgbClr val="333333"/>
                </a:solidFill>
                <a:effectLst/>
                <a:latin typeface="Roboto" panose="02000000000000000000" pitchFamily="2" charset="0"/>
              </a:rPr>
              <a:t>O comando SELECT é utilizado para extrair os dados das tabelas de um banco de dados. Ele pode extrair dados de uma ou mais tabelas ao mesmo tempo, executando desde simples consultas até comandos mais complexos, fazendo buscas, junções, filtros comparativos, ordenações e diversos outros itens. </a:t>
            </a:r>
            <a:endParaRPr lang="pt-BR" sz="5400" dirty="0"/>
          </a:p>
        </p:txBody>
      </p:sp>
    </p:spTree>
    <p:extLst>
      <p:ext uri="{BB962C8B-B14F-4D97-AF65-F5344CB8AC3E}">
        <p14:creationId xmlns:p14="http://schemas.microsoft.com/office/powerpoint/2010/main" val="189432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9F9850-145F-15FF-AFB1-BB55460DA2C6}"/>
              </a:ext>
            </a:extLst>
          </p:cNvPr>
          <p:cNvSpPr>
            <a:spLocks noGrp="1"/>
          </p:cNvSpPr>
          <p:nvPr>
            <p:ph type="title"/>
          </p:nvPr>
        </p:nvSpPr>
        <p:spPr/>
        <p:txBody>
          <a:bodyPr>
            <a:noAutofit/>
          </a:bodyPr>
          <a:lstStyle/>
          <a:p>
            <a:r>
              <a:rPr lang="pt-BR" sz="4800" b="1" i="0" dirty="0">
                <a:solidFill>
                  <a:srgbClr val="FF0000"/>
                </a:solidFill>
                <a:effectLst>
                  <a:outerShdw blurRad="38100" dist="38100" dir="2700000" algn="tl">
                    <a:srgbClr val="000000">
                      <a:alpha val="43137"/>
                    </a:srgbClr>
                  </a:outerShdw>
                </a:effectLst>
                <a:latin typeface="Söhne"/>
              </a:rPr>
              <a:t>Estrutura Básica do SELECT</a:t>
            </a:r>
            <a:br>
              <a:rPr lang="pt-BR" sz="4800" b="1" i="0" dirty="0">
                <a:solidFill>
                  <a:srgbClr val="FF0000"/>
                </a:solidFill>
                <a:effectLst>
                  <a:outerShdw blurRad="38100" dist="38100" dir="2700000" algn="tl">
                    <a:srgbClr val="000000">
                      <a:alpha val="43137"/>
                    </a:srgbClr>
                  </a:outerShdw>
                </a:effectLst>
                <a:latin typeface="Söhne"/>
              </a:rPr>
            </a:br>
            <a:endParaRPr lang="pt-BR" sz="4800" b="1" dirty="0">
              <a:solidFill>
                <a:srgbClr val="FF0000"/>
              </a:solidFill>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4EB0F16D-C7A2-9BC9-B939-2B2B0C8B2E89}"/>
              </a:ext>
            </a:extLst>
          </p:cNvPr>
          <p:cNvSpPr>
            <a:spLocks noGrp="1"/>
          </p:cNvSpPr>
          <p:nvPr>
            <p:ph idx="1"/>
          </p:nvPr>
        </p:nvSpPr>
        <p:spPr>
          <a:xfrm>
            <a:off x="323528" y="1268760"/>
            <a:ext cx="7935768" cy="4781128"/>
          </a:xfrm>
        </p:spPr>
        <p:txBody>
          <a:bodyPr>
            <a:normAutofit lnSpcReduction="10000"/>
          </a:bodyPr>
          <a:lstStyle/>
          <a:p>
            <a:pPr algn="l">
              <a:buFont typeface="Arial" panose="020B0604020202020204" pitchFamily="34" charset="0"/>
              <a:buChar char="•"/>
            </a:pPr>
            <a:r>
              <a:rPr lang="pt-BR" b="0" i="0" dirty="0">
                <a:solidFill>
                  <a:srgbClr val="374151"/>
                </a:solidFill>
                <a:effectLst/>
                <a:latin typeface="Söhne"/>
              </a:rPr>
              <a:t>Conteúdo:</a:t>
            </a:r>
          </a:p>
          <a:p>
            <a:pPr marL="742950" lvl="1" indent="-285750" algn="l">
              <a:buFont typeface="Arial" panose="020B0604020202020204" pitchFamily="34" charset="0"/>
              <a:buChar char="•"/>
            </a:pPr>
            <a:r>
              <a:rPr lang="pt-BR" b="0" i="0" dirty="0">
                <a:solidFill>
                  <a:srgbClr val="374151"/>
                </a:solidFill>
                <a:effectLst/>
                <a:latin typeface="Söhne"/>
              </a:rPr>
              <a:t>"SELECT coluna1, coluna2 FROM tabela;"</a:t>
            </a:r>
          </a:p>
          <a:p>
            <a:pPr marL="742950" lvl="1" indent="-285750" algn="l">
              <a:buFont typeface="Arial" panose="020B0604020202020204" pitchFamily="34" charset="0"/>
              <a:buChar char="•"/>
            </a:pPr>
            <a:r>
              <a:rPr lang="pt-BR" b="0" i="0" dirty="0">
                <a:solidFill>
                  <a:srgbClr val="374151"/>
                </a:solidFill>
                <a:effectLst/>
                <a:latin typeface="Söhne"/>
              </a:rPr>
              <a:t>"Recupera dados específicos da tabela.“</a:t>
            </a:r>
          </a:p>
          <a:p>
            <a:pPr marL="457200" lvl="1" indent="0" algn="l">
              <a:buNone/>
            </a:pPr>
            <a:r>
              <a:rPr lang="pt-BR" dirty="0">
                <a:solidFill>
                  <a:srgbClr val="FF0000"/>
                </a:solidFill>
                <a:effectLst>
                  <a:outerShdw blurRad="38100" dist="38100" dir="2700000" algn="tl">
                    <a:srgbClr val="000000">
                      <a:alpha val="43137"/>
                    </a:srgbClr>
                  </a:outerShdw>
                </a:effectLst>
                <a:latin typeface="Söhne"/>
              </a:rPr>
              <a:t>Exemplo praticado em aula. </a:t>
            </a:r>
          </a:p>
          <a:p>
            <a:pPr marL="457200" lvl="1" indent="0">
              <a:buNone/>
            </a:pPr>
            <a:r>
              <a:rPr lang="pt-BR" b="0" dirty="0">
                <a:solidFill>
                  <a:srgbClr val="000000"/>
                </a:solidFill>
                <a:effectLst/>
                <a:latin typeface="Consolas" panose="020B0609020204030204" pitchFamily="49" charset="0"/>
              </a:rPr>
              <a:t>$dados=</a:t>
            </a:r>
            <a:r>
              <a:rPr lang="pt-BR" b="0" dirty="0" err="1">
                <a:solidFill>
                  <a:srgbClr val="000000"/>
                </a:solidFill>
                <a:effectLst/>
                <a:latin typeface="Consolas" panose="020B0609020204030204" pitchFamily="49" charset="0"/>
              </a:rPr>
              <a:t>mysqli_query</a:t>
            </a:r>
            <a:r>
              <a:rPr lang="pt-BR" b="0" dirty="0">
                <a:solidFill>
                  <a:srgbClr val="000000"/>
                </a:solidFill>
                <a:effectLst/>
                <a:latin typeface="Consolas" panose="020B0609020204030204" pitchFamily="49" charset="0"/>
              </a:rPr>
              <a:t>($</a:t>
            </a:r>
            <a:r>
              <a:rPr lang="pt-BR" b="0" dirty="0" err="1">
                <a:solidFill>
                  <a:srgbClr val="000000"/>
                </a:solidFill>
                <a:effectLst/>
                <a:latin typeface="Consolas" panose="020B0609020204030204" pitchFamily="49" charset="0"/>
              </a:rPr>
              <a:t>conexao</a:t>
            </a:r>
            <a:r>
              <a:rPr lang="pt-BR" b="0" dirty="0">
                <a:solidFill>
                  <a:srgbClr val="000000"/>
                </a:solidFill>
                <a:effectLst/>
                <a:latin typeface="Consolas" panose="020B0609020204030204" pitchFamily="49" charset="0"/>
              </a:rPr>
              <a:t>, </a:t>
            </a:r>
            <a:r>
              <a:rPr lang="pt-BR" b="0" dirty="0">
                <a:solidFill>
                  <a:srgbClr val="A31515"/>
                </a:solidFill>
                <a:effectLst/>
                <a:latin typeface="Consolas" panose="020B0609020204030204" pitchFamily="49" charset="0"/>
              </a:rPr>
              <a:t>"</a:t>
            </a:r>
            <a:r>
              <a:rPr lang="pt-BR" b="0" dirty="0">
                <a:solidFill>
                  <a:srgbClr val="0000FF"/>
                </a:solidFill>
                <a:effectLst/>
                <a:latin typeface="Consolas" panose="020B0609020204030204" pitchFamily="49" charset="0"/>
              </a:rPr>
              <a:t>SELECT</a:t>
            </a:r>
            <a:r>
              <a:rPr lang="pt-BR" b="0" dirty="0">
                <a:solidFill>
                  <a:srgbClr val="A31515"/>
                </a:solidFill>
                <a:effectLst/>
                <a:latin typeface="Consolas" panose="020B0609020204030204" pitchFamily="49" charset="0"/>
              </a:rPr>
              <a:t> </a:t>
            </a:r>
            <a:r>
              <a:rPr lang="pt-BR" b="0" dirty="0">
                <a:solidFill>
                  <a:srgbClr val="000000"/>
                </a:solidFill>
                <a:effectLst/>
                <a:latin typeface="Consolas" panose="020B0609020204030204" pitchFamily="49" charset="0"/>
              </a:rPr>
              <a:t>*</a:t>
            </a:r>
            <a:r>
              <a:rPr lang="pt-BR" b="0" dirty="0">
                <a:solidFill>
                  <a:srgbClr val="A31515"/>
                </a:solidFill>
                <a:effectLst/>
                <a:latin typeface="Consolas" panose="020B0609020204030204" pitchFamily="49" charset="0"/>
              </a:rPr>
              <a:t> </a:t>
            </a:r>
            <a:r>
              <a:rPr lang="pt-BR" b="0" dirty="0">
                <a:solidFill>
                  <a:srgbClr val="0000FF"/>
                </a:solidFill>
                <a:effectLst/>
                <a:latin typeface="Consolas" panose="020B0609020204030204" pitchFamily="49" charset="0"/>
              </a:rPr>
              <a:t>FROM</a:t>
            </a:r>
            <a:r>
              <a:rPr lang="pt-BR" b="0" dirty="0">
                <a:solidFill>
                  <a:srgbClr val="A31515"/>
                </a:solidFill>
                <a:effectLst/>
                <a:latin typeface="Consolas" panose="020B0609020204030204" pitchFamily="49" charset="0"/>
              </a:rPr>
              <a:t> </a:t>
            </a:r>
            <a:r>
              <a:rPr lang="pt-BR" b="0" dirty="0" err="1">
                <a:solidFill>
                  <a:srgbClr val="A31515"/>
                </a:solidFill>
                <a:effectLst/>
                <a:latin typeface="Consolas" panose="020B0609020204030204" pitchFamily="49" charset="0"/>
              </a:rPr>
              <a:t>usuarios</a:t>
            </a:r>
            <a:r>
              <a:rPr lang="pt-BR" b="0" dirty="0">
                <a:solidFill>
                  <a:srgbClr val="A31515"/>
                </a:solidFill>
                <a:effectLst/>
                <a:latin typeface="Consolas" panose="020B0609020204030204" pitchFamily="49" charset="0"/>
              </a:rPr>
              <a:t>"</a:t>
            </a:r>
            <a:r>
              <a:rPr lang="pt-BR" b="0" dirty="0">
                <a:solidFill>
                  <a:srgbClr val="000000"/>
                </a:solidFill>
                <a:effectLst/>
                <a:latin typeface="Consolas" panose="020B0609020204030204" pitchFamily="49" charset="0"/>
              </a:rPr>
              <a:t>);</a:t>
            </a:r>
          </a:p>
          <a:p>
            <a:pPr marL="457200" lvl="1" indent="0">
              <a:buNone/>
            </a:pPr>
            <a:r>
              <a:rPr lang="pt-BR" dirty="0">
                <a:solidFill>
                  <a:srgbClr val="000000"/>
                </a:solidFill>
                <a:latin typeface="Consolas" panose="020B0609020204030204" pitchFamily="49" charset="0"/>
              </a:rPr>
              <a:t>Nesse exemplo não foi selecionado nenhuma coluna, pelo contrário utilizamos o * que significa todos ou tudo. </a:t>
            </a:r>
            <a:endParaRPr lang="pt-BR" b="0" dirty="0">
              <a:solidFill>
                <a:srgbClr val="000000"/>
              </a:solidFill>
              <a:effectLst/>
              <a:latin typeface="Consolas" panose="020B0609020204030204" pitchFamily="49" charset="0"/>
            </a:endParaRPr>
          </a:p>
          <a:p>
            <a:pPr marL="742950" lvl="1" indent="-285750" algn="l">
              <a:buFont typeface="Arial" panose="020B0604020202020204" pitchFamily="34" charset="0"/>
              <a:buChar char="•"/>
            </a:pPr>
            <a:endParaRPr lang="pt-BR" b="0" i="0" dirty="0">
              <a:solidFill>
                <a:srgbClr val="374151"/>
              </a:solidFill>
              <a:effectLst/>
              <a:latin typeface="Söhne"/>
            </a:endParaRPr>
          </a:p>
          <a:p>
            <a:endParaRPr lang="pt-BR" dirty="0"/>
          </a:p>
        </p:txBody>
      </p:sp>
    </p:spTree>
    <p:extLst>
      <p:ext uri="{BB962C8B-B14F-4D97-AF65-F5344CB8AC3E}">
        <p14:creationId xmlns:p14="http://schemas.microsoft.com/office/powerpoint/2010/main" val="404500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40F167D7-805A-8E7A-22CA-64699AD78CB0}"/>
              </a:ext>
            </a:extLst>
          </p:cNvPr>
          <p:cNvGraphicFramePr>
            <a:graphicFrameLocks noGrp="1"/>
          </p:cNvGraphicFramePr>
          <p:nvPr>
            <p:ph idx="1"/>
            <p:extLst>
              <p:ext uri="{D42A27DB-BD31-4B8C-83A1-F6EECF244321}">
                <p14:modId xmlns:p14="http://schemas.microsoft.com/office/powerpoint/2010/main" val="924212514"/>
              </p:ext>
            </p:extLst>
          </p:nvPr>
        </p:nvGraphicFramePr>
        <p:xfrm>
          <a:off x="827584" y="2248626"/>
          <a:ext cx="7704856" cy="1180374"/>
        </p:xfrm>
        <a:graphic>
          <a:graphicData uri="http://schemas.openxmlformats.org/drawingml/2006/table">
            <a:tbl>
              <a:tblPr/>
              <a:tblGrid>
                <a:gridCol w="424573">
                  <a:extLst>
                    <a:ext uri="{9D8B030D-6E8A-4147-A177-3AD203B41FA5}">
                      <a16:colId xmlns:a16="http://schemas.microsoft.com/office/drawing/2014/main" val="562892503"/>
                    </a:ext>
                  </a:extLst>
                </a:gridCol>
                <a:gridCol w="7280283">
                  <a:extLst>
                    <a:ext uri="{9D8B030D-6E8A-4147-A177-3AD203B41FA5}">
                      <a16:colId xmlns:a16="http://schemas.microsoft.com/office/drawing/2014/main" val="4055297945"/>
                    </a:ext>
                  </a:extLst>
                </a:gridCol>
              </a:tblGrid>
              <a:tr h="1180374">
                <a:tc>
                  <a:txBody>
                    <a:bodyPr/>
                    <a:lstStyle/>
                    <a:p>
                      <a:pPr algn="ctr" fontAlgn="base"/>
                      <a:r>
                        <a:rPr lang="pt-BR" sz="2800" b="0">
                          <a:solidFill>
                            <a:srgbClr val="B5B5B5"/>
                          </a:solidFill>
                          <a:effectLst/>
                          <a:latin typeface="inherit"/>
                        </a:rPr>
                        <a:t>1</a:t>
                      </a:r>
                    </a:p>
                  </a:txBody>
                  <a:tcPr>
                    <a:lnL>
                      <a:noFill/>
                    </a:lnL>
                    <a:lnR w="7620" cap="flat" cmpd="sng" algn="ctr">
                      <a:solidFill>
                        <a:srgbClr val="00BD0B"/>
                      </a:solidFill>
                      <a:prstDash val="solid"/>
                      <a:round/>
                      <a:headEnd type="none" w="med" len="med"/>
                      <a:tailEnd type="none" w="med" len="med"/>
                    </a:lnR>
                    <a:lnT>
                      <a:noFill/>
                    </a:lnT>
                    <a:lnB>
                      <a:noFill/>
                    </a:lnB>
                    <a:solidFill>
                      <a:srgbClr val="F0F0F0"/>
                    </a:solidFill>
                  </a:tcPr>
                </a:tc>
                <a:tc>
                  <a:txBody>
                    <a:bodyPr/>
                    <a:lstStyle/>
                    <a:p>
                      <a:pPr algn="l" fontAlgn="base"/>
                      <a:r>
                        <a:rPr lang="pt-BR" sz="2800" b="0" dirty="0">
                          <a:solidFill>
                            <a:srgbClr val="FF6B2A"/>
                          </a:solidFill>
                          <a:effectLst/>
                          <a:latin typeface="inherit"/>
                        </a:rPr>
                        <a:t>SELECT</a:t>
                      </a:r>
                      <a:r>
                        <a:rPr lang="pt-BR" sz="2800" b="0" dirty="0">
                          <a:solidFill>
                            <a:srgbClr val="006FE0"/>
                          </a:solidFill>
                          <a:effectLst/>
                          <a:latin typeface="inherit"/>
                        </a:rPr>
                        <a:t> </a:t>
                      </a:r>
                      <a:r>
                        <a:rPr lang="pt-BR" sz="2800" b="0" dirty="0">
                          <a:solidFill>
                            <a:srgbClr val="000000"/>
                          </a:solidFill>
                          <a:effectLst/>
                          <a:latin typeface="inherit"/>
                        </a:rPr>
                        <a:t>coluna,</a:t>
                      </a:r>
                      <a:r>
                        <a:rPr lang="pt-BR" sz="2800" b="0" dirty="0">
                          <a:solidFill>
                            <a:srgbClr val="006FE0"/>
                          </a:solidFill>
                          <a:effectLst/>
                          <a:latin typeface="inherit"/>
                        </a:rPr>
                        <a:t> </a:t>
                      </a:r>
                      <a:r>
                        <a:rPr lang="pt-BR" sz="2800" b="0" dirty="0">
                          <a:solidFill>
                            <a:srgbClr val="000000"/>
                          </a:solidFill>
                          <a:effectLst/>
                          <a:latin typeface="inherit"/>
                        </a:rPr>
                        <a:t>coluna</a:t>
                      </a:r>
                      <a:r>
                        <a:rPr lang="pt-BR" sz="2800" b="0" dirty="0">
                          <a:solidFill>
                            <a:srgbClr val="006FE0"/>
                          </a:solidFill>
                          <a:effectLst/>
                          <a:latin typeface="inherit"/>
                        </a:rPr>
                        <a:t> </a:t>
                      </a:r>
                      <a:r>
                        <a:rPr lang="pt-BR" sz="2800" b="0" dirty="0">
                          <a:solidFill>
                            <a:srgbClr val="FF6B2A"/>
                          </a:solidFill>
                          <a:effectLst/>
                          <a:latin typeface="inherit"/>
                        </a:rPr>
                        <a:t>FROM</a:t>
                      </a:r>
                      <a:r>
                        <a:rPr lang="pt-BR" sz="2800" b="0" dirty="0">
                          <a:solidFill>
                            <a:srgbClr val="006FE0"/>
                          </a:solidFill>
                          <a:effectLst/>
                          <a:latin typeface="inherit"/>
                        </a:rPr>
                        <a:t> </a:t>
                      </a:r>
                      <a:r>
                        <a:rPr lang="pt-BR" sz="2800" b="0" dirty="0" err="1">
                          <a:solidFill>
                            <a:srgbClr val="000000"/>
                          </a:solidFill>
                          <a:effectLst/>
                          <a:latin typeface="inherit"/>
                        </a:rPr>
                        <a:t>nome_da_tabela</a:t>
                      </a:r>
                      <a:r>
                        <a:rPr lang="pt-BR" sz="2800" b="0" dirty="0">
                          <a:solidFill>
                            <a:srgbClr val="000000"/>
                          </a:solidFill>
                          <a:effectLst/>
                          <a:latin typeface="inherit"/>
                        </a:rPr>
                        <a:t>;</a:t>
                      </a:r>
                    </a:p>
                  </a:txBody>
                  <a:tcPr>
                    <a:lnL w="7620" cap="flat" cmpd="sng" algn="ctr">
                      <a:solidFill>
                        <a:srgbClr val="00BD0B"/>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63325416"/>
                  </a:ext>
                </a:extLst>
              </a:tr>
            </a:tbl>
          </a:graphicData>
        </a:graphic>
      </p:graphicFrame>
      <p:graphicFrame>
        <p:nvGraphicFramePr>
          <p:cNvPr id="5" name="Tabela 4">
            <a:extLst>
              <a:ext uri="{FF2B5EF4-FFF2-40B4-BE49-F238E27FC236}">
                <a16:creationId xmlns:a16="http://schemas.microsoft.com/office/drawing/2014/main" id="{BB0EF4E3-C2B0-7001-0F7C-CA373324DEC7}"/>
              </a:ext>
            </a:extLst>
          </p:cNvPr>
          <p:cNvGraphicFramePr>
            <a:graphicFrameLocks noGrp="1"/>
          </p:cNvGraphicFramePr>
          <p:nvPr>
            <p:extLst>
              <p:ext uri="{D42A27DB-BD31-4B8C-83A1-F6EECF244321}">
                <p14:modId xmlns:p14="http://schemas.microsoft.com/office/powerpoint/2010/main" val="1348444573"/>
              </p:ext>
            </p:extLst>
          </p:nvPr>
        </p:nvGraphicFramePr>
        <p:xfrm>
          <a:off x="971600" y="5229200"/>
          <a:ext cx="7416824" cy="864096"/>
        </p:xfrm>
        <a:graphic>
          <a:graphicData uri="http://schemas.openxmlformats.org/drawingml/2006/table">
            <a:tbl>
              <a:tblPr/>
              <a:tblGrid>
                <a:gridCol w="408700">
                  <a:extLst>
                    <a:ext uri="{9D8B030D-6E8A-4147-A177-3AD203B41FA5}">
                      <a16:colId xmlns:a16="http://schemas.microsoft.com/office/drawing/2014/main" val="1684297890"/>
                    </a:ext>
                  </a:extLst>
                </a:gridCol>
                <a:gridCol w="7008124">
                  <a:extLst>
                    <a:ext uri="{9D8B030D-6E8A-4147-A177-3AD203B41FA5}">
                      <a16:colId xmlns:a16="http://schemas.microsoft.com/office/drawing/2014/main" val="1769381900"/>
                    </a:ext>
                  </a:extLst>
                </a:gridCol>
              </a:tblGrid>
              <a:tr h="864096">
                <a:tc>
                  <a:txBody>
                    <a:bodyPr/>
                    <a:lstStyle/>
                    <a:p>
                      <a:pPr algn="ctr" fontAlgn="base"/>
                      <a:r>
                        <a:rPr lang="pt-BR" sz="3200" b="0">
                          <a:solidFill>
                            <a:srgbClr val="B5B5B5"/>
                          </a:solidFill>
                          <a:effectLst/>
                          <a:latin typeface="inherit"/>
                        </a:rPr>
                        <a:t>1</a:t>
                      </a:r>
                    </a:p>
                  </a:txBody>
                  <a:tcPr>
                    <a:lnL>
                      <a:noFill/>
                    </a:lnL>
                    <a:lnR w="7620" cap="flat" cmpd="sng" algn="ctr">
                      <a:solidFill>
                        <a:srgbClr val="60C20B"/>
                      </a:solidFill>
                      <a:prstDash val="solid"/>
                      <a:round/>
                      <a:headEnd type="none" w="med" len="med"/>
                      <a:tailEnd type="none" w="med" len="med"/>
                    </a:lnR>
                    <a:lnT>
                      <a:noFill/>
                    </a:lnT>
                    <a:lnB>
                      <a:noFill/>
                    </a:lnB>
                    <a:solidFill>
                      <a:srgbClr val="F0F0F0"/>
                    </a:solidFill>
                  </a:tcPr>
                </a:tc>
                <a:tc>
                  <a:txBody>
                    <a:bodyPr/>
                    <a:lstStyle/>
                    <a:p>
                      <a:pPr algn="l" fontAlgn="base"/>
                      <a:r>
                        <a:rPr lang="en-US" sz="3200" b="0" dirty="0">
                          <a:solidFill>
                            <a:srgbClr val="FF6B2A"/>
                          </a:solidFill>
                          <a:effectLst/>
                          <a:latin typeface="inherit"/>
                        </a:rPr>
                        <a:t>SELECT</a:t>
                      </a:r>
                      <a:r>
                        <a:rPr lang="en-US" sz="3200" b="0" dirty="0">
                          <a:solidFill>
                            <a:srgbClr val="006FE0"/>
                          </a:solidFill>
                          <a:effectLst/>
                          <a:latin typeface="inherit"/>
                        </a:rPr>
                        <a:t> </a:t>
                      </a:r>
                      <a:r>
                        <a:rPr lang="en-US" sz="3200" b="0" dirty="0">
                          <a:solidFill>
                            <a:srgbClr val="000000"/>
                          </a:solidFill>
                          <a:effectLst/>
                          <a:latin typeface="inherit"/>
                        </a:rPr>
                        <a:t>title,</a:t>
                      </a:r>
                      <a:r>
                        <a:rPr lang="en-US" sz="3200" b="0" dirty="0">
                          <a:solidFill>
                            <a:srgbClr val="006FE0"/>
                          </a:solidFill>
                          <a:effectLst/>
                          <a:latin typeface="inherit"/>
                        </a:rPr>
                        <a:t> </a:t>
                      </a:r>
                      <a:r>
                        <a:rPr lang="en-US" sz="3200" b="0" dirty="0">
                          <a:solidFill>
                            <a:srgbClr val="000000"/>
                          </a:solidFill>
                          <a:effectLst/>
                          <a:latin typeface="inherit"/>
                        </a:rPr>
                        <a:t>post</a:t>
                      </a:r>
                      <a:r>
                        <a:rPr lang="en-US" sz="3200" b="0" dirty="0">
                          <a:solidFill>
                            <a:srgbClr val="006FE0"/>
                          </a:solidFill>
                          <a:effectLst/>
                          <a:latin typeface="inherit"/>
                        </a:rPr>
                        <a:t> </a:t>
                      </a:r>
                      <a:r>
                        <a:rPr lang="en-US" sz="3200" b="0" dirty="0">
                          <a:solidFill>
                            <a:srgbClr val="FF6B2A"/>
                          </a:solidFill>
                          <a:effectLst/>
                          <a:latin typeface="inherit"/>
                        </a:rPr>
                        <a:t>FROM</a:t>
                      </a:r>
                      <a:r>
                        <a:rPr lang="en-US" sz="3200" b="0" dirty="0">
                          <a:solidFill>
                            <a:srgbClr val="006FE0"/>
                          </a:solidFill>
                          <a:effectLst/>
                          <a:latin typeface="inherit"/>
                        </a:rPr>
                        <a:t> </a:t>
                      </a:r>
                      <a:r>
                        <a:rPr lang="en-US" sz="3200" b="0" dirty="0" err="1">
                          <a:solidFill>
                            <a:srgbClr val="000000"/>
                          </a:solidFill>
                          <a:effectLst/>
                          <a:latin typeface="inherit"/>
                        </a:rPr>
                        <a:t>blog_posts</a:t>
                      </a:r>
                      <a:r>
                        <a:rPr lang="en-US" sz="3200" b="0" dirty="0">
                          <a:solidFill>
                            <a:srgbClr val="000000"/>
                          </a:solidFill>
                          <a:effectLst/>
                          <a:latin typeface="inherit"/>
                        </a:rPr>
                        <a:t>;</a:t>
                      </a:r>
                    </a:p>
                  </a:txBody>
                  <a:tcPr>
                    <a:lnL w="7620" cap="flat" cmpd="sng" algn="ctr">
                      <a:solidFill>
                        <a:srgbClr val="60C20B"/>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89089922"/>
                  </a:ext>
                </a:extLst>
              </a:tr>
            </a:tbl>
          </a:graphicData>
        </a:graphic>
      </p:graphicFrame>
      <p:sp>
        <p:nvSpPr>
          <p:cNvPr id="6" name="Rectangle 1">
            <a:extLst>
              <a:ext uri="{FF2B5EF4-FFF2-40B4-BE49-F238E27FC236}">
                <a16:creationId xmlns:a16="http://schemas.microsoft.com/office/drawing/2014/main" id="{6C5C506F-A6B5-B9DA-747F-D938859A1E6D}"/>
              </a:ext>
            </a:extLst>
          </p:cNvPr>
          <p:cNvSpPr>
            <a:spLocks noChangeArrowheads="1"/>
          </p:cNvSpPr>
          <p:nvPr/>
        </p:nvSpPr>
        <p:spPr bwMode="auto">
          <a:xfrm>
            <a:off x="683568" y="391304"/>
            <a:ext cx="6912768"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200" b="1" i="0" u="none" strike="noStrike" cap="none" normalizeH="0" baseline="0" dirty="0">
                <a:ln>
                  <a:noFill/>
                </a:ln>
                <a:solidFill>
                  <a:srgbClr val="FF0000"/>
                </a:solidFill>
                <a:effectLst>
                  <a:outerShdw blurRad="38100" dist="38100" dir="2700000" algn="tl">
                    <a:srgbClr val="000000">
                      <a:alpha val="43137"/>
                    </a:srgbClr>
                  </a:outerShdw>
                </a:effectLst>
                <a:latin typeface="Spartan"/>
              </a:rPr>
              <a:t>SELECT simples</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rgbClr val="333333"/>
                </a:solidFill>
                <a:effectLst/>
                <a:latin typeface="Roboto" panose="02000000000000000000" pitchFamily="2" charset="0"/>
              </a:rPr>
              <a:t>Começaremos pelo mais simples: retornar os dados de uma tabela.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rgbClr val="333333"/>
                </a:solidFill>
                <a:effectLst/>
                <a:latin typeface="Roboto" panose="02000000000000000000" pitchFamily="2" charset="0"/>
              </a:rPr>
              <a:t>Para isso, utilizaremos o seguinte comando:</a:t>
            </a:r>
            <a:endParaRPr kumimoji="0" lang="pt-BR" altLang="pt-B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02DFDE1-35E9-5783-49CD-0E1B5E739581}"/>
              </a:ext>
            </a:extLst>
          </p:cNvPr>
          <p:cNvSpPr>
            <a:spLocks noChangeArrowheads="1"/>
          </p:cNvSpPr>
          <p:nvPr/>
        </p:nvSpPr>
        <p:spPr bwMode="auto">
          <a:xfrm>
            <a:off x="827584" y="3660921"/>
            <a:ext cx="7056784" cy="12926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pt-BR" altLang="pt-BR" sz="1200" b="0" i="0" u="none" strike="noStrike" cap="none" normalizeH="0" baseline="0" dirty="0">
              <a:ln>
                <a:noFill/>
              </a:ln>
              <a:solidFill>
                <a:srgbClr val="333333"/>
              </a:solidFill>
              <a:effectLst/>
              <a:latin typeface="Monac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333333"/>
                </a:solidFill>
                <a:effectLst/>
                <a:latin typeface="Roboto" panose="02000000000000000000" pitchFamily="2" charset="0"/>
              </a:rPr>
              <a:t>No nosso exemplo, extraímos todos os títulos e postagens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333333"/>
                </a:solidFill>
                <a:effectLst/>
                <a:latin typeface="Roboto" panose="02000000000000000000" pitchFamily="2" charset="0"/>
              </a:rPr>
              <a:t>da tabela </a:t>
            </a:r>
            <a:r>
              <a:rPr kumimoji="0" lang="pt-BR" altLang="pt-BR" sz="2000" b="0" i="0" u="none" strike="noStrike" cap="none" normalizeH="0" baseline="0" dirty="0" err="1">
                <a:ln>
                  <a:noFill/>
                </a:ln>
                <a:solidFill>
                  <a:srgbClr val="333333"/>
                </a:solidFill>
                <a:effectLst/>
                <a:latin typeface="Roboto" panose="02000000000000000000" pitchFamily="2" charset="0"/>
              </a:rPr>
              <a:t>blog_posts</a:t>
            </a:r>
            <a:r>
              <a:rPr kumimoji="0" lang="pt-BR" altLang="pt-BR" sz="2000" b="0" i="0" u="none" strike="noStrike" cap="none" normalizeH="0" baseline="0" dirty="0">
                <a:ln>
                  <a:noFill/>
                </a:ln>
                <a:solidFill>
                  <a:srgbClr val="333333"/>
                </a:solidFill>
                <a:effectLst/>
                <a:latin typeface="Roboto" panose="02000000000000000000" pitchFamily="2" charset="0"/>
              </a:rPr>
              <a:t> através do comando:</a:t>
            </a:r>
            <a:endParaRPr kumimoji="0" lang="pt-BR" altLang="pt-BR"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pt-BR" altLang="pt-B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057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CB38D-6C9D-3CA6-B1B7-F05E315E7B49}"/>
              </a:ext>
            </a:extLst>
          </p:cNvPr>
          <p:cNvSpPr>
            <a:spLocks noGrp="1"/>
          </p:cNvSpPr>
          <p:nvPr>
            <p:ph type="title"/>
          </p:nvPr>
        </p:nvSpPr>
        <p:spPr/>
        <p:txBody>
          <a:bodyPr/>
          <a:lstStyle/>
          <a:p>
            <a:r>
              <a:rPr lang="pt-BR" b="1" dirty="0">
                <a:solidFill>
                  <a:srgbClr val="FF0000"/>
                </a:solidFill>
                <a:effectLst>
                  <a:outerShdw blurRad="38100" dist="38100" dir="2700000" algn="tl">
                    <a:srgbClr val="000000">
                      <a:alpha val="43137"/>
                    </a:srgbClr>
                  </a:outerShdw>
                </a:effectLst>
              </a:rPr>
              <a:t>Atributo * todos os campos</a:t>
            </a:r>
          </a:p>
        </p:txBody>
      </p:sp>
      <p:sp>
        <p:nvSpPr>
          <p:cNvPr id="3" name="Espaço Reservado para Conteúdo 2">
            <a:extLst>
              <a:ext uri="{FF2B5EF4-FFF2-40B4-BE49-F238E27FC236}">
                <a16:creationId xmlns:a16="http://schemas.microsoft.com/office/drawing/2014/main" id="{D2CA50B1-39AA-B4B9-3F7D-268E631EFC5D}"/>
              </a:ext>
            </a:extLst>
          </p:cNvPr>
          <p:cNvSpPr>
            <a:spLocks noGrp="1"/>
          </p:cNvSpPr>
          <p:nvPr>
            <p:ph idx="1"/>
          </p:nvPr>
        </p:nvSpPr>
        <p:spPr/>
        <p:txBody>
          <a:bodyPr/>
          <a:lstStyle/>
          <a:p>
            <a:r>
              <a:rPr lang="pt-BR" b="0" i="0" dirty="0">
                <a:solidFill>
                  <a:srgbClr val="333333"/>
                </a:solidFill>
                <a:effectLst/>
                <a:latin typeface="Roboto" panose="02000000000000000000" pitchFamily="2" charset="0"/>
              </a:rPr>
              <a:t>Se quisermos, podemos retornar todas as colunas da tabela utilizando o caractere *:</a:t>
            </a:r>
          </a:p>
          <a:p>
            <a:endParaRPr lang="pt-BR" dirty="0"/>
          </a:p>
        </p:txBody>
      </p:sp>
      <p:graphicFrame>
        <p:nvGraphicFramePr>
          <p:cNvPr id="4" name="Tabela 3">
            <a:extLst>
              <a:ext uri="{FF2B5EF4-FFF2-40B4-BE49-F238E27FC236}">
                <a16:creationId xmlns:a16="http://schemas.microsoft.com/office/drawing/2014/main" id="{84153AAB-DB6E-3447-B016-444C82C0CB9B}"/>
              </a:ext>
            </a:extLst>
          </p:cNvPr>
          <p:cNvGraphicFramePr>
            <a:graphicFrameLocks noGrp="1"/>
          </p:cNvGraphicFramePr>
          <p:nvPr>
            <p:extLst>
              <p:ext uri="{D42A27DB-BD31-4B8C-83A1-F6EECF244321}">
                <p14:modId xmlns:p14="http://schemas.microsoft.com/office/powerpoint/2010/main" val="2785827147"/>
              </p:ext>
            </p:extLst>
          </p:nvPr>
        </p:nvGraphicFramePr>
        <p:xfrm>
          <a:off x="683001" y="3594720"/>
          <a:ext cx="6480589" cy="1368152"/>
        </p:xfrm>
        <a:graphic>
          <a:graphicData uri="http://schemas.openxmlformats.org/drawingml/2006/table">
            <a:tbl>
              <a:tblPr/>
              <a:tblGrid>
                <a:gridCol w="357110">
                  <a:extLst>
                    <a:ext uri="{9D8B030D-6E8A-4147-A177-3AD203B41FA5}">
                      <a16:colId xmlns:a16="http://schemas.microsoft.com/office/drawing/2014/main" val="2898576907"/>
                    </a:ext>
                  </a:extLst>
                </a:gridCol>
                <a:gridCol w="6123479">
                  <a:extLst>
                    <a:ext uri="{9D8B030D-6E8A-4147-A177-3AD203B41FA5}">
                      <a16:colId xmlns:a16="http://schemas.microsoft.com/office/drawing/2014/main" val="364858050"/>
                    </a:ext>
                  </a:extLst>
                </a:gridCol>
              </a:tblGrid>
              <a:tr h="1368152">
                <a:tc>
                  <a:txBody>
                    <a:bodyPr/>
                    <a:lstStyle/>
                    <a:p>
                      <a:pPr algn="ctr" fontAlgn="base"/>
                      <a:r>
                        <a:rPr lang="pt-BR" sz="4000" b="0">
                          <a:solidFill>
                            <a:srgbClr val="B5B5B5"/>
                          </a:solidFill>
                          <a:effectLst/>
                          <a:latin typeface="inherit"/>
                        </a:rPr>
                        <a:t>1</a:t>
                      </a:r>
                    </a:p>
                  </a:txBody>
                  <a:tcPr>
                    <a:lnL>
                      <a:noFill/>
                    </a:lnL>
                    <a:lnR w="7620" cap="flat" cmpd="sng" algn="ctr">
                      <a:solidFill>
                        <a:srgbClr val="90E6D8"/>
                      </a:solidFill>
                      <a:prstDash val="solid"/>
                      <a:round/>
                      <a:headEnd type="none" w="med" len="med"/>
                      <a:tailEnd type="none" w="med" len="med"/>
                    </a:lnR>
                    <a:lnT>
                      <a:noFill/>
                    </a:lnT>
                    <a:lnB>
                      <a:noFill/>
                    </a:lnB>
                    <a:solidFill>
                      <a:srgbClr val="F0F0F0"/>
                    </a:solidFill>
                  </a:tcPr>
                </a:tc>
                <a:tc>
                  <a:txBody>
                    <a:bodyPr/>
                    <a:lstStyle/>
                    <a:p>
                      <a:pPr algn="l" fontAlgn="base"/>
                      <a:r>
                        <a:rPr lang="pt-BR" sz="4000" b="0" dirty="0">
                          <a:solidFill>
                            <a:srgbClr val="FF6B2A"/>
                          </a:solidFill>
                          <a:effectLst/>
                          <a:latin typeface="inherit"/>
                        </a:rPr>
                        <a:t>SELECT</a:t>
                      </a:r>
                      <a:r>
                        <a:rPr lang="pt-BR" sz="4000" b="0" dirty="0">
                          <a:solidFill>
                            <a:srgbClr val="006FE0"/>
                          </a:solidFill>
                          <a:effectLst/>
                          <a:latin typeface="inherit"/>
                        </a:rPr>
                        <a:t> </a:t>
                      </a:r>
                      <a:r>
                        <a:rPr lang="pt-BR" sz="4000" b="0" dirty="0">
                          <a:solidFill>
                            <a:srgbClr val="000000"/>
                          </a:solidFill>
                          <a:effectLst/>
                          <a:latin typeface="inherit"/>
                        </a:rPr>
                        <a:t>*</a:t>
                      </a:r>
                      <a:r>
                        <a:rPr lang="pt-BR" sz="4000" b="0" dirty="0">
                          <a:solidFill>
                            <a:srgbClr val="006FE0"/>
                          </a:solidFill>
                          <a:effectLst/>
                          <a:latin typeface="inherit"/>
                        </a:rPr>
                        <a:t> </a:t>
                      </a:r>
                      <a:r>
                        <a:rPr lang="pt-BR" sz="4000" b="0" dirty="0">
                          <a:solidFill>
                            <a:srgbClr val="FF6B2A"/>
                          </a:solidFill>
                          <a:effectLst/>
                          <a:latin typeface="inherit"/>
                        </a:rPr>
                        <a:t>FROM</a:t>
                      </a:r>
                      <a:r>
                        <a:rPr lang="pt-BR" sz="4000" b="0" dirty="0">
                          <a:solidFill>
                            <a:srgbClr val="006FE0"/>
                          </a:solidFill>
                          <a:effectLst/>
                          <a:latin typeface="inherit"/>
                        </a:rPr>
                        <a:t> </a:t>
                      </a:r>
                      <a:r>
                        <a:rPr lang="pt-BR" sz="4000" b="0" dirty="0" err="1">
                          <a:solidFill>
                            <a:srgbClr val="000000"/>
                          </a:solidFill>
                          <a:effectLst/>
                          <a:latin typeface="inherit"/>
                        </a:rPr>
                        <a:t>blog_posts</a:t>
                      </a:r>
                      <a:endParaRPr lang="pt-BR" sz="4000" b="0" dirty="0">
                        <a:solidFill>
                          <a:srgbClr val="000000"/>
                        </a:solidFill>
                        <a:effectLst/>
                        <a:latin typeface="inherit"/>
                      </a:endParaRPr>
                    </a:p>
                  </a:txBody>
                  <a:tcPr>
                    <a:lnL w="7620" cap="flat" cmpd="sng" algn="ctr">
                      <a:solidFill>
                        <a:srgbClr val="90E6D8"/>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69185209"/>
                  </a:ext>
                </a:extLst>
              </a:tr>
            </a:tbl>
          </a:graphicData>
        </a:graphic>
      </p:graphicFrame>
      <p:sp>
        <p:nvSpPr>
          <p:cNvPr id="5" name="Rectangle 1">
            <a:extLst>
              <a:ext uri="{FF2B5EF4-FFF2-40B4-BE49-F238E27FC236}">
                <a16:creationId xmlns:a16="http://schemas.microsoft.com/office/drawing/2014/main" id="{B32DB5F0-0E81-9B0A-62C0-01FF21510904}"/>
              </a:ext>
            </a:extLst>
          </p:cNvPr>
          <p:cNvSpPr>
            <a:spLocks noChangeArrowheads="1"/>
          </p:cNvSpPr>
          <p:nvPr/>
        </p:nvSpPr>
        <p:spPr bwMode="auto">
          <a:xfrm>
            <a:off x="683001" y="4005381"/>
            <a:ext cx="114300" cy="0"/>
          </a:xfrm>
          <a:prstGeom prst="rect">
            <a:avLst/>
          </a:prstGeom>
          <a:solidFill>
            <a:srgbClr val="BCBC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900" b="0" i="0" u="none" strike="noStrike" cap="none" normalizeH="0" baseline="0">
                <a:ln>
                  <a:noFill/>
                </a:ln>
                <a:solidFill>
                  <a:srgbClr val="FFFFFF"/>
                </a:solidFill>
                <a:effectLst/>
                <a:latin typeface="inherit"/>
              </a:rPr>
            </a:br>
            <a:endParaRPr kumimoji="0" lang="pt-BR" altLang="pt-BR" sz="900" b="0" i="0" u="none" strike="noStrike" cap="none" normalizeH="0" baseline="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F2240E5D-239F-06E3-4DF5-19D6F7A5ED98}"/>
              </a:ext>
            </a:extLst>
          </p:cNvPr>
          <p:cNvSpPr>
            <a:spLocks noChangeArrowheads="1"/>
          </p:cNvSpPr>
          <p:nvPr/>
        </p:nvSpPr>
        <p:spPr bwMode="auto">
          <a:xfrm>
            <a:off x="683001" y="3820715"/>
            <a:ext cx="65" cy="36933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006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7ADFB3-E3F0-DB13-D4E4-397D92C2C109}"/>
              </a:ext>
            </a:extLst>
          </p:cNvPr>
          <p:cNvSpPr>
            <a:spLocks noGrp="1"/>
          </p:cNvSpPr>
          <p:nvPr>
            <p:ph type="title"/>
          </p:nvPr>
        </p:nvSpPr>
        <p:spPr>
          <a:xfrm>
            <a:off x="488464" y="404664"/>
            <a:ext cx="6995120" cy="1143000"/>
          </a:xfrm>
        </p:spPr>
        <p:txBody>
          <a:bodyPr/>
          <a:lstStyle/>
          <a:p>
            <a:r>
              <a:rPr lang="pt-BR" b="1" dirty="0">
                <a:solidFill>
                  <a:srgbClr val="FF0000"/>
                </a:solidFill>
                <a:effectLst>
                  <a:outerShdw blurRad="38100" dist="38100" dir="2700000" algn="tl">
                    <a:srgbClr val="000000">
                      <a:alpha val="43137"/>
                    </a:srgbClr>
                  </a:outerShdw>
                </a:effectLst>
              </a:rPr>
              <a:t>CLÁUSULA WHERE</a:t>
            </a:r>
          </a:p>
        </p:txBody>
      </p:sp>
      <p:sp>
        <p:nvSpPr>
          <p:cNvPr id="3" name="Espaço Reservado para Conteúdo 2">
            <a:extLst>
              <a:ext uri="{FF2B5EF4-FFF2-40B4-BE49-F238E27FC236}">
                <a16:creationId xmlns:a16="http://schemas.microsoft.com/office/drawing/2014/main" id="{3CE0406A-14EB-4A1B-1ECF-316E8108BE68}"/>
              </a:ext>
            </a:extLst>
          </p:cNvPr>
          <p:cNvSpPr>
            <a:spLocks noGrp="1"/>
          </p:cNvSpPr>
          <p:nvPr>
            <p:ph idx="1"/>
          </p:nvPr>
        </p:nvSpPr>
        <p:spPr>
          <a:xfrm>
            <a:off x="488464" y="1547664"/>
            <a:ext cx="7899960" cy="4781128"/>
          </a:xfrm>
        </p:spPr>
        <p:txBody>
          <a:bodyPr>
            <a:normAutofit fontScale="47500" lnSpcReduction="20000"/>
          </a:bodyPr>
          <a:lstStyle/>
          <a:p>
            <a:r>
              <a:rPr lang="pt-BR" sz="7000" dirty="0"/>
              <a:t>Agora que já sabemos extrair os dados de nossas tabelas de forma simples, podemos começar a adicionar filtros para nossas consultas. A cláusula WHERE é a responsável por filtrar resultados, utilizando parâmetros comparativos como igual, diferente, maior, menor e entre outros. Além disso, podemos usar diversos filtros em nossas consultas, inclusive adicionar parênteses para priorizar consultas dentro de escopos. </a:t>
            </a:r>
          </a:p>
        </p:txBody>
      </p:sp>
    </p:spTree>
    <p:extLst>
      <p:ext uri="{BB962C8B-B14F-4D97-AF65-F5344CB8AC3E}">
        <p14:creationId xmlns:p14="http://schemas.microsoft.com/office/powerpoint/2010/main" val="229398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29CCF5-EFEF-D2DC-3DF8-D60EDB8EF5D6}"/>
              </a:ext>
            </a:extLst>
          </p:cNvPr>
          <p:cNvSpPr>
            <a:spLocks noGrp="1"/>
          </p:cNvSpPr>
          <p:nvPr>
            <p:ph type="title"/>
          </p:nvPr>
        </p:nvSpPr>
        <p:spPr/>
        <p:txBody>
          <a:bodyPr>
            <a:normAutofit fontScale="90000"/>
          </a:bodyPr>
          <a:lstStyle/>
          <a:p>
            <a:r>
              <a:rPr lang="pt-BR" sz="4400" b="1" dirty="0">
                <a:solidFill>
                  <a:srgbClr val="FF0000"/>
                </a:solidFill>
                <a:effectLst>
                  <a:outerShdw blurRad="38100" dist="38100" dir="2700000" algn="tl">
                    <a:srgbClr val="000000">
                      <a:alpha val="43137"/>
                    </a:srgbClr>
                  </a:outerShdw>
                </a:effectLst>
              </a:rPr>
              <a:t>A cláusula WHERE funciona da seguinte forma:</a:t>
            </a:r>
            <a:endParaRPr lang="pt-BR" b="1" dirty="0">
              <a:solidFill>
                <a:srgbClr val="FF0000"/>
              </a:solidFill>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1D010E02-2D4B-C05A-D0C9-38822D323D77}"/>
              </a:ext>
            </a:extLst>
          </p:cNvPr>
          <p:cNvSpPr>
            <a:spLocks noGrp="1"/>
          </p:cNvSpPr>
          <p:nvPr>
            <p:ph idx="1"/>
          </p:nvPr>
        </p:nvSpPr>
        <p:spPr>
          <a:xfrm>
            <a:off x="161764" y="1619672"/>
            <a:ext cx="8820472" cy="4781128"/>
          </a:xfrm>
          <a:solidFill>
            <a:srgbClr val="FFFFFF">
              <a:alpha val="63137"/>
            </a:srgbClr>
          </a:solidFill>
        </p:spPr>
        <p:txBody>
          <a:bodyPr>
            <a:normAutofit fontScale="92500" lnSpcReduction="10000"/>
          </a:bodyPr>
          <a:lstStyle/>
          <a:p>
            <a:endParaRPr lang="pt-BR" dirty="0"/>
          </a:p>
          <a:p>
            <a:r>
              <a:rPr lang="pt-BR" dirty="0"/>
              <a:t>SELECT </a:t>
            </a:r>
            <a:r>
              <a:rPr lang="pt-BR" dirty="0">
                <a:solidFill>
                  <a:schemeClr val="tx2"/>
                </a:solidFill>
              </a:rPr>
              <a:t>coluna, coluna </a:t>
            </a:r>
            <a:r>
              <a:rPr lang="pt-BR" dirty="0"/>
              <a:t>FROM </a:t>
            </a:r>
            <a:r>
              <a:rPr lang="pt-BR" dirty="0" err="1">
                <a:solidFill>
                  <a:srgbClr val="FF0000"/>
                </a:solidFill>
              </a:rPr>
              <a:t>nome_da_tabela</a:t>
            </a:r>
            <a:r>
              <a:rPr lang="pt-BR" dirty="0">
                <a:solidFill>
                  <a:srgbClr val="FF0000"/>
                </a:solidFill>
              </a:rPr>
              <a:t> </a:t>
            </a:r>
            <a:r>
              <a:rPr lang="pt-BR" dirty="0"/>
              <a:t>WHERE </a:t>
            </a:r>
            <a:r>
              <a:rPr lang="pt-BR" dirty="0" err="1">
                <a:solidFill>
                  <a:srgbClr val="00B050"/>
                </a:solidFill>
              </a:rPr>
              <a:t>condicao_da_consulta</a:t>
            </a:r>
            <a:r>
              <a:rPr lang="pt-BR" dirty="0"/>
              <a:t>;</a:t>
            </a:r>
          </a:p>
          <a:p>
            <a:endParaRPr lang="pt-BR" dirty="0"/>
          </a:p>
          <a:p>
            <a:r>
              <a:rPr lang="pt-BR" dirty="0"/>
              <a:t>No exemplo abaixo, podemos extrair todos os títulos e postagens da tabela </a:t>
            </a:r>
            <a:r>
              <a:rPr lang="pt-BR" dirty="0" err="1"/>
              <a:t>blog_posts</a:t>
            </a:r>
            <a:r>
              <a:rPr lang="pt-BR" dirty="0"/>
              <a:t> onde o status é 1, ou seja, os itens que deveriam ser exibidos no blog. Para isso, utilizamos o comando:</a:t>
            </a:r>
          </a:p>
          <a:p>
            <a:endParaRPr lang="pt-BR" dirty="0"/>
          </a:p>
          <a:p>
            <a:r>
              <a:rPr lang="pt-BR" dirty="0"/>
              <a:t>SELECT </a:t>
            </a:r>
            <a:r>
              <a:rPr lang="pt-BR" dirty="0" err="1">
                <a:solidFill>
                  <a:schemeClr val="tx2"/>
                </a:solidFill>
              </a:rPr>
              <a:t>title</a:t>
            </a:r>
            <a:r>
              <a:rPr lang="pt-BR" dirty="0">
                <a:solidFill>
                  <a:schemeClr val="tx2"/>
                </a:solidFill>
              </a:rPr>
              <a:t>, post </a:t>
            </a:r>
            <a:r>
              <a:rPr lang="pt-BR" dirty="0"/>
              <a:t>FROM </a:t>
            </a:r>
            <a:r>
              <a:rPr lang="pt-BR" dirty="0" err="1">
                <a:solidFill>
                  <a:srgbClr val="FF0000"/>
                </a:solidFill>
              </a:rPr>
              <a:t>blog_posts</a:t>
            </a:r>
            <a:r>
              <a:rPr lang="pt-BR" dirty="0">
                <a:solidFill>
                  <a:srgbClr val="FF0000"/>
                </a:solidFill>
              </a:rPr>
              <a:t> </a:t>
            </a:r>
            <a:r>
              <a:rPr lang="pt-BR" dirty="0"/>
              <a:t>WHERE </a:t>
            </a:r>
            <a:r>
              <a:rPr lang="pt-BR" dirty="0">
                <a:solidFill>
                  <a:srgbClr val="00B050"/>
                </a:solidFill>
              </a:rPr>
              <a:t>status = 1</a:t>
            </a:r>
            <a:r>
              <a:rPr lang="pt-BR" dirty="0"/>
              <a:t>;</a:t>
            </a:r>
          </a:p>
          <a:p>
            <a:endParaRPr lang="pt-BR" dirty="0"/>
          </a:p>
        </p:txBody>
      </p:sp>
    </p:spTree>
    <p:extLst>
      <p:ext uri="{BB962C8B-B14F-4D97-AF65-F5344CB8AC3E}">
        <p14:creationId xmlns:p14="http://schemas.microsoft.com/office/powerpoint/2010/main" val="318940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849F9-36F6-718E-63F6-83C200D225A8}"/>
              </a:ext>
            </a:extLst>
          </p:cNvPr>
          <p:cNvSpPr>
            <a:spLocks noGrp="1"/>
          </p:cNvSpPr>
          <p:nvPr>
            <p:ph type="title"/>
          </p:nvPr>
        </p:nvSpPr>
        <p:spPr>
          <a:xfrm>
            <a:off x="395536" y="0"/>
            <a:ext cx="6995120" cy="1143000"/>
          </a:xfrm>
        </p:spPr>
        <p:txBody>
          <a:bodyPr/>
          <a:lstStyle/>
          <a:p>
            <a:r>
              <a:rPr lang="pt-BR" b="1" dirty="0">
                <a:solidFill>
                  <a:srgbClr val="FF0000"/>
                </a:solidFill>
                <a:effectLst>
                  <a:outerShdw blurRad="38100" dist="38100" dir="2700000" algn="tl">
                    <a:srgbClr val="000000">
                      <a:alpha val="43137"/>
                    </a:srgbClr>
                  </a:outerShdw>
                </a:effectLst>
              </a:rPr>
              <a:t>Comparativos</a:t>
            </a:r>
          </a:p>
        </p:txBody>
      </p:sp>
      <p:sp>
        <p:nvSpPr>
          <p:cNvPr id="3" name="Espaço Reservado para Conteúdo 2">
            <a:extLst>
              <a:ext uri="{FF2B5EF4-FFF2-40B4-BE49-F238E27FC236}">
                <a16:creationId xmlns:a16="http://schemas.microsoft.com/office/drawing/2014/main" id="{8E0B2FAF-2754-B6CC-F0E1-A9F7D7905C02}"/>
              </a:ext>
            </a:extLst>
          </p:cNvPr>
          <p:cNvSpPr>
            <a:spLocks noGrp="1"/>
          </p:cNvSpPr>
          <p:nvPr>
            <p:ph idx="1"/>
          </p:nvPr>
        </p:nvSpPr>
        <p:spPr>
          <a:xfrm>
            <a:off x="251520" y="1143000"/>
            <a:ext cx="8280920" cy="4752528"/>
          </a:xfrm>
        </p:spPr>
        <p:txBody>
          <a:bodyPr>
            <a:normAutofit/>
          </a:bodyPr>
          <a:lstStyle/>
          <a:p>
            <a:r>
              <a:rPr lang="pt-BR" dirty="0"/>
              <a:t>Para buscar itens que sejam diferentes de algo, podemos utilizar o comparador de diferença &lt;&gt;”:</a:t>
            </a:r>
          </a:p>
          <a:p>
            <a:endParaRPr lang="pt-BR" dirty="0"/>
          </a:p>
          <a:p>
            <a:r>
              <a:rPr lang="pt-BR" dirty="0"/>
              <a:t>SELECT </a:t>
            </a:r>
            <a:r>
              <a:rPr lang="pt-BR" dirty="0">
                <a:solidFill>
                  <a:schemeClr val="tx2"/>
                </a:solidFill>
              </a:rPr>
              <a:t>id, </a:t>
            </a:r>
            <a:r>
              <a:rPr lang="pt-BR" dirty="0" err="1">
                <a:solidFill>
                  <a:schemeClr val="tx2"/>
                </a:solidFill>
              </a:rPr>
              <a:t>title</a:t>
            </a:r>
            <a:r>
              <a:rPr lang="pt-BR" dirty="0">
                <a:solidFill>
                  <a:schemeClr val="tx2"/>
                </a:solidFill>
              </a:rPr>
              <a:t> </a:t>
            </a:r>
            <a:r>
              <a:rPr lang="pt-BR" dirty="0"/>
              <a:t>FROM </a:t>
            </a:r>
            <a:r>
              <a:rPr lang="pt-BR" dirty="0" err="1">
                <a:solidFill>
                  <a:srgbClr val="FF0000"/>
                </a:solidFill>
              </a:rPr>
              <a:t>blog_posts</a:t>
            </a:r>
            <a:r>
              <a:rPr lang="pt-BR" dirty="0">
                <a:solidFill>
                  <a:srgbClr val="FF0000"/>
                </a:solidFill>
              </a:rPr>
              <a:t> </a:t>
            </a:r>
            <a:r>
              <a:rPr lang="pt-BR" dirty="0"/>
              <a:t>WHERE </a:t>
            </a:r>
            <a:r>
              <a:rPr lang="pt-BR" dirty="0">
                <a:solidFill>
                  <a:srgbClr val="00B050"/>
                </a:solidFill>
              </a:rPr>
              <a:t>id &lt;&gt; 5</a:t>
            </a:r>
            <a:r>
              <a:rPr lang="pt-BR" dirty="0"/>
              <a:t>;</a:t>
            </a:r>
          </a:p>
          <a:p>
            <a:endParaRPr lang="pt-BR" dirty="0"/>
          </a:p>
          <a:p>
            <a:r>
              <a:rPr lang="pt-BR" b="0" i="0" dirty="0">
                <a:solidFill>
                  <a:srgbClr val="333333"/>
                </a:solidFill>
                <a:effectLst/>
                <a:latin typeface="Roboto" panose="02000000000000000000" pitchFamily="2" charset="0"/>
              </a:rPr>
              <a:t>Essa busca retornará todos os itens que não possuem o id 5. </a:t>
            </a:r>
            <a:endParaRPr lang="pt-BR" dirty="0"/>
          </a:p>
        </p:txBody>
      </p:sp>
    </p:spTree>
    <p:extLst>
      <p:ext uri="{BB962C8B-B14F-4D97-AF65-F5344CB8AC3E}">
        <p14:creationId xmlns:p14="http://schemas.microsoft.com/office/powerpoint/2010/main" val="79719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0A1703-3058-4968-76FD-922AAB76A255}"/>
              </a:ext>
            </a:extLst>
          </p:cNvPr>
          <p:cNvSpPr>
            <a:spLocks noGrp="1"/>
          </p:cNvSpPr>
          <p:nvPr>
            <p:ph type="title"/>
          </p:nvPr>
        </p:nvSpPr>
        <p:spPr/>
        <p:txBody>
          <a:bodyPr>
            <a:normAutofit fontScale="90000"/>
          </a:bodyPr>
          <a:lstStyle/>
          <a:p>
            <a:r>
              <a:rPr lang="pt-BR" b="1" dirty="0">
                <a:solidFill>
                  <a:srgbClr val="FF0000"/>
                </a:solidFill>
                <a:effectLst>
                  <a:outerShdw blurRad="38100" dist="38100" dir="2700000" algn="tl">
                    <a:srgbClr val="000000">
                      <a:alpha val="43137"/>
                    </a:srgbClr>
                  </a:outerShdw>
                </a:effectLst>
              </a:rPr>
              <a:t>Operador comparativo “LIKE” (busca parcial de texto)</a:t>
            </a:r>
            <a:br>
              <a:rPr lang="pt-BR" b="1" dirty="0">
                <a:solidFill>
                  <a:srgbClr val="FF0000"/>
                </a:solidFill>
                <a:effectLst>
                  <a:outerShdw blurRad="38100" dist="38100" dir="2700000" algn="tl">
                    <a:srgbClr val="000000">
                      <a:alpha val="43137"/>
                    </a:srgbClr>
                  </a:outerShdw>
                </a:effectLst>
              </a:rPr>
            </a:br>
            <a:endParaRPr lang="pt-BR" b="1" dirty="0">
              <a:solidFill>
                <a:srgbClr val="FF0000"/>
              </a:solidFill>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F3E8844F-8797-C2BF-4A8C-695D3C8C1CDB}"/>
              </a:ext>
            </a:extLst>
          </p:cNvPr>
          <p:cNvSpPr>
            <a:spLocks noGrp="1"/>
          </p:cNvSpPr>
          <p:nvPr>
            <p:ph idx="1"/>
          </p:nvPr>
        </p:nvSpPr>
        <p:spPr>
          <a:xfrm>
            <a:off x="457200" y="1600200"/>
            <a:ext cx="7643192" cy="4781128"/>
          </a:xfrm>
          <a:solidFill>
            <a:srgbClr val="FFFFFF">
              <a:alpha val="50196"/>
            </a:srgbClr>
          </a:solidFill>
        </p:spPr>
        <p:txBody>
          <a:bodyPr>
            <a:normAutofit fontScale="85000" lnSpcReduction="20000"/>
          </a:bodyPr>
          <a:lstStyle/>
          <a:p>
            <a:r>
              <a:rPr lang="pt-BR" dirty="0"/>
              <a:t>Para buscar itens que contenham trechos de um texto, podemos utilizar o comparativo LIKE. O comparativo LIKE vem acompanhado de uma </a:t>
            </a:r>
            <a:r>
              <a:rPr lang="pt-BR" sz="4000" b="1" dirty="0"/>
              <a:t>máscara</a:t>
            </a:r>
            <a:r>
              <a:rPr lang="pt-BR" dirty="0"/>
              <a:t> de filtro. Essa máscara pode alterar de um SGBD para o outro, nesse exemplo utilizaremos a máscara “%”.</a:t>
            </a:r>
          </a:p>
          <a:p>
            <a:endParaRPr lang="pt-BR" dirty="0"/>
          </a:p>
          <a:p>
            <a:r>
              <a:rPr lang="pt-BR" dirty="0"/>
              <a:t>Se por exemplo quisermos buscar uma postagem em que o título inicia com a palavra “Guia”, podemos buscar da seguinte forma:</a:t>
            </a:r>
          </a:p>
          <a:p>
            <a:endParaRPr lang="pt-BR" dirty="0"/>
          </a:p>
          <a:p>
            <a:r>
              <a:rPr lang="pt-BR" dirty="0"/>
              <a:t>SELECT * FROM </a:t>
            </a:r>
            <a:r>
              <a:rPr lang="pt-BR" dirty="0" err="1"/>
              <a:t>blog_posts</a:t>
            </a:r>
            <a:r>
              <a:rPr lang="pt-BR" dirty="0"/>
              <a:t> WHERE </a:t>
            </a:r>
            <a:r>
              <a:rPr lang="pt-BR" dirty="0" err="1"/>
              <a:t>title</a:t>
            </a:r>
            <a:r>
              <a:rPr lang="pt-BR" dirty="0"/>
              <a:t> </a:t>
            </a:r>
            <a:r>
              <a:rPr lang="pt-BR" b="1" dirty="0">
                <a:solidFill>
                  <a:srgbClr val="FF0000"/>
                </a:solidFill>
              </a:rPr>
              <a:t>LIKE 'Guia%';</a:t>
            </a:r>
          </a:p>
        </p:txBody>
      </p:sp>
    </p:spTree>
    <p:extLst>
      <p:ext uri="{BB962C8B-B14F-4D97-AF65-F5344CB8AC3E}">
        <p14:creationId xmlns:p14="http://schemas.microsoft.com/office/powerpoint/2010/main" val="59856427"/>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D34DBF5202057B479C2EEC5A2DADA968" ma:contentTypeVersion="13" ma:contentTypeDescription="Crie um novo documento." ma:contentTypeScope="" ma:versionID="04bdfc011e2dcf0387810a178f1d7b56">
  <xsd:schema xmlns:xsd="http://www.w3.org/2001/XMLSchema" xmlns:xs="http://www.w3.org/2001/XMLSchema" xmlns:p="http://schemas.microsoft.com/office/2006/metadata/properties" xmlns:ns2="e1cdb180-4032-4e7d-82b5-2037f42a96a8" xmlns:ns3="ddcae529-ab34-42fc-8de8-b1aeec9086a9" targetNamespace="http://schemas.microsoft.com/office/2006/metadata/properties" ma:root="true" ma:fieldsID="dec794c9c4bb4b9e4cfc0a8468a024d0" ns2:_="" ns3:_="">
    <xsd:import namespace="e1cdb180-4032-4e7d-82b5-2037f42a96a8"/>
    <xsd:import namespace="ddcae529-ab34-42fc-8de8-b1aeec9086a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db180-4032-4e7d-82b5-2037f42a96a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Marcações de imagem" ma:readOnly="false" ma:fieldId="{5cf76f15-5ced-4ddc-b409-7134ff3c332f}" ma:taxonomyMulti="true" ma:sspId="95f7c24f-0cb1-428a-9503-2c2229b1001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cae529-ab34-42fc-8de8-b1aeec9086a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b5d48e6-1b67-416f-84f6-11e5811bc7fc}" ma:internalName="TaxCatchAll" ma:showField="CatchAllData" ma:web="ddcae529-ab34-42fc-8de8-b1aeec9086a9">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dcae529-ab34-42fc-8de8-b1aeec9086a9" xsi:nil="true"/>
    <lcf76f155ced4ddcb4097134ff3c332f xmlns="e1cdb180-4032-4e7d-82b5-2037f42a96a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A2A3C06-BA51-48AB-96AD-B8F46C0041BF}">
  <ds:schemaRefs>
    <ds:schemaRef ds:uri="http://schemas.microsoft.com/sharepoint/v3/contenttype/forms"/>
  </ds:schemaRefs>
</ds:datastoreItem>
</file>

<file path=customXml/itemProps2.xml><?xml version="1.0" encoding="utf-8"?>
<ds:datastoreItem xmlns:ds="http://schemas.openxmlformats.org/officeDocument/2006/customXml" ds:itemID="{78B26384-97C6-482A-9DF0-0B47E65FAEA9}"/>
</file>

<file path=customXml/itemProps3.xml><?xml version="1.0" encoding="utf-8"?>
<ds:datastoreItem xmlns:ds="http://schemas.openxmlformats.org/officeDocument/2006/customXml" ds:itemID="{B9744C2E-F692-48E3-AA45-3DFF4D5F1C0F}">
  <ds:schemaRefs>
    <ds:schemaRef ds:uri="http://purl.org/dc/dcmitype/"/>
    <ds:schemaRef ds:uri="e19b7a75-8599-42b3-8dd0-1188e5a2963c"/>
    <ds:schemaRef ds:uri="http://purl.org/dc/elements/1.1/"/>
    <ds:schemaRef ds:uri="http://schemas.openxmlformats.org/package/2006/metadata/core-properties"/>
    <ds:schemaRef ds:uri="http://purl.org/dc/terms/"/>
    <ds:schemaRef ds:uri="http://schemas.microsoft.com/office/2006/metadata/properties"/>
    <ds:schemaRef ds:uri="87fff4ab-eb67-4122-abe8-18d68d8084dd"/>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2536</TotalTime>
  <Words>599</Words>
  <Application>Microsoft Office PowerPoint</Application>
  <PresentationFormat>Apresentação na tela (4:3)</PresentationFormat>
  <Paragraphs>55</Paragraphs>
  <Slides>11</Slides>
  <Notes>0</Notes>
  <HiddenSlides>0</HiddenSlides>
  <MMClips>0</MMClips>
  <ScaleCrop>false</ScaleCrop>
  <HeadingPairs>
    <vt:vector size="6" baseType="variant">
      <vt:variant>
        <vt:lpstr>Fontes usadas</vt:lpstr>
      </vt:variant>
      <vt:variant>
        <vt:i4>9</vt:i4>
      </vt:variant>
      <vt:variant>
        <vt:lpstr>Tema</vt:lpstr>
      </vt:variant>
      <vt:variant>
        <vt:i4>2</vt:i4>
      </vt:variant>
      <vt:variant>
        <vt:lpstr>Títulos de slides</vt:lpstr>
      </vt:variant>
      <vt:variant>
        <vt:i4>11</vt:i4>
      </vt:variant>
    </vt:vector>
  </HeadingPairs>
  <TitlesOfParts>
    <vt:vector size="22" baseType="lpstr">
      <vt:lpstr>Arial</vt:lpstr>
      <vt:lpstr>ArialMT</vt:lpstr>
      <vt:lpstr>Calibri</vt:lpstr>
      <vt:lpstr>Consolas</vt:lpstr>
      <vt:lpstr>inherit</vt:lpstr>
      <vt:lpstr>Monaco</vt:lpstr>
      <vt:lpstr>Roboto</vt:lpstr>
      <vt:lpstr>Söhne</vt:lpstr>
      <vt:lpstr>Spartan</vt:lpstr>
      <vt:lpstr>Tema do Office</vt:lpstr>
      <vt:lpstr>Personalizar design</vt:lpstr>
      <vt:lpstr>Apresentação do PowerPoint</vt:lpstr>
      <vt:lpstr>O SELECT </vt:lpstr>
      <vt:lpstr>Estrutura Básica do SELECT </vt:lpstr>
      <vt:lpstr>Apresentação do PowerPoint</vt:lpstr>
      <vt:lpstr>Atributo * todos os campos</vt:lpstr>
      <vt:lpstr>CLÁUSULA WHERE</vt:lpstr>
      <vt:lpstr>A cláusula WHERE funciona da seguinte forma:</vt:lpstr>
      <vt:lpstr>Comparativos</vt:lpstr>
      <vt:lpstr>Operador comparativo “LIKE” (busca parcial de texto) </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Cláudia Spuldaro Samways</dc:creator>
  <cp:lastModifiedBy>Jose Carlos Cruqui</cp:lastModifiedBy>
  <cp:revision>104</cp:revision>
  <dcterms:created xsi:type="dcterms:W3CDTF">2018-01-29T16:53:27Z</dcterms:created>
  <dcterms:modified xsi:type="dcterms:W3CDTF">2023-12-05T03:44:54Z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0x010100246D59DDCDF2D141A30A09AE73C1A1BD</vt:lpwstr>
  </property>
</Properties>
</file>