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4" r:id="rId5"/>
  </p:sldMasterIdLst>
  <p:notesMasterIdLst>
    <p:notesMasterId r:id="rId17"/>
  </p:notesMasterIdLst>
  <p:sldIdLst>
    <p:sldId id="260" r:id="rId6"/>
    <p:sldId id="262" r:id="rId7"/>
    <p:sldId id="263" r:id="rId8"/>
    <p:sldId id="257" r:id="rId9"/>
    <p:sldId id="258" r:id="rId10"/>
    <p:sldId id="261" r:id="rId11"/>
    <p:sldId id="259" r:id="rId12"/>
    <p:sldId id="272" r:id="rId13"/>
    <p:sldId id="273" r:id="rId14"/>
    <p:sldId id="274" r:id="rId15"/>
    <p:sldId id="271"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58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52AF7-4AC9-460B-441A-B1C534FBB680}" v="2" dt="2023-11-16T14:35:13.778"/>
    <p1510:client id="{1BBEAA95-F4CE-4384-89B8-FE9252AD7AF5}" v="1" dt="2023-11-16T03:32:40.073"/>
    <p1510:client id="{DCE1EFA8-C1F2-4CBD-8334-D948114F1592}" v="7" dt="2023-11-16T14:44:04.582"/>
    <p1510:client id="{F140E9A6-CBAA-42E9-9C92-0D5FEBD36400}" v="4" dt="2023-11-16T14:43:47.712"/>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 BENN� HINN DOS REIS GOUVEA" userId="S::davi.1951@aluno.pr.senac.br::524fff65-e043-483b-b7ad-c7afe9c325ff" providerId="AD" clId="Web-{F140E9A6-CBAA-42E9-9C92-0D5FEBD36400}"/>
    <pc:docChg chg="modSld">
      <pc:chgData name="DAVI BENN� HINN DOS REIS GOUVEA" userId="S::davi.1951@aluno.pr.senac.br::524fff65-e043-483b-b7ad-c7afe9c325ff" providerId="AD" clId="Web-{F140E9A6-CBAA-42E9-9C92-0D5FEBD36400}" dt="2023-11-16T14:43:47.712" v="3"/>
      <pc:docMkLst>
        <pc:docMk/>
      </pc:docMkLst>
      <pc:sldChg chg="modSp">
        <pc:chgData name="DAVI BENN� HINN DOS REIS GOUVEA" userId="S::davi.1951@aluno.pr.senac.br::524fff65-e043-483b-b7ad-c7afe9c325ff" providerId="AD" clId="Web-{F140E9A6-CBAA-42E9-9C92-0D5FEBD36400}" dt="2023-11-16T14:43:47.712" v="3"/>
        <pc:sldMkLst>
          <pc:docMk/>
          <pc:sldMk cId="4120188285" sldId="272"/>
        </pc:sldMkLst>
        <pc:graphicFrameChg chg="mod modGraphic">
          <ac:chgData name="DAVI BENN� HINN DOS REIS GOUVEA" userId="S::davi.1951@aluno.pr.senac.br::524fff65-e043-483b-b7ad-c7afe9c325ff" providerId="AD" clId="Web-{F140E9A6-CBAA-42E9-9C92-0D5FEBD36400}" dt="2023-11-16T14:43:47.712" v="3"/>
          <ac:graphicFrameMkLst>
            <pc:docMk/>
            <pc:sldMk cId="4120188285" sldId="272"/>
            <ac:graphicFrameMk id="3" creationId="{ECCA78BA-0F53-560A-C09F-6BB89DA82103}"/>
          </ac:graphicFrameMkLst>
        </pc:graphicFrameChg>
      </pc:sldChg>
    </pc:docChg>
  </pc:docChgLst>
  <pc:docChgLst>
    <pc:chgData name="DAN�ELO MAURICIO MUNOZ PLACENCIO" userId="S::danyelo.6200@aluno.pr.senac.br::789e8f6e-e79a-4f40-a020-6bae895c5dec" providerId="AD" clId="Web-{DCE1EFA8-C1F2-4CBD-8334-D948114F1592}"/>
    <pc:docChg chg="modSld">
      <pc:chgData name="DAN�ELO MAURICIO MUNOZ PLACENCIO" userId="S::danyelo.6200@aluno.pr.senac.br::789e8f6e-e79a-4f40-a020-6bae895c5dec" providerId="AD" clId="Web-{DCE1EFA8-C1F2-4CBD-8334-D948114F1592}" dt="2023-11-16T14:44:04.582" v="6"/>
      <pc:docMkLst>
        <pc:docMk/>
      </pc:docMkLst>
      <pc:sldChg chg="modSp">
        <pc:chgData name="DAN�ELO MAURICIO MUNOZ PLACENCIO" userId="S::danyelo.6200@aluno.pr.senac.br::789e8f6e-e79a-4f40-a020-6bae895c5dec" providerId="AD" clId="Web-{DCE1EFA8-C1F2-4CBD-8334-D948114F1592}" dt="2023-11-16T14:44:04.582" v="6"/>
        <pc:sldMkLst>
          <pc:docMk/>
          <pc:sldMk cId="4120188285" sldId="272"/>
        </pc:sldMkLst>
        <pc:graphicFrameChg chg="mod modGraphic">
          <ac:chgData name="DAN�ELO MAURICIO MUNOZ PLACENCIO" userId="S::danyelo.6200@aluno.pr.senac.br::789e8f6e-e79a-4f40-a020-6bae895c5dec" providerId="AD" clId="Web-{DCE1EFA8-C1F2-4CBD-8334-D948114F1592}" dt="2023-11-16T14:44:04.582" v="6"/>
          <ac:graphicFrameMkLst>
            <pc:docMk/>
            <pc:sldMk cId="4120188285" sldId="272"/>
            <ac:graphicFrameMk id="3" creationId="{ECCA78BA-0F53-560A-C09F-6BB89DA82103}"/>
          </ac:graphicFrameMkLst>
        </pc:graphicFrameChg>
      </pc:sldChg>
    </pc:docChg>
  </pc:docChgLst>
  <pc:docChgLst>
    <pc:chgData name="DAN�ELO MAURICIO MUNOZ PLACENCIO" userId="S::danyelo.6200@aluno.pr.senac.br::789e8f6e-e79a-4f40-a020-6bae895c5dec" providerId="AD" clId="Web-{01B52AF7-4AC9-460B-441A-B1C534FBB680}"/>
    <pc:docChg chg="modSld">
      <pc:chgData name="DAN�ELO MAURICIO MUNOZ PLACENCIO" userId="S::danyelo.6200@aluno.pr.senac.br::789e8f6e-e79a-4f40-a020-6bae895c5dec" providerId="AD" clId="Web-{01B52AF7-4AC9-460B-441A-B1C534FBB680}" dt="2023-11-16T14:35:13.778" v="3" actId="20577"/>
      <pc:docMkLst>
        <pc:docMk/>
      </pc:docMkLst>
      <pc:sldChg chg="modSp">
        <pc:chgData name="DAN�ELO MAURICIO MUNOZ PLACENCIO" userId="S::danyelo.6200@aluno.pr.senac.br::789e8f6e-e79a-4f40-a020-6bae895c5dec" providerId="AD" clId="Web-{01B52AF7-4AC9-460B-441A-B1C534FBB680}" dt="2023-11-16T14:35:13.778" v="3" actId="20577"/>
        <pc:sldMkLst>
          <pc:docMk/>
          <pc:sldMk cId="2095739979" sldId="260"/>
        </pc:sldMkLst>
        <pc:spChg chg="mod">
          <ac:chgData name="DAN�ELO MAURICIO MUNOZ PLACENCIO" userId="S::danyelo.6200@aluno.pr.senac.br::789e8f6e-e79a-4f40-a020-6bae895c5dec" providerId="AD" clId="Web-{01B52AF7-4AC9-460B-441A-B1C534FBB680}" dt="2023-11-16T14:35:13.778" v="3" actId="20577"/>
          <ac:spMkLst>
            <pc:docMk/>
            <pc:sldMk cId="2095739979" sldId="26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164601-5052-42D3-ACA7-2A07DD4D6852}" type="datetimeFigureOut">
              <a:rPr lang="pt-BR" smtClean="0"/>
              <a:t>16/11/2023</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2E09CA-D776-4BCD-94B6-4DB283B5F9AD}" type="slidenum">
              <a:rPr lang="pt-BR" smtClean="0"/>
              <a:t>‹#›</a:t>
            </a:fld>
            <a:endParaRPr lang="pt-BR"/>
          </a:p>
        </p:txBody>
      </p:sp>
    </p:spTree>
    <p:extLst>
      <p:ext uri="{BB962C8B-B14F-4D97-AF65-F5344CB8AC3E}">
        <p14:creationId xmlns:p14="http://schemas.microsoft.com/office/powerpoint/2010/main" val="1809958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9C0CDA2D-FF0C-4B46-B499-4698BB3E2211}" type="slidenum">
              <a:rPr lang="pt-BR" smtClean="0"/>
              <a:t>4</a:t>
            </a:fld>
            <a:endParaRPr lang="pt-BR"/>
          </a:p>
        </p:txBody>
      </p:sp>
    </p:spTree>
    <p:extLst>
      <p:ext uri="{BB962C8B-B14F-4D97-AF65-F5344CB8AC3E}">
        <p14:creationId xmlns:p14="http://schemas.microsoft.com/office/powerpoint/2010/main" val="375517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a:t>título</a:t>
            </a:r>
          </a:p>
        </p:txBody>
      </p:sp>
      <p:sp>
        <p:nvSpPr>
          <p:cNvPr id="4" name="Espaço Reservado para Texto 2"/>
          <p:cNvSpPr>
            <a:spLocks noGrp="1"/>
          </p:cNvSpPr>
          <p:nvPr>
            <p:ph idx="1"/>
          </p:nvPr>
        </p:nvSpPr>
        <p:spPr>
          <a:xfrm>
            <a:off x="457200" y="1888232"/>
            <a:ext cx="6995120" cy="4781128"/>
          </a:xfrm>
          <a:prstGeom prst="rect">
            <a:avLst/>
          </a:prstGeom>
        </p:spPr>
        <p:txBody>
          <a:bodyPr vert="horz" lIns="91440" tIns="45720" rIns="91440" bIns="45720" rtlCol="0">
            <a:normAutofit/>
          </a:bodyPr>
          <a:lstStyle/>
          <a:p>
            <a:pPr lvl="0"/>
            <a:r>
              <a:rPr lang="pt-BR"/>
              <a:t>Clique para editar o texto</a:t>
            </a:r>
          </a:p>
        </p:txBody>
      </p:sp>
    </p:spTree>
    <p:extLst>
      <p:ext uri="{BB962C8B-B14F-4D97-AF65-F5344CB8AC3E}">
        <p14:creationId xmlns:p14="http://schemas.microsoft.com/office/powerpoint/2010/main" val="4578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a:t>título</a:t>
            </a:r>
          </a:p>
        </p:txBody>
      </p:sp>
      <p:sp>
        <p:nvSpPr>
          <p:cNvPr id="4" name="Espaço Reservado para Texto 2"/>
          <p:cNvSpPr>
            <a:spLocks noGrp="1"/>
          </p:cNvSpPr>
          <p:nvPr>
            <p:ph idx="1"/>
          </p:nvPr>
        </p:nvSpPr>
        <p:spPr>
          <a:xfrm>
            <a:off x="457200" y="1888232"/>
            <a:ext cx="6995120" cy="4781128"/>
          </a:xfrm>
          <a:prstGeom prst="rect">
            <a:avLst/>
          </a:prstGeom>
        </p:spPr>
        <p:txBody>
          <a:bodyPr vert="horz" lIns="91440" tIns="45720" rIns="91440" bIns="45720" rtlCol="0">
            <a:normAutofit/>
          </a:bodyPr>
          <a:lstStyle/>
          <a:p>
            <a:pPr lvl="0"/>
            <a:r>
              <a:rPr lang="pt-BR"/>
              <a:t>Clique para editar o texto</a:t>
            </a:r>
          </a:p>
        </p:txBody>
      </p:sp>
    </p:spTree>
    <p:extLst>
      <p:ext uri="{BB962C8B-B14F-4D97-AF65-F5344CB8AC3E}">
        <p14:creationId xmlns:p14="http://schemas.microsoft.com/office/powerpoint/2010/main" val="293684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0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13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A7B84-629F-D34C-D61A-C048B21C508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3FE88EC-44C1-B5BC-2AE4-94B132E2DF3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E109AD1-9BEF-6025-855D-2CC7F59ABC57}"/>
              </a:ext>
            </a:extLst>
          </p:cNvPr>
          <p:cNvSpPr>
            <a:spLocks noGrp="1"/>
          </p:cNvSpPr>
          <p:nvPr>
            <p:ph type="dt" sz="half" idx="10"/>
          </p:nvPr>
        </p:nvSpPr>
        <p:spPr/>
        <p:txBody>
          <a:bodyPr/>
          <a:lstStyle/>
          <a:p>
            <a:fld id="{29A931A6-001B-4165-A6D8-4D56BCF23E13}" type="datetimeFigureOut">
              <a:rPr lang="pt-BR" smtClean="0"/>
              <a:t>16/11/2023</a:t>
            </a:fld>
            <a:endParaRPr lang="pt-BR"/>
          </a:p>
        </p:txBody>
      </p:sp>
      <p:sp>
        <p:nvSpPr>
          <p:cNvPr id="5" name="Espaço Reservado para Rodapé 4">
            <a:extLst>
              <a:ext uri="{FF2B5EF4-FFF2-40B4-BE49-F238E27FC236}">
                <a16:creationId xmlns:a16="http://schemas.microsoft.com/office/drawing/2014/main" id="{22B99D91-E73A-4B5D-41CE-C832ACBD296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B7C29A6-0EAF-672C-27A3-7E7A5F7AD913}"/>
              </a:ext>
            </a:extLst>
          </p:cNvPr>
          <p:cNvSpPr>
            <a:spLocks noGrp="1"/>
          </p:cNvSpPr>
          <p:nvPr>
            <p:ph type="sldNum" sz="quarter" idx="12"/>
          </p:nvPr>
        </p:nvSpPr>
        <p:spPr/>
        <p:txBody>
          <a:bodyPr/>
          <a:lstStyle/>
          <a:p>
            <a:fld id="{DBD3C75C-1AF2-40F6-B621-C40B160F2BC4}" type="slidenum">
              <a:rPr lang="pt-BR" smtClean="0"/>
              <a:t>‹#›</a:t>
            </a:fld>
            <a:endParaRPr lang="pt-BR"/>
          </a:p>
        </p:txBody>
      </p:sp>
    </p:spTree>
    <p:extLst>
      <p:ext uri="{BB962C8B-B14F-4D97-AF65-F5344CB8AC3E}">
        <p14:creationId xmlns:p14="http://schemas.microsoft.com/office/powerpoint/2010/main" val="74875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3754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476672"/>
            <a:ext cx="6995120" cy="1143000"/>
          </a:xfrm>
          <a:prstGeom prst="rect">
            <a:avLst/>
          </a:prstGeom>
        </p:spPr>
        <p:txBody>
          <a:bodyPr vert="horz" lIns="91440" tIns="45720" rIns="91440" bIns="45720" rtlCol="0" anchor="ctr">
            <a:normAutofit/>
          </a:bodyPr>
          <a:lstStyle/>
          <a:p>
            <a:r>
              <a:rPr lang="pt-BR"/>
              <a:t>título</a:t>
            </a:r>
          </a:p>
        </p:txBody>
      </p:sp>
      <p:sp>
        <p:nvSpPr>
          <p:cNvPr id="3" name="Espaço Reservado para Texto 2"/>
          <p:cNvSpPr>
            <a:spLocks noGrp="1"/>
          </p:cNvSpPr>
          <p:nvPr>
            <p:ph type="body" idx="1"/>
          </p:nvPr>
        </p:nvSpPr>
        <p:spPr>
          <a:xfrm>
            <a:off x="457200" y="1888232"/>
            <a:ext cx="6995120" cy="4781128"/>
          </a:xfrm>
          <a:prstGeom prst="rect">
            <a:avLst/>
          </a:prstGeom>
        </p:spPr>
        <p:txBody>
          <a:bodyPr vert="horz" lIns="91440" tIns="45720" rIns="91440" bIns="45720" rtlCol="0">
            <a:normAutofit/>
          </a:bodyPr>
          <a:lstStyle/>
          <a:p>
            <a:pPr lvl="0"/>
            <a:r>
              <a:rPr lang="pt-BR"/>
              <a:t>Clique para editar o texto</a:t>
            </a:r>
          </a:p>
        </p:txBody>
      </p:sp>
    </p:spTree>
    <p:extLst>
      <p:ext uri="{BB962C8B-B14F-4D97-AF65-F5344CB8AC3E}">
        <p14:creationId xmlns:p14="http://schemas.microsoft.com/office/powerpoint/2010/main" val="229868747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49" r:id="rId4"/>
    <p:sldLayoutId id="2147483656"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540885"/>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p:cNvSpPr>
            <a:spLocks noGrp="1"/>
          </p:cNvSpPr>
          <p:nvPr>
            <p:ph type="subTitle" idx="4294967295"/>
          </p:nvPr>
        </p:nvSpPr>
        <p:spPr>
          <a:xfrm>
            <a:off x="755576" y="908720"/>
            <a:ext cx="8280920" cy="1728192"/>
          </a:xfrm>
        </p:spPr>
        <p:txBody>
          <a:bodyPr vert="horz" lIns="91440" tIns="45720" rIns="91440" bIns="45720" rtlCol="0" anchor="t">
            <a:normAutofit fontScale="77500" lnSpcReduction="20000"/>
          </a:bodyPr>
          <a:lstStyle/>
          <a:p>
            <a:pPr>
              <a:lnSpc>
                <a:spcPct val="170000"/>
              </a:lnSpc>
            </a:pPr>
            <a:r>
              <a:rPr lang="pt-BR" sz="6000" b="1">
                <a:solidFill>
                  <a:srgbClr val="FF0000"/>
                </a:solidFill>
                <a:effectLst>
                  <a:outerShdw blurRad="38100" dist="38100" dir="2700000" algn="tl">
                    <a:srgbClr val="000000">
                      <a:alpha val="43137"/>
                    </a:srgbClr>
                  </a:outerShdw>
                </a:effectLst>
                <a:latin typeface="Arial"/>
                <a:cs typeface="Arial"/>
              </a:rPr>
              <a:t>Requisitos e casos de uso</a:t>
            </a:r>
          </a:p>
        </p:txBody>
      </p:sp>
      <p:sp>
        <p:nvSpPr>
          <p:cNvPr id="6" name="Subtítulo 4">
            <a:extLst>
              <a:ext uri="{FF2B5EF4-FFF2-40B4-BE49-F238E27FC236}">
                <a16:creationId xmlns:a16="http://schemas.microsoft.com/office/drawing/2014/main" id="{F2C83813-35FD-4433-89B5-01076758E07A}"/>
              </a:ext>
            </a:extLst>
          </p:cNvPr>
          <p:cNvSpPr txBox="1">
            <a:spLocks/>
          </p:cNvSpPr>
          <p:nvPr/>
        </p:nvSpPr>
        <p:spPr>
          <a:xfrm>
            <a:off x="0" y="2930578"/>
            <a:ext cx="8280920" cy="1728192"/>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r>
              <a:rPr lang="pt-BR" sz="3600">
                <a:latin typeface="Arial" panose="020B0604020202020204" pitchFamily="34" charset="0"/>
                <a:cs typeface="Arial" panose="020B0604020202020204" pitchFamily="34" charset="0"/>
              </a:rPr>
              <a:t>Prof. José Carlos Cruqui</a:t>
            </a:r>
          </a:p>
        </p:txBody>
      </p:sp>
    </p:spTree>
    <p:extLst>
      <p:ext uri="{BB962C8B-B14F-4D97-AF65-F5344CB8AC3E}">
        <p14:creationId xmlns:p14="http://schemas.microsoft.com/office/powerpoint/2010/main" val="209573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05A425-9AA8-71EC-4033-1D646F59D740}"/>
              </a:ext>
            </a:extLst>
          </p:cNvPr>
          <p:cNvSpPr>
            <a:spLocks noGrp="1"/>
          </p:cNvSpPr>
          <p:nvPr>
            <p:ph type="title"/>
          </p:nvPr>
        </p:nvSpPr>
        <p:spPr/>
        <p:txBody>
          <a:bodyPr/>
          <a:lstStyle/>
          <a:p>
            <a:r>
              <a:rPr lang="pt-BR" b="1">
                <a:solidFill>
                  <a:srgbClr val="FF0000"/>
                </a:solidFill>
                <a:effectLst>
                  <a:outerShdw blurRad="38100" dist="38100" dir="2700000" algn="tl">
                    <a:srgbClr val="000000">
                      <a:alpha val="43137"/>
                    </a:srgbClr>
                  </a:outerShdw>
                </a:effectLst>
              </a:rPr>
              <a:t>RELAÇÕES DE DEPENDÊNCIA </a:t>
            </a:r>
          </a:p>
        </p:txBody>
      </p:sp>
      <p:pic>
        <p:nvPicPr>
          <p:cNvPr id="5" name="Espaço Reservado para Conteúdo 4">
            <a:extLst>
              <a:ext uri="{FF2B5EF4-FFF2-40B4-BE49-F238E27FC236}">
                <a16:creationId xmlns:a16="http://schemas.microsoft.com/office/drawing/2014/main" id="{AC64A5CF-1D08-AC92-263C-652514E70345}"/>
              </a:ext>
            </a:extLst>
          </p:cNvPr>
          <p:cNvPicPr>
            <a:picLocks noGrp="1" noChangeAspect="1"/>
          </p:cNvPicPr>
          <p:nvPr>
            <p:ph idx="1"/>
          </p:nvPr>
        </p:nvPicPr>
        <p:blipFill>
          <a:blip r:embed="rId2"/>
          <a:stretch>
            <a:fillRect/>
          </a:stretch>
        </p:blipFill>
        <p:spPr>
          <a:xfrm>
            <a:off x="2186733" y="1597328"/>
            <a:ext cx="4770533" cy="24538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aixaDeTexto 5">
            <a:extLst>
              <a:ext uri="{FF2B5EF4-FFF2-40B4-BE49-F238E27FC236}">
                <a16:creationId xmlns:a16="http://schemas.microsoft.com/office/drawing/2014/main" id="{E7A06C3C-2678-B9AA-4C1B-43CB69C3697F}"/>
              </a:ext>
            </a:extLst>
          </p:cNvPr>
          <p:cNvSpPr txBox="1"/>
          <p:nvPr/>
        </p:nvSpPr>
        <p:spPr>
          <a:xfrm>
            <a:off x="1403648" y="4383003"/>
            <a:ext cx="5400600" cy="2031325"/>
          </a:xfrm>
          <a:prstGeom prst="rect">
            <a:avLst/>
          </a:prstGeom>
          <a:noFill/>
        </p:spPr>
        <p:txBody>
          <a:bodyPr wrap="square" rtlCol="0">
            <a:spAutoFit/>
          </a:bodyPr>
          <a:lstStyle/>
          <a:p>
            <a:r>
              <a:rPr lang="pt-BR"/>
              <a:t>&lt;&lt; include&gt;&gt; - é um caso que só pode ocorrer a partir do caso anterior, nesse exemplo o prazo de tarefa só pode existir depois do cadastro da tarefa. </a:t>
            </a:r>
          </a:p>
          <a:p>
            <a:endParaRPr lang="pt-BR"/>
          </a:p>
          <a:p>
            <a:r>
              <a:rPr lang="pt-BR"/>
              <a:t>&lt;&lt;</a:t>
            </a:r>
            <a:r>
              <a:rPr lang="pt-BR" err="1"/>
              <a:t>extend</a:t>
            </a:r>
            <a:r>
              <a:rPr lang="pt-BR"/>
              <a:t>&gt;&gt;  - É automática, no exemplo acima, quando uma tarefa chega no prazo, o sistema deve informar o usuário de forma automática. </a:t>
            </a:r>
          </a:p>
        </p:txBody>
      </p:sp>
    </p:spTree>
    <p:extLst>
      <p:ext uri="{BB962C8B-B14F-4D97-AF65-F5344CB8AC3E}">
        <p14:creationId xmlns:p14="http://schemas.microsoft.com/office/powerpoint/2010/main" val="246930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aixaDeTexto 3"/>
          <p:cNvSpPr txBox="1"/>
          <p:nvPr/>
        </p:nvSpPr>
        <p:spPr>
          <a:xfrm>
            <a:off x="611560" y="692696"/>
            <a:ext cx="7920880" cy="2031325"/>
          </a:xfrm>
          <a:prstGeom prst="rect">
            <a:avLst/>
          </a:prstGeom>
          <a:noFill/>
        </p:spPr>
        <p:txBody>
          <a:bodyPr wrap="square" rtlCol="0">
            <a:spAutoFit/>
          </a:bodyPr>
          <a:lstStyle/>
          <a:p>
            <a:r>
              <a:rPr lang="pt-BR" sz="4400" b="1">
                <a:solidFill>
                  <a:srgbClr val="FF0000"/>
                </a:solidFill>
                <a:effectLst>
                  <a:outerShdw blurRad="38100" dist="38100" dir="2700000" algn="tl">
                    <a:srgbClr val="000000">
                      <a:alpha val="43137"/>
                    </a:srgbClr>
                  </a:outerShdw>
                </a:effectLst>
              </a:rPr>
              <a:t>ATIVIDADE – prazo 21/11 (terça) </a:t>
            </a:r>
          </a:p>
          <a:p>
            <a:endParaRPr lang="pt-BR"/>
          </a:p>
          <a:p>
            <a:endParaRPr lang="pt-BR" sz="3200"/>
          </a:p>
          <a:p>
            <a:endParaRPr lang="pt-BR" sz="3200"/>
          </a:p>
        </p:txBody>
      </p:sp>
      <p:sp>
        <p:nvSpPr>
          <p:cNvPr id="3" name="Espaço Reservado para Conteúdo 2">
            <a:extLst>
              <a:ext uri="{FF2B5EF4-FFF2-40B4-BE49-F238E27FC236}">
                <a16:creationId xmlns:a16="http://schemas.microsoft.com/office/drawing/2014/main" id="{041AE279-BEEA-46D6-AAF2-B25238ED148F}"/>
              </a:ext>
            </a:extLst>
          </p:cNvPr>
          <p:cNvSpPr txBox="1">
            <a:spLocks/>
          </p:cNvSpPr>
          <p:nvPr/>
        </p:nvSpPr>
        <p:spPr>
          <a:xfrm>
            <a:off x="426368" y="1556792"/>
            <a:ext cx="8291264" cy="3672408"/>
          </a:xfrm>
          <a:prstGeom prst="rect">
            <a:avLst/>
          </a:prstGeom>
        </p:spPr>
        <p:txBody>
          <a:bodyP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pt-BR" sz="3600">
                <a:solidFill>
                  <a:srgbClr val="000000"/>
                </a:solidFill>
                <a:latin typeface="ArialMT"/>
              </a:rPr>
              <a:t>Criar o diagrama de caso de uso </a:t>
            </a:r>
          </a:p>
          <a:p>
            <a:pPr algn="just"/>
            <a:r>
              <a:rPr lang="pt-BR" sz="3600">
                <a:solidFill>
                  <a:srgbClr val="000000"/>
                </a:solidFill>
                <a:latin typeface="ArialMT"/>
              </a:rPr>
              <a:t>Criar a especificação dos casos de pelo menos 3 casos.</a:t>
            </a:r>
          </a:p>
          <a:p>
            <a:pPr algn="just"/>
            <a:endParaRPr lang="pt-BR" sz="3600">
              <a:solidFill>
                <a:srgbClr val="000000"/>
              </a:solidFill>
              <a:latin typeface="ArialMT"/>
            </a:endParaRPr>
          </a:p>
          <a:p>
            <a:pPr algn="just"/>
            <a:r>
              <a:rPr lang="pt-BR" sz="3600">
                <a:solidFill>
                  <a:srgbClr val="000000"/>
                </a:solidFill>
                <a:latin typeface="ArialMT"/>
              </a:rPr>
              <a:t>Isso tudo faz parte da documentação.</a:t>
            </a:r>
          </a:p>
          <a:p>
            <a:pPr algn="just"/>
            <a:r>
              <a:rPr lang="pt-BR" sz="3600">
                <a:solidFill>
                  <a:srgbClr val="000000"/>
                </a:solidFill>
                <a:latin typeface="ArialMT"/>
              </a:rPr>
              <a:t>Faça em arquivo de texto ou Power point</a:t>
            </a:r>
          </a:p>
          <a:p>
            <a:pPr marL="0" indent="0">
              <a:buNone/>
            </a:pPr>
            <a:endParaRPr lang="pt-BR" sz="4000">
              <a:solidFill>
                <a:srgbClr val="000000"/>
              </a:solidFill>
              <a:latin typeface="ArialMT"/>
            </a:endParaRPr>
          </a:p>
        </p:txBody>
      </p:sp>
    </p:spTree>
    <p:extLst>
      <p:ext uri="{BB962C8B-B14F-4D97-AF65-F5344CB8AC3E}">
        <p14:creationId xmlns:p14="http://schemas.microsoft.com/office/powerpoint/2010/main" val="41985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6A5AF-0C62-2EBF-DCDD-84FB4CAA2732}"/>
              </a:ext>
            </a:extLst>
          </p:cNvPr>
          <p:cNvSpPr>
            <a:spLocks noGrp="1"/>
          </p:cNvSpPr>
          <p:nvPr>
            <p:ph type="title"/>
          </p:nvPr>
        </p:nvSpPr>
        <p:spPr>
          <a:xfrm>
            <a:off x="457200" y="476672"/>
            <a:ext cx="8795320" cy="1143000"/>
          </a:xfrm>
        </p:spPr>
        <p:txBody>
          <a:bodyPr>
            <a:normAutofit/>
          </a:bodyPr>
          <a:lstStyle/>
          <a:p>
            <a:r>
              <a:rPr lang="pt-BR" b="1">
                <a:solidFill>
                  <a:srgbClr val="FF0000"/>
                </a:solidFill>
                <a:effectLst>
                  <a:outerShdw blurRad="38100" dist="38100" dir="2700000" algn="tl">
                    <a:srgbClr val="000000">
                      <a:alpha val="43137"/>
                    </a:srgbClr>
                  </a:outerShdw>
                </a:effectLst>
              </a:rPr>
              <a:t>Requisitos funcionais do sistema</a:t>
            </a:r>
          </a:p>
        </p:txBody>
      </p:sp>
      <p:sp>
        <p:nvSpPr>
          <p:cNvPr id="3" name="Espaço Reservado para Conteúdo 2">
            <a:extLst>
              <a:ext uri="{FF2B5EF4-FFF2-40B4-BE49-F238E27FC236}">
                <a16:creationId xmlns:a16="http://schemas.microsoft.com/office/drawing/2014/main" id="{DDCE7096-637D-A5D0-A0FD-5FBB6377118F}"/>
              </a:ext>
            </a:extLst>
          </p:cNvPr>
          <p:cNvSpPr>
            <a:spLocks noGrp="1"/>
          </p:cNvSpPr>
          <p:nvPr>
            <p:ph idx="1"/>
          </p:nvPr>
        </p:nvSpPr>
        <p:spPr>
          <a:xfrm>
            <a:off x="628650" y="1988840"/>
            <a:ext cx="7886700" cy="3263504"/>
          </a:xfrm>
        </p:spPr>
        <p:txBody>
          <a:bodyPr>
            <a:normAutofit fontScale="62500" lnSpcReduction="20000"/>
          </a:bodyPr>
          <a:lstStyle/>
          <a:p>
            <a:r>
              <a:rPr lang="pt-BR"/>
              <a:t>Incluir usuários</a:t>
            </a:r>
          </a:p>
          <a:p>
            <a:r>
              <a:rPr lang="pt-BR"/>
              <a:t>Incluir tarefas</a:t>
            </a:r>
          </a:p>
          <a:p>
            <a:pPr lvl="1">
              <a:buFont typeface="Wingdings" panose="05000000000000000000" pitchFamily="2" charset="2"/>
              <a:buChar char="ü"/>
            </a:pPr>
            <a:r>
              <a:rPr lang="pt-BR"/>
              <a:t>Descrição</a:t>
            </a:r>
          </a:p>
          <a:p>
            <a:pPr lvl="1">
              <a:buFont typeface="Wingdings" panose="05000000000000000000" pitchFamily="2" charset="2"/>
              <a:buChar char="ü"/>
            </a:pPr>
            <a:r>
              <a:rPr lang="pt-BR"/>
              <a:t>Prazo – (atribuir uma data para finalizar)</a:t>
            </a:r>
          </a:p>
          <a:p>
            <a:pPr lvl="1">
              <a:buFont typeface="Wingdings" panose="05000000000000000000" pitchFamily="2" charset="2"/>
              <a:buChar char="ü"/>
            </a:pPr>
            <a:r>
              <a:rPr lang="pt-BR"/>
              <a:t>Prioridade – se baixa / média / alta</a:t>
            </a:r>
          </a:p>
          <a:p>
            <a:pPr lvl="1">
              <a:buFont typeface="Wingdings" panose="05000000000000000000" pitchFamily="2" charset="2"/>
              <a:buChar char="ü"/>
            </a:pPr>
            <a:r>
              <a:rPr lang="pt-BR"/>
              <a:t>Situação da tarefa – se concluído ou em andamento</a:t>
            </a:r>
          </a:p>
          <a:p>
            <a:r>
              <a:rPr lang="pt-BR"/>
              <a:t>Listar tarefas</a:t>
            </a:r>
          </a:p>
          <a:p>
            <a:r>
              <a:rPr lang="pt-BR"/>
              <a:t>Excluir tarefas</a:t>
            </a:r>
          </a:p>
          <a:p>
            <a:r>
              <a:rPr lang="pt-BR"/>
              <a:t>Atualizar tarefas</a:t>
            </a:r>
          </a:p>
          <a:p>
            <a:r>
              <a:rPr lang="pt-BR"/>
              <a:t>Organizar tarefas</a:t>
            </a:r>
          </a:p>
          <a:p>
            <a:r>
              <a:rPr lang="pt-BR"/>
              <a:t>Progresso das tarefas</a:t>
            </a:r>
          </a:p>
          <a:p>
            <a:endParaRPr lang="pt-BR"/>
          </a:p>
        </p:txBody>
      </p:sp>
    </p:spTree>
    <p:extLst>
      <p:ext uri="{BB962C8B-B14F-4D97-AF65-F5344CB8AC3E}">
        <p14:creationId xmlns:p14="http://schemas.microsoft.com/office/powerpoint/2010/main" val="189432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6A5AF-0C62-2EBF-DCDD-84FB4CAA2732}"/>
              </a:ext>
            </a:extLst>
          </p:cNvPr>
          <p:cNvSpPr>
            <a:spLocks noGrp="1"/>
          </p:cNvSpPr>
          <p:nvPr>
            <p:ph type="title"/>
          </p:nvPr>
        </p:nvSpPr>
        <p:spPr>
          <a:xfrm>
            <a:off x="132656" y="476672"/>
            <a:ext cx="9011344" cy="1143000"/>
          </a:xfrm>
        </p:spPr>
        <p:txBody>
          <a:bodyPr>
            <a:normAutofit fontScale="90000"/>
          </a:bodyPr>
          <a:lstStyle/>
          <a:p>
            <a:r>
              <a:rPr lang="pt-BR" b="1">
                <a:solidFill>
                  <a:srgbClr val="FF0000"/>
                </a:solidFill>
                <a:effectLst>
                  <a:outerShdw blurRad="38100" dist="38100" dir="2700000" algn="tl">
                    <a:srgbClr val="000000">
                      <a:alpha val="43137"/>
                    </a:srgbClr>
                  </a:outerShdw>
                </a:effectLst>
              </a:rPr>
              <a:t>Requisitos não - funcionais do sistema</a:t>
            </a:r>
          </a:p>
        </p:txBody>
      </p:sp>
      <p:sp>
        <p:nvSpPr>
          <p:cNvPr id="3" name="Espaço Reservado para Conteúdo 2">
            <a:extLst>
              <a:ext uri="{FF2B5EF4-FFF2-40B4-BE49-F238E27FC236}">
                <a16:creationId xmlns:a16="http://schemas.microsoft.com/office/drawing/2014/main" id="{DDCE7096-637D-A5D0-A0FD-5FBB6377118F}"/>
              </a:ext>
            </a:extLst>
          </p:cNvPr>
          <p:cNvSpPr>
            <a:spLocks noGrp="1"/>
          </p:cNvSpPr>
          <p:nvPr>
            <p:ph idx="1"/>
          </p:nvPr>
        </p:nvSpPr>
        <p:spPr/>
        <p:txBody>
          <a:bodyPr>
            <a:normAutofit/>
          </a:bodyPr>
          <a:lstStyle/>
          <a:p>
            <a:r>
              <a:rPr lang="pt-BR"/>
              <a:t>Backup das tarefas concluídas</a:t>
            </a:r>
          </a:p>
          <a:p>
            <a:r>
              <a:rPr lang="pt-BR"/>
              <a:t>Validação de dados na inclusão por questões de segurança</a:t>
            </a:r>
          </a:p>
          <a:p>
            <a:r>
              <a:rPr lang="pt-BR"/>
              <a:t>Integração com outros sistemas ( calendário, e-mail).</a:t>
            </a:r>
          </a:p>
        </p:txBody>
      </p:sp>
    </p:spTree>
    <p:extLst>
      <p:ext uri="{BB962C8B-B14F-4D97-AF65-F5344CB8AC3E}">
        <p14:creationId xmlns:p14="http://schemas.microsoft.com/office/powerpoint/2010/main" val="280636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A7C56-8341-E412-4C66-10591DFA619F}"/>
              </a:ext>
            </a:extLst>
          </p:cNvPr>
          <p:cNvSpPr>
            <a:spLocks noGrp="1"/>
          </p:cNvSpPr>
          <p:nvPr>
            <p:ph type="title"/>
          </p:nvPr>
        </p:nvSpPr>
        <p:spPr>
          <a:xfrm>
            <a:off x="467544" y="214771"/>
            <a:ext cx="7886700" cy="994172"/>
          </a:xfrm>
        </p:spPr>
        <p:txBody>
          <a:bodyPr>
            <a:normAutofit fontScale="90000"/>
          </a:bodyPr>
          <a:lstStyle/>
          <a:p>
            <a:r>
              <a:rPr lang="pt-BR" b="1">
                <a:solidFill>
                  <a:srgbClr val="FF0000"/>
                </a:solidFill>
                <a:effectLst>
                  <a:outerShdw blurRad="38100" dist="38100" dir="2700000" algn="tl">
                    <a:srgbClr val="000000">
                      <a:alpha val="43137"/>
                    </a:srgbClr>
                  </a:outerShdw>
                </a:effectLst>
              </a:rPr>
              <a:t>Identificando os atores e os requisitos do sistema</a:t>
            </a:r>
          </a:p>
        </p:txBody>
      </p:sp>
      <p:sp>
        <p:nvSpPr>
          <p:cNvPr id="3" name="Espaço Reservado para Conteúdo 2">
            <a:extLst>
              <a:ext uri="{FF2B5EF4-FFF2-40B4-BE49-F238E27FC236}">
                <a16:creationId xmlns:a16="http://schemas.microsoft.com/office/drawing/2014/main" id="{416274E3-B9BE-6FCE-3031-1F2F3DFC5144}"/>
              </a:ext>
            </a:extLst>
          </p:cNvPr>
          <p:cNvSpPr>
            <a:spLocks noGrp="1"/>
          </p:cNvSpPr>
          <p:nvPr>
            <p:ph idx="1"/>
          </p:nvPr>
        </p:nvSpPr>
        <p:spPr>
          <a:xfrm>
            <a:off x="371475" y="1789876"/>
            <a:ext cx="8401050" cy="3859181"/>
          </a:xfrm>
        </p:spPr>
        <p:txBody>
          <a:bodyPr>
            <a:normAutofit fontScale="70000" lnSpcReduction="20000"/>
          </a:bodyPr>
          <a:lstStyle/>
          <a:p>
            <a:r>
              <a:rPr lang="pt-BR" b="1"/>
              <a:t>Quem utiliza o sistema? </a:t>
            </a:r>
            <a:r>
              <a:rPr lang="pt-BR"/>
              <a:t>Usuários / administradores</a:t>
            </a:r>
          </a:p>
          <a:p>
            <a:r>
              <a:rPr lang="pt-BR" b="1"/>
              <a:t>Como é o uso do sistema? </a:t>
            </a:r>
            <a:r>
              <a:rPr lang="pt-BR"/>
              <a:t>Os usuários criam tarefas no sistema, atualizam as tarefas criadas. </a:t>
            </a:r>
          </a:p>
          <a:p>
            <a:r>
              <a:rPr lang="pt-BR"/>
              <a:t>   os Administradores podem atribuir tarefas – e o sistema deve gerar uma notificação ao usuário de tarefas a ele atribuídas. </a:t>
            </a:r>
          </a:p>
          <a:p>
            <a:r>
              <a:rPr lang="pt-BR" b="1"/>
              <a:t>Quais informações são fornecidas ou obtidas pelo sistema?</a:t>
            </a:r>
          </a:p>
          <a:p>
            <a:r>
              <a:rPr lang="pt-BR" b="1"/>
              <a:t>Como o sistema é mantido? </a:t>
            </a:r>
            <a:r>
              <a:rPr lang="pt-BR"/>
              <a:t>O sistema será mantido através de dados armazenados e gerenciados pelos usuários e administradores, que ficaram armazenados em um banco de dados. </a:t>
            </a:r>
            <a:endParaRPr lang="pt-BR" b="1"/>
          </a:p>
          <a:p>
            <a:r>
              <a:rPr lang="pt-BR" b="1"/>
              <a:t>Quais outros sistemas podem vir a interagir com esse ?</a:t>
            </a:r>
          </a:p>
          <a:p>
            <a:r>
              <a:rPr lang="pt-BR"/>
              <a:t>    Uma possível interação pode ser um sistema de e-mails e também um sistema de calendários, um sistema de autenticação de usuários. </a:t>
            </a:r>
          </a:p>
        </p:txBody>
      </p:sp>
    </p:spTree>
    <p:extLst>
      <p:ext uri="{BB962C8B-B14F-4D97-AF65-F5344CB8AC3E}">
        <p14:creationId xmlns:p14="http://schemas.microsoft.com/office/powerpoint/2010/main" val="218309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5C282-174B-C418-9521-B1B554409F0D}"/>
              </a:ext>
            </a:extLst>
          </p:cNvPr>
          <p:cNvSpPr>
            <a:spLocks noGrp="1"/>
          </p:cNvSpPr>
          <p:nvPr>
            <p:ph type="title"/>
          </p:nvPr>
        </p:nvSpPr>
        <p:spPr>
          <a:xfrm>
            <a:off x="613946" y="188640"/>
            <a:ext cx="7886700" cy="994172"/>
          </a:xfrm>
        </p:spPr>
        <p:txBody>
          <a:bodyPr>
            <a:normAutofit fontScale="90000"/>
          </a:bodyPr>
          <a:lstStyle/>
          <a:p>
            <a:r>
              <a:rPr lang="pt-BR" b="1">
                <a:solidFill>
                  <a:srgbClr val="FF0000"/>
                </a:solidFill>
                <a:effectLst>
                  <a:outerShdw blurRad="38100" dist="38100" dir="2700000" algn="tl">
                    <a:srgbClr val="000000">
                      <a:alpha val="43137"/>
                    </a:srgbClr>
                  </a:outerShdw>
                </a:effectLst>
              </a:rPr>
              <a:t>Perguntas para detalhar Cenários:</a:t>
            </a:r>
          </a:p>
        </p:txBody>
      </p:sp>
      <p:sp>
        <p:nvSpPr>
          <p:cNvPr id="3" name="Espaço Reservado para Conteúdo 2">
            <a:extLst>
              <a:ext uri="{FF2B5EF4-FFF2-40B4-BE49-F238E27FC236}">
                <a16:creationId xmlns:a16="http://schemas.microsoft.com/office/drawing/2014/main" id="{2CF092E7-BEC7-5FDC-F0AF-164314DE05C4}"/>
              </a:ext>
            </a:extLst>
          </p:cNvPr>
          <p:cNvSpPr>
            <a:spLocks noGrp="1"/>
          </p:cNvSpPr>
          <p:nvPr>
            <p:ph idx="1"/>
          </p:nvPr>
        </p:nvSpPr>
        <p:spPr>
          <a:xfrm>
            <a:off x="643354" y="1124744"/>
            <a:ext cx="7871996" cy="4824536"/>
          </a:xfrm>
        </p:spPr>
        <p:txBody>
          <a:bodyPr>
            <a:normAutofit fontScale="70000" lnSpcReduction="20000"/>
          </a:bodyPr>
          <a:lstStyle/>
          <a:p>
            <a:r>
              <a:rPr lang="pt-BR" b="1" i="0">
                <a:effectLst/>
                <a:latin typeface="Söhne"/>
              </a:rPr>
              <a:t>1. Quando o sistema trabalha corretamente, o que acontece?</a:t>
            </a:r>
          </a:p>
          <a:p>
            <a:pPr algn="l">
              <a:buFont typeface="Arial" panose="020B0604020202020204" pitchFamily="34" charset="0"/>
              <a:buChar char="•"/>
            </a:pPr>
            <a:r>
              <a:rPr lang="pt-BR" b="1" i="0">
                <a:effectLst/>
                <a:latin typeface="Söhne"/>
              </a:rPr>
              <a:t>Cenário Positivo:</a:t>
            </a:r>
            <a:endParaRPr lang="pt-BR" b="0" i="0">
              <a:effectLst/>
              <a:latin typeface="Söhne"/>
            </a:endParaRPr>
          </a:p>
          <a:p>
            <a:pPr marL="557213" lvl="1" indent="-214313">
              <a:buFont typeface="Arial" panose="020B0604020202020204" pitchFamily="34" charset="0"/>
              <a:buChar char="•"/>
            </a:pPr>
            <a:r>
              <a:rPr lang="pt-BR" b="0" i="0">
                <a:effectLst/>
                <a:latin typeface="Söhne"/>
              </a:rPr>
              <a:t>Os usuários conseguem inserir novas tarefas.</a:t>
            </a:r>
          </a:p>
          <a:p>
            <a:pPr marL="557213" lvl="1" indent="-214313">
              <a:buFont typeface="Arial" panose="020B0604020202020204" pitchFamily="34" charset="0"/>
              <a:buChar char="•"/>
            </a:pPr>
            <a:r>
              <a:rPr lang="pt-BR">
                <a:latin typeface="Söhne"/>
              </a:rPr>
              <a:t>As tarefas são atribuídas aos usuários devidos</a:t>
            </a:r>
            <a:r>
              <a:rPr lang="pt-BR" b="0" i="0">
                <a:effectLst/>
                <a:latin typeface="Söhne"/>
              </a:rPr>
              <a:t>.</a:t>
            </a:r>
          </a:p>
          <a:p>
            <a:pPr marL="557213" lvl="1" indent="-214313">
              <a:buFont typeface="Arial" panose="020B0604020202020204" pitchFamily="34" charset="0"/>
              <a:buChar char="•"/>
            </a:pPr>
            <a:r>
              <a:rPr lang="pt-BR" b="0" i="0">
                <a:effectLst/>
                <a:latin typeface="Söhne"/>
              </a:rPr>
              <a:t>Usuários conseguem atualizar o status de suas tarefas.</a:t>
            </a:r>
          </a:p>
          <a:p>
            <a:pPr marL="557213" lvl="1" indent="-214313">
              <a:buFont typeface="Arial" panose="020B0604020202020204" pitchFamily="34" charset="0"/>
              <a:buChar char="•"/>
            </a:pPr>
            <a:r>
              <a:rPr lang="pt-BR" b="0" i="0">
                <a:effectLst/>
                <a:latin typeface="Söhne"/>
              </a:rPr>
              <a:t>Os sistema emite relatórios das tarefas de acordo co</a:t>
            </a:r>
            <a:r>
              <a:rPr lang="pt-BR">
                <a:latin typeface="Söhne"/>
              </a:rPr>
              <a:t>m o requisitado pelo usuário</a:t>
            </a:r>
            <a:r>
              <a:rPr lang="pt-BR" b="0" i="0">
                <a:effectLst/>
                <a:latin typeface="Söhne"/>
              </a:rPr>
              <a:t>.</a:t>
            </a:r>
          </a:p>
          <a:p>
            <a:r>
              <a:rPr lang="pt-BR" b="1" i="0">
                <a:effectLst/>
                <a:latin typeface="Söhne"/>
              </a:rPr>
              <a:t>2. O que pode ocorrer diferente?</a:t>
            </a:r>
          </a:p>
          <a:p>
            <a:pPr algn="l">
              <a:buFont typeface="Arial" panose="020B0604020202020204" pitchFamily="34" charset="0"/>
              <a:buChar char="•"/>
            </a:pPr>
            <a:r>
              <a:rPr lang="pt-BR" b="1" i="0">
                <a:effectLst/>
                <a:latin typeface="Söhne"/>
              </a:rPr>
              <a:t>Cenários Alternativos:</a:t>
            </a:r>
            <a:endParaRPr lang="pt-BR" b="0" i="0">
              <a:effectLst/>
              <a:latin typeface="Söhne"/>
            </a:endParaRPr>
          </a:p>
          <a:p>
            <a:pPr marL="557213" lvl="1" indent="-214313">
              <a:buFont typeface="Arial" panose="020B0604020202020204" pitchFamily="34" charset="0"/>
              <a:buChar char="•"/>
            </a:pPr>
            <a:r>
              <a:rPr lang="pt-BR" b="0" i="0">
                <a:effectLst/>
                <a:latin typeface="Söhne"/>
              </a:rPr>
              <a:t>Alguma informação de alguma tarefa pode ser incompleta ou não existir. </a:t>
            </a:r>
          </a:p>
          <a:p>
            <a:pPr marL="557213" lvl="1" indent="-214313">
              <a:buFont typeface="Arial" panose="020B0604020202020204" pitchFamily="34" charset="0"/>
              <a:buChar char="•"/>
            </a:pPr>
            <a:r>
              <a:rPr lang="pt-BR" b="0" i="0">
                <a:effectLst/>
                <a:latin typeface="Söhne"/>
              </a:rPr>
              <a:t>Um administrador pode reatribuir uma tarefa de um usuário para outro.</a:t>
            </a:r>
          </a:p>
          <a:p>
            <a:pPr marL="557213" lvl="1" indent="-214313">
              <a:buFont typeface="Arial" panose="020B0604020202020204" pitchFamily="34" charset="0"/>
              <a:buChar char="•"/>
            </a:pPr>
            <a:r>
              <a:rPr lang="pt-BR" b="0" i="0">
                <a:effectLst/>
                <a:latin typeface="Söhne"/>
              </a:rPr>
              <a:t>O status da tarefa pode ser alterado pelo usuário mesmo antes do prazo final.</a:t>
            </a:r>
            <a:endParaRPr lang="pt-BR"/>
          </a:p>
          <a:p>
            <a:endParaRPr lang="pt-BR"/>
          </a:p>
          <a:p>
            <a:endParaRPr lang="pt-BR"/>
          </a:p>
        </p:txBody>
      </p:sp>
    </p:spTree>
    <p:extLst>
      <p:ext uri="{BB962C8B-B14F-4D97-AF65-F5344CB8AC3E}">
        <p14:creationId xmlns:p14="http://schemas.microsoft.com/office/powerpoint/2010/main" val="15504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F8BA1DD-014E-1A71-D54B-ACD5576684B4}"/>
              </a:ext>
            </a:extLst>
          </p:cNvPr>
          <p:cNvSpPr>
            <a:spLocks noGrp="1"/>
          </p:cNvSpPr>
          <p:nvPr>
            <p:ph idx="1"/>
          </p:nvPr>
        </p:nvSpPr>
        <p:spPr>
          <a:xfrm>
            <a:off x="730822" y="1200612"/>
            <a:ext cx="8392258" cy="3602281"/>
          </a:xfrm>
        </p:spPr>
        <p:txBody>
          <a:bodyPr>
            <a:normAutofit/>
          </a:bodyPr>
          <a:lstStyle/>
          <a:p>
            <a:r>
              <a:rPr lang="pt-BR" sz="2700" b="1">
                <a:latin typeface="Söhne"/>
              </a:rPr>
              <a:t>3. O que pode dar errado?</a:t>
            </a:r>
          </a:p>
          <a:p>
            <a:pPr algn="l">
              <a:buFont typeface="Arial" panose="020B0604020202020204" pitchFamily="34" charset="0"/>
              <a:buChar char="•"/>
            </a:pPr>
            <a:r>
              <a:rPr lang="pt-BR" sz="2700" b="1">
                <a:latin typeface="Söhne"/>
              </a:rPr>
              <a:t>Cenários de Falha:</a:t>
            </a:r>
            <a:endParaRPr lang="pt-BR" sz="2700">
              <a:latin typeface="Söhne"/>
            </a:endParaRPr>
          </a:p>
          <a:p>
            <a:pPr marL="557213" lvl="1" indent="-214313">
              <a:buFont typeface="Arial" panose="020B0604020202020204" pitchFamily="34" charset="0"/>
              <a:buChar char="•"/>
            </a:pPr>
            <a:r>
              <a:rPr lang="pt-BR" sz="2400">
                <a:latin typeface="Söhne"/>
              </a:rPr>
              <a:t>Um erro de sistema impede a criação de novas tarefas.</a:t>
            </a:r>
          </a:p>
          <a:p>
            <a:pPr marL="557213" lvl="1" indent="-214313">
              <a:buFont typeface="Arial" panose="020B0604020202020204" pitchFamily="34" charset="0"/>
              <a:buChar char="•"/>
            </a:pPr>
            <a:r>
              <a:rPr lang="pt-BR" sz="2400">
                <a:latin typeface="Söhne"/>
              </a:rPr>
              <a:t>Dados de tarefas são perdidos devido a uma falha no sistema de armazenamento.</a:t>
            </a:r>
          </a:p>
          <a:p>
            <a:pPr marL="557213" lvl="1" indent="-214313">
              <a:buFont typeface="Arial" panose="020B0604020202020204" pitchFamily="34" charset="0"/>
              <a:buChar char="•"/>
            </a:pPr>
            <a:r>
              <a:rPr lang="pt-BR" sz="2400">
                <a:latin typeface="Söhne"/>
              </a:rPr>
              <a:t>Um usuário não consegue acessar o sistema devido a problemas de autenticação.</a:t>
            </a:r>
          </a:p>
          <a:p>
            <a:endParaRPr lang="pt-BR" sz="2700"/>
          </a:p>
        </p:txBody>
      </p:sp>
      <p:sp>
        <p:nvSpPr>
          <p:cNvPr id="4" name="Título 1">
            <a:extLst>
              <a:ext uri="{FF2B5EF4-FFF2-40B4-BE49-F238E27FC236}">
                <a16:creationId xmlns:a16="http://schemas.microsoft.com/office/drawing/2014/main" id="{473F7F1E-0965-669B-95E4-2F7B2E4B2938}"/>
              </a:ext>
            </a:extLst>
          </p:cNvPr>
          <p:cNvSpPr>
            <a:spLocks noGrp="1"/>
          </p:cNvSpPr>
          <p:nvPr>
            <p:ph type="title"/>
          </p:nvPr>
        </p:nvSpPr>
        <p:spPr>
          <a:xfrm>
            <a:off x="628650" y="188640"/>
            <a:ext cx="7886700" cy="994172"/>
          </a:xfrm>
        </p:spPr>
        <p:txBody>
          <a:bodyPr>
            <a:normAutofit fontScale="90000"/>
          </a:bodyPr>
          <a:lstStyle/>
          <a:p>
            <a:r>
              <a:rPr lang="pt-BR" b="1">
                <a:solidFill>
                  <a:srgbClr val="FF0000"/>
                </a:solidFill>
                <a:effectLst>
                  <a:outerShdw blurRad="38100" dist="38100" dir="2700000" algn="tl">
                    <a:srgbClr val="000000">
                      <a:alpha val="43137"/>
                    </a:srgbClr>
                  </a:outerShdw>
                </a:effectLst>
              </a:rPr>
              <a:t>Perguntas para detalhar Cenários:</a:t>
            </a:r>
          </a:p>
        </p:txBody>
      </p:sp>
    </p:spTree>
    <p:extLst>
      <p:ext uri="{BB962C8B-B14F-4D97-AF65-F5344CB8AC3E}">
        <p14:creationId xmlns:p14="http://schemas.microsoft.com/office/powerpoint/2010/main" val="36409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C3636F-983D-8FF7-DA30-77BA28598CFD}"/>
              </a:ext>
            </a:extLst>
          </p:cNvPr>
          <p:cNvSpPr>
            <a:spLocks noGrp="1"/>
          </p:cNvSpPr>
          <p:nvPr>
            <p:ph type="title"/>
          </p:nvPr>
        </p:nvSpPr>
        <p:spPr/>
        <p:txBody>
          <a:bodyPr>
            <a:normAutofit fontScale="90000"/>
          </a:bodyPr>
          <a:lstStyle/>
          <a:p>
            <a:r>
              <a:rPr lang="pt-BR" b="1">
                <a:solidFill>
                  <a:srgbClr val="FF0000"/>
                </a:solidFill>
                <a:effectLst>
                  <a:outerShdw blurRad="38100" dist="38100" dir="2700000" algn="tl">
                    <a:srgbClr val="000000">
                      <a:alpha val="43137"/>
                    </a:srgbClr>
                  </a:outerShdw>
                </a:effectLst>
              </a:rPr>
              <a:t>Especificação dos casos de uso do sistema</a:t>
            </a:r>
          </a:p>
        </p:txBody>
      </p:sp>
      <p:sp>
        <p:nvSpPr>
          <p:cNvPr id="3" name="Espaço Reservado para Conteúdo 2">
            <a:extLst>
              <a:ext uri="{FF2B5EF4-FFF2-40B4-BE49-F238E27FC236}">
                <a16:creationId xmlns:a16="http://schemas.microsoft.com/office/drawing/2014/main" id="{5D2F5E59-E0AD-823A-E304-37D61E4A0C6F}"/>
              </a:ext>
            </a:extLst>
          </p:cNvPr>
          <p:cNvSpPr>
            <a:spLocks noGrp="1"/>
          </p:cNvSpPr>
          <p:nvPr>
            <p:ph idx="1"/>
          </p:nvPr>
        </p:nvSpPr>
        <p:spPr/>
        <p:txBody>
          <a:bodyPr>
            <a:normAutofit/>
          </a:bodyPr>
          <a:lstStyle/>
          <a:p>
            <a:r>
              <a:rPr lang="pt-BR" sz="2400"/>
              <a:t>A especificação dos casos de uso são na verdade um relatório que deve ser preenchido para cada caso de uso. Lembrando que criamos casos de uso apenas para os requisitos funcionais do sistema e nunca para os não funcionais. </a:t>
            </a:r>
          </a:p>
          <a:p>
            <a:r>
              <a:rPr lang="pt-BR" sz="2400"/>
              <a:t>No próximo slide vou dar um exemplo da especificação de um caso do nosso sistema de gerenciamento de tarefas. </a:t>
            </a:r>
          </a:p>
        </p:txBody>
      </p:sp>
    </p:spTree>
    <p:extLst>
      <p:ext uri="{BB962C8B-B14F-4D97-AF65-F5344CB8AC3E}">
        <p14:creationId xmlns:p14="http://schemas.microsoft.com/office/powerpoint/2010/main" val="171428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2645D-0D48-84FB-3C02-71A1AA62FBFE}"/>
              </a:ext>
            </a:extLst>
          </p:cNvPr>
          <p:cNvSpPr>
            <a:spLocks noGrp="1"/>
          </p:cNvSpPr>
          <p:nvPr>
            <p:ph type="title"/>
          </p:nvPr>
        </p:nvSpPr>
        <p:spPr>
          <a:xfrm>
            <a:off x="628650" y="885551"/>
            <a:ext cx="7886700" cy="720970"/>
          </a:xfrm>
        </p:spPr>
        <p:txBody>
          <a:bodyPr>
            <a:normAutofit fontScale="90000"/>
          </a:bodyPr>
          <a:lstStyle/>
          <a:p>
            <a:r>
              <a:rPr lang="pt-BR"/>
              <a:t>ESPECIFICAÇÃO DOS CASOS DE USO</a:t>
            </a:r>
          </a:p>
        </p:txBody>
      </p:sp>
      <p:graphicFrame>
        <p:nvGraphicFramePr>
          <p:cNvPr id="3" name="Tabela 2">
            <a:extLst>
              <a:ext uri="{FF2B5EF4-FFF2-40B4-BE49-F238E27FC236}">
                <a16:creationId xmlns:a16="http://schemas.microsoft.com/office/drawing/2014/main" id="{ECCA78BA-0F53-560A-C09F-6BB89DA82103}"/>
              </a:ext>
            </a:extLst>
          </p:cNvPr>
          <p:cNvGraphicFramePr>
            <a:graphicFrameLocks noGrp="1"/>
          </p:cNvGraphicFramePr>
          <p:nvPr>
            <p:extLst>
              <p:ext uri="{D42A27DB-BD31-4B8C-83A1-F6EECF244321}">
                <p14:modId xmlns:p14="http://schemas.microsoft.com/office/powerpoint/2010/main" val="25705855"/>
              </p:ext>
            </p:extLst>
          </p:nvPr>
        </p:nvGraphicFramePr>
        <p:xfrm>
          <a:off x="827548" y="1573160"/>
          <a:ext cx="7114782" cy="4800600"/>
        </p:xfrm>
        <a:graphic>
          <a:graphicData uri="http://schemas.openxmlformats.org/drawingml/2006/table">
            <a:tbl>
              <a:tblPr firstRow="1" bandRow="1">
                <a:tableStyleId>{5C22544A-7EE6-4342-B048-85BDC9FD1C3A}</a:tableStyleId>
              </a:tblPr>
              <a:tblGrid>
                <a:gridCol w="4638595">
                  <a:extLst>
                    <a:ext uri="{9D8B030D-6E8A-4147-A177-3AD203B41FA5}">
                      <a16:colId xmlns:a16="http://schemas.microsoft.com/office/drawing/2014/main" val="603454507"/>
                    </a:ext>
                  </a:extLst>
                </a:gridCol>
                <a:gridCol w="2476187">
                  <a:extLst>
                    <a:ext uri="{9D8B030D-6E8A-4147-A177-3AD203B41FA5}">
                      <a16:colId xmlns:a16="http://schemas.microsoft.com/office/drawing/2014/main" val="928369202"/>
                    </a:ext>
                  </a:extLst>
                </a:gridCol>
              </a:tblGrid>
              <a:tr h="269530">
                <a:tc>
                  <a:txBody>
                    <a:bodyPr/>
                    <a:lstStyle/>
                    <a:p>
                      <a:r>
                        <a:rPr lang="pt-BR" sz="1400"/>
                        <a:t>NOME</a:t>
                      </a:r>
                    </a:p>
                  </a:txBody>
                  <a:tcPr marL="68580" marR="68580" marT="34290" marB="34290"/>
                </a:tc>
                <a:tc>
                  <a:txBody>
                    <a:bodyPr/>
                    <a:lstStyle/>
                    <a:p>
                      <a:r>
                        <a:rPr lang="pt-BR" sz="1400"/>
                        <a:t>CADASTRAR USUARIO</a:t>
                      </a:r>
                    </a:p>
                  </a:txBody>
                  <a:tcPr marL="68580" marR="68580" marT="34290" marB="34290"/>
                </a:tc>
                <a:extLst>
                  <a:ext uri="{0D108BD9-81ED-4DB2-BD59-A6C34878D82A}">
                    <a16:rowId xmlns:a16="http://schemas.microsoft.com/office/drawing/2014/main" val="3022349192"/>
                  </a:ext>
                </a:extLst>
              </a:tr>
              <a:tr h="269530">
                <a:tc>
                  <a:txBody>
                    <a:bodyPr/>
                    <a:lstStyle/>
                    <a:p>
                      <a:r>
                        <a:rPr lang="pt-BR" sz="1400" b="1"/>
                        <a:t>ATORES</a:t>
                      </a:r>
                    </a:p>
                  </a:txBody>
                  <a:tcPr marL="68580" marR="68580" marT="34290" marB="34290"/>
                </a:tc>
                <a:tc>
                  <a:txBody>
                    <a:bodyPr/>
                    <a:lstStyle/>
                    <a:p>
                      <a:r>
                        <a:rPr lang="pt-BR" sz="1400"/>
                        <a:t>ADMINISTRADOR</a:t>
                      </a:r>
                    </a:p>
                  </a:txBody>
                  <a:tcPr marL="68580" marR="68580" marT="34290" marB="34290"/>
                </a:tc>
                <a:extLst>
                  <a:ext uri="{0D108BD9-81ED-4DB2-BD59-A6C34878D82A}">
                    <a16:rowId xmlns:a16="http://schemas.microsoft.com/office/drawing/2014/main" val="3285103509"/>
                  </a:ext>
                </a:extLst>
              </a:tr>
              <a:tr h="269530">
                <a:tc>
                  <a:txBody>
                    <a:bodyPr/>
                    <a:lstStyle/>
                    <a:p>
                      <a:r>
                        <a:rPr lang="pt-BR" sz="1400" b="1"/>
                        <a:t>RESUMO</a:t>
                      </a:r>
                    </a:p>
                  </a:txBody>
                  <a:tcPr marL="68580" marR="68580" marT="34290" marB="34290"/>
                </a:tc>
                <a:tc>
                  <a:txBody>
                    <a:bodyPr/>
                    <a:lstStyle/>
                    <a:p>
                      <a:r>
                        <a:rPr lang="pt-BR" sz="1400"/>
                        <a:t>Cadastra usuários no sistema</a:t>
                      </a:r>
                    </a:p>
                  </a:txBody>
                  <a:tcPr marL="68580" marR="68580" marT="34290" marB="34290"/>
                </a:tc>
                <a:extLst>
                  <a:ext uri="{0D108BD9-81ED-4DB2-BD59-A6C34878D82A}">
                    <a16:rowId xmlns:a16="http://schemas.microsoft.com/office/drawing/2014/main" val="2242158255"/>
                  </a:ext>
                </a:extLst>
              </a:tr>
              <a:tr h="475641">
                <a:tc>
                  <a:txBody>
                    <a:bodyPr/>
                    <a:lstStyle/>
                    <a:p>
                      <a:r>
                        <a:rPr lang="pt-BR" sz="1400" b="1"/>
                        <a:t>PRÉ-CONDIÇÕES</a:t>
                      </a:r>
                    </a:p>
                  </a:txBody>
                  <a:tcPr marL="68580" marR="68580" marT="34290" marB="34290"/>
                </a:tc>
                <a:tc>
                  <a:txBody>
                    <a:bodyPr/>
                    <a:lstStyle/>
                    <a:p>
                      <a:r>
                        <a:rPr lang="pt-BR" sz="1400"/>
                        <a:t>Obter dados do usuário a ser cadastrado</a:t>
                      </a:r>
                    </a:p>
                  </a:txBody>
                  <a:tcPr marL="68580" marR="68580" marT="34290" marB="34290"/>
                </a:tc>
                <a:extLst>
                  <a:ext uri="{0D108BD9-81ED-4DB2-BD59-A6C34878D82A}">
                    <a16:rowId xmlns:a16="http://schemas.microsoft.com/office/drawing/2014/main" val="554740035"/>
                  </a:ext>
                </a:extLst>
              </a:tr>
              <a:tr h="475641">
                <a:tc>
                  <a:txBody>
                    <a:bodyPr/>
                    <a:lstStyle/>
                    <a:p>
                      <a:r>
                        <a:rPr lang="pt-BR" sz="1400" b="1"/>
                        <a:t>PÓS-CONDIÇÕES</a:t>
                      </a:r>
                    </a:p>
                  </a:txBody>
                  <a:tcPr marL="68580" marR="68580" marT="34290" marB="34290"/>
                </a:tc>
                <a:tc>
                  <a:txBody>
                    <a:bodyPr/>
                    <a:lstStyle/>
                    <a:p>
                      <a:r>
                        <a:rPr lang="pt-BR" sz="1400"/>
                        <a:t>Cadastro de usuário com sucesso</a:t>
                      </a:r>
                    </a:p>
                  </a:txBody>
                  <a:tcPr marL="68580" marR="68580" marT="34290" marB="34290"/>
                </a:tc>
                <a:extLst>
                  <a:ext uri="{0D108BD9-81ED-4DB2-BD59-A6C34878D82A}">
                    <a16:rowId xmlns:a16="http://schemas.microsoft.com/office/drawing/2014/main" val="2955783442"/>
                  </a:ext>
                </a:extLst>
              </a:tr>
              <a:tr h="269530">
                <a:tc gridSpan="2">
                  <a:txBody>
                    <a:bodyPr/>
                    <a:lstStyle/>
                    <a:p>
                      <a:pPr algn="ctr"/>
                      <a:r>
                        <a:rPr lang="pt-BR" sz="1400" b="1">
                          <a:solidFill>
                            <a:srgbClr val="FF0000"/>
                          </a:solidFill>
                        </a:rPr>
                        <a:t>FLUXO PRINCIPAL</a:t>
                      </a:r>
                    </a:p>
                  </a:txBody>
                  <a:tcPr marL="68580" marR="68580" marT="34290" marB="34290" anchor="ctr"/>
                </a:tc>
                <a:tc hMerge="1">
                  <a:txBody>
                    <a:bodyPr/>
                    <a:lstStyle/>
                    <a:p>
                      <a:endParaRPr lang="pt-BR"/>
                    </a:p>
                  </a:txBody>
                  <a:tcPr/>
                </a:tc>
                <a:extLst>
                  <a:ext uri="{0D108BD9-81ED-4DB2-BD59-A6C34878D82A}">
                    <a16:rowId xmlns:a16="http://schemas.microsoft.com/office/drawing/2014/main" val="1998864581"/>
                  </a:ext>
                </a:extLst>
              </a:tr>
              <a:tr h="269530">
                <a:tc>
                  <a:txBody>
                    <a:bodyPr/>
                    <a:lstStyle/>
                    <a:p>
                      <a:r>
                        <a:rPr lang="pt-BR" sz="1400" b="1"/>
                        <a:t>AÇÕES DO ATOR</a:t>
                      </a:r>
                    </a:p>
                  </a:txBody>
                  <a:tcPr marL="68580" marR="68580" marT="34290" marB="34290"/>
                </a:tc>
                <a:tc>
                  <a:txBody>
                    <a:bodyPr/>
                    <a:lstStyle/>
                    <a:p>
                      <a:r>
                        <a:rPr lang="pt-BR" sz="1400" b="1"/>
                        <a:t>AÇÕES DO SISTEMA</a:t>
                      </a:r>
                    </a:p>
                  </a:txBody>
                  <a:tcPr marL="68580" marR="68580" marT="34290" marB="34290"/>
                </a:tc>
                <a:extLst>
                  <a:ext uri="{0D108BD9-81ED-4DB2-BD59-A6C34878D82A}">
                    <a16:rowId xmlns:a16="http://schemas.microsoft.com/office/drawing/2014/main" val="3262482109"/>
                  </a:ext>
                </a:extLst>
              </a:tr>
              <a:tr h="269530">
                <a:tc>
                  <a:txBody>
                    <a:bodyPr/>
                    <a:lstStyle/>
                    <a:p>
                      <a:r>
                        <a:rPr lang="pt-BR" sz="1400"/>
                        <a:t>1.Incluir usuários</a:t>
                      </a:r>
                    </a:p>
                  </a:txBody>
                  <a:tcPr marL="68580" marR="68580" marT="34290" marB="34290"/>
                </a:tc>
                <a:tc>
                  <a:txBody>
                    <a:bodyPr/>
                    <a:lstStyle/>
                    <a:p>
                      <a:endParaRPr lang="pt-BR" sz="1400"/>
                    </a:p>
                  </a:txBody>
                  <a:tcPr marL="68580" marR="68580" marT="34290" marB="34290"/>
                </a:tc>
                <a:extLst>
                  <a:ext uri="{0D108BD9-81ED-4DB2-BD59-A6C34878D82A}">
                    <a16:rowId xmlns:a16="http://schemas.microsoft.com/office/drawing/2014/main" val="552647042"/>
                  </a:ext>
                </a:extLst>
              </a:tr>
              <a:tr h="269530">
                <a:tc>
                  <a:txBody>
                    <a:bodyPr/>
                    <a:lstStyle/>
                    <a:p>
                      <a:endParaRPr lang="pt-BR" sz="1400"/>
                    </a:p>
                  </a:txBody>
                  <a:tcPr marL="68580" marR="68580" marT="34290" marB="34290"/>
                </a:tc>
                <a:tc>
                  <a:txBody>
                    <a:bodyPr/>
                    <a:lstStyle/>
                    <a:p>
                      <a:r>
                        <a:rPr lang="pt-BR" sz="1400"/>
                        <a:t>2.Verificar duplicidade</a:t>
                      </a:r>
                    </a:p>
                  </a:txBody>
                  <a:tcPr marL="68580" marR="68580" marT="34290" marB="34290"/>
                </a:tc>
                <a:extLst>
                  <a:ext uri="{0D108BD9-81ED-4DB2-BD59-A6C34878D82A}">
                    <a16:rowId xmlns:a16="http://schemas.microsoft.com/office/drawing/2014/main" val="1789308154"/>
                  </a:ext>
                </a:extLst>
              </a:tr>
              <a:tr h="475641">
                <a:tc>
                  <a:txBody>
                    <a:bodyPr/>
                    <a:lstStyle/>
                    <a:p>
                      <a:endParaRPr lang="pt-BR" sz="1400"/>
                    </a:p>
                  </a:txBody>
                  <a:tcPr marL="68580" marR="68580" marT="34290" marB="34290"/>
                </a:tc>
                <a:tc>
                  <a:txBody>
                    <a:bodyPr/>
                    <a:lstStyle/>
                    <a:p>
                      <a:r>
                        <a:rPr lang="pt-BR" sz="1400"/>
                        <a:t>3. Armazenar no banco de dados os usuários</a:t>
                      </a:r>
                    </a:p>
                  </a:txBody>
                  <a:tcPr marL="68580" marR="68580" marT="34290" marB="34290"/>
                </a:tc>
                <a:extLst>
                  <a:ext uri="{0D108BD9-81ED-4DB2-BD59-A6C34878D82A}">
                    <a16:rowId xmlns:a16="http://schemas.microsoft.com/office/drawing/2014/main" val="1179215597"/>
                  </a:ext>
                </a:extLst>
              </a:tr>
              <a:tr h="269530">
                <a:tc gridSpan="2">
                  <a:txBody>
                    <a:bodyPr/>
                    <a:lstStyle/>
                    <a:p>
                      <a:r>
                        <a:rPr lang="pt-BR" sz="1400" b="1">
                          <a:solidFill>
                            <a:srgbClr val="FF0000"/>
                          </a:solidFill>
                        </a:rPr>
                        <a:t>Fluxo alternativo - 1</a:t>
                      </a:r>
                    </a:p>
                  </a:txBody>
                  <a:tcPr marL="68580" marR="68580" marT="34290" marB="34290"/>
                </a:tc>
                <a:tc hMerge="1">
                  <a:txBody>
                    <a:bodyPr/>
                    <a:lstStyle/>
                    <a:p>
                      <a:endParaRPr lang="pt-BR"/>
                    </a:p>
                  </a:txBody>
                  <a:tcPr/>
                </a:tc>
                <a:extLst>
                  <a:ext uri="{0D108BD9-81ED-4DB2-BD59-A6C34878D82A}">
                    <a16:rowId xmlns:a16="http://schemas.microsoft.com/office/drawing/2014/main" val="2276104432"/>
                  </a:ext>
                </a:extLst>
              </a:tr>
              <a:tr h="269530">
                <a:tc gridSpan="2">
                  <a:txBody>
                    <a:bodyPr/>
                    <a:lstStyle/>
                    <a:p>
                      <a:r>
                        <a:rPr lang="pt-BR" sz="1400"/>
                        <a:t>Caso o usuário já esteja cadastrado encaminhar para o fluxo alternativo 2</a:t>
                      </a:r>
                    </a:p>
                  </a:txBody>
                  <a:tcPr marL="68580" marR="68580" marT="34290" marB="34290"/>
                </a:tc>
                <a:tc hMerge="1">
                  <a:txBody>
                    <a:bodyPr/>
                    <a:lstStyle/>
                    <a:p>
                      <a:endParaRPr lang="pt-BR"/>
                    </a:p>
                  </a:txBody>
                  <a:tcPr/>
                </a:tc>
                <a:extLst>
                  <a:ext uri="{0D108BD9-81ED-4DB2-BD59-A6C34878D82A}">
                    <a16:rowId xmlns:a16="http://schemas.microsoft.com/office/drawing/2014/main" val="4123171266"/>
                  </a:ext>
                </a:extLst>
              </a:tr>
              <a:tr h="269530">
                <a:tc gridSpan="2">
                  <a:txBody>
                    <a:bodyPr/>
                    <a:lstStyle/>
                    <a:p>
                      <a:r>
                        <a:rPr lang="pt-BR" sz="1400" b="1">
                          <a:solidFill>
                            <a:srgbClr val="FF0000"/>
                          </a:solidFill>
                        </a:rPr>
                        <a:t>Fluxo alternativo - 2</a:t>
                      </a:r>
                    </a:p>
                  </a:txBody>
                  <a:tcPr marL="68580" marR="68580" marT="34290" marB="34290"/>
                </a:tc>
                <a:tc hMerge="1">
                  <a:txBody>
                    <a:bodyPr/>
                    <a:lstStyle/>
                    <a:p>
                      <a:endParaRPr lang="pt-BR"/>
                    </a:p>
                  </a:txBody>
                  <a:tcPr/>
                </a:tc>
                <a:extLst>
                  <a:ext uri="{0D108BD9-81ED-4DB2-BD59-A6C34878D82A}">
                    <a16:rowId xmlns:a16="http://schemas.microsoft.com/office/drawing/2014/main" val="3494399149"/>
                  </a:ext>
                </a:extLst>
              </a:tr>
              <a:tr h="475641">
                <a:tc gridSpan="2">
                  <a:txBody>
                    <a:bodyPr/>
                    <a:lstStyle/>
                    <a:p>
                      <a:r>
                        <a:rPr lang="pt-BR" sz="1400"/>
                        <a:t>Verificar se os dados são mesmo iguais e emitir uma mensagem de usuário já cadastrado deve ser emitido. </a:t>
                      </a:r>
                    </a:p>
                  </a:txBody>
                  <a:tcPr marL="68580" marR="68580" marT="34290" marB="34290"/>
                </a:tc>
                <a:tc hMerge="1">
                  <a:txBody>
                    <a:bodyPr/>
                    <a:lstStyle/>
                    <a:p>
                      <a:endParaRPr lang="pt-BR"/>
                    </a:p>
                  </a:txBody>
                  <a:tcPr/>
                </a:tc>
                <a:extLst>
                  <a:ext uri="{0D108BD9-81ED-4DB2-BD59-A6C34878D82A}">
                    <a16:rowId xmlns:a16="http://schemas.microsoft.com/office/drawing/2014/main" val="3634181000"/>
                  </a:ext>
                </a:extLst>
              </a:tr>
            </a:tbl>
          </a:graphicData>
        </a:graphic>
      </p:graphicFrame>
    </p:spTree>
    <p:extLst>
      <p:ext uri="{BB962C8B-B14F-4D97-AF65-F5344CB8AC3E}">
        <p14:creationId xmlns:p14="http://schemas.microsoft.com/office/powerpoint/2010/main" val="412018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8C915-35B4-BA42-1541-1A79A3A73978}"/>
              </a:ext>
            </a:extLst>
          </p:cNvPr>
          <p:cNvSpPr>
            <a:spLocks noGrp="1"/>
          </p:cNvSpPr>
          <p:nvPr>
            <p:ph type="title"/>
          </p:nvPr>
        </p:nvSpPr>
        <p:spPr>
          <a:xfrm>
            <a:off x="433616" y="-34621"/>
            <a:ext cx="6995120" cy="1143000"/>
          </a:xfrm>
        </p:spPr>
        <p:txBody>
          <a:bodyPr/>
          <a:lstStyle/>
          <a:p>
            <a:r>
              <a:rPr lang="pt-BR" b="1">
                <a:solidFill>
                  <a:srgbClr val="FF0000"/>
                </a:solidFill>
                <a:effectLst>
                  <a:outerShdw blurRad="38100" dist="38100" dir="2700000" algn="tl">
                    <a:srgbClr val="000000">
                      <a:alpha val="43137"/>
                    </a:srgbClr>
                  </a:outerShdw>
                </a:effectLst>
              </a:rPr>
              <a:t>Diagrama de caso de uso</a:t>
            </a:r>
          </a:p>
        </p:txBody>
      </p:sp>
      <p:sp>
        <p:nvSpPr>
          <p:cNvPr id="3" name="Espaço Reservado para Conteúdo 2">
            <a:extLst>
              <a:ext uri="{FF2B5EF4-FFF2-40B4-BE49-F238E27FC236}">
                <a16:creationId xmlns:a16="http://schemas.microsoft.com/office/drawing/2014/main" id="{EBBF8F90-CD22-26D6-4155-7CAC617EEF67}"/>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8B77067F-5403-81E2-2D61-C69A76F6CB82}"/>
              </a:ext>
            </a:extLst>
          </p:cNvPr>
          <p:cNvPicPr>
            <a:picLocks noChangeAspect="1"/>
          </p:cNvPicPr>
          <p:nvPr/>
        </p:nvPicPr>
        <p:blipFill>
          <a:blip r:embed="rId2"/>
          <a:stretch>
            <a:fillRect/>
          </a:stretch>
        </p:blipFill>
        <p:spPr>
          <a:xfrm>
            <a:off x="0" y="1108379"/>
            <a:ext cx="9144000" cy="5189034"/>
          </a:xfrm>
          <a:prstGeom prst="rect">
            <a:avLst/>
          </a:prstGeom>
        </p:spPr>
      </p:pic>
    </p:spTree>
    <p:extLst>
      <p:ext uri="{BB962C8B-B14F-4D97-AF65-F5344CB8AC3E}">
        <p14:creationId xmlns:p14="http://schemas.microsoft.com/office/powerpoint/2010/main" val="118445612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34DBF5202057B479C2EEC5A2DADA968" ma:contentTypeVersion="13" ma:contentTypeDescription="Crie um novo documento." ma:contentTypeScope="" ma:versionID="04bdfc011e2dcf0387810a178f1d7b56">
  <xsd:schema xmlns:xsd="http://www.w3.org/2001/XMLSchema" xmlns:xs="http://www.w3.org/2001/XMLSchema" xmlns:p="http://schemas.microsoft.com/office/2006/metadata/properties" xmlns:ns2="e1cdb180-4032-4e7d-82b5-2037f42a96a8" xmlns:ns3="ddcae529-ab34-42fc-8de8-b1aeec9086a9" targetNamespace="http://schemas.microsoft.com/office/2006/metadata/properties" ma:root="true" ma:fieldsID="dec794c9c4bb4b9e4cfc0a8468a024d0" ns2:_="" ns3:_="">
    <xsd:import namespace="e1cdb180-4032-4e7d-82b5-2037f42a96a8"/>
    <xsd:import namespace="ddcae529-ab34-42fc-8de8-b1aeec9086a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db180-4032-4e7d-82b5-2037f42a96a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Marcações de imagem" ma:readOnly="false" ma:fieldId="{5cf76f15-5ced-4ddc-b409-7134ff3c332f}" ma:taxonomyMulti="true" ma:sspId="95f7c24f-0cb1-428a-9503-2c2229b1001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dcae529-ab34-42fc-8de8-b1aeec9086a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b5d48e6-1b67-416f-84f6-11e5811bc7fc}" ma:internalName="TaxCatchAll" ma:showField="CatchAllData" ma:web="ddcae529-ab34-42fc-8de8-b1aeec9086a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dcae529-ab34-42fc-8de8-b1aeec9086a9" xsi:nil="true"/>
    <lcf76f155ced4ddcb4097134ff3c332f xmlns="e1cdb180-4032-4e7d-82b5-2037f42a96a8">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A4D545-87A2-4B75-92EF-CD69202B13C1}">
  <ds:schemaRefs>
    <ds:schemaRef ds:uri="ddcae529-ab34-42fc-8de8-b1aeec9086a9"/>
    <ds:schemaRef ds:uri="e1cdb180-4032-4e7d-82b5-2037f42a96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9744C2E-F692-48E3-AA45-3DFF4D5F1C0F}">
  <ds:schemaRefs>
    <ds:schemaRef ds:uri="85740823-1e4e-4638-899f-65b0d4508123"/>
    <ds:schemaRef ds:uri="ddcae529-ab34-42fc-8de8-b1aeec9086a9"/>
    <ds:schemaRef ds:uri="e1cdb180-4032-4e7d-82b5-2037f42a96a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A2A3C06-BA51-48AB-96AD-B8F46C0041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11</Slides>
  <Notes>1</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Tema do Office</vt:lpstr>
      <vt:lpstr>Personalizar design</vt:lpstr>
      <vt:lpstr>PowerPoint Presentation</vt:lpstr>
      <vt:lpstr>Requisitos funcionais do sistema</vt:lpstr>
      <vt:lpstr>Requisitos não - funcionais do sistema</vt:lpstr>
      <vt:lpstr>Identificando os atores e os requisitos do sistema</vt:lpstr>
      <vt:lpstr>Perguntas para detalhar Cenários:</vt:lpstr>
      <vt:lpstr>Perguntas para detalhar Cenários:</vt:lpstr>
      <vt:lpstr>Especificação dos casos de uso do sistema</vt:lpstr>
      <vt:lpstr>ESPECIFICAÇÃO DOS CASOS DE USO</vt:lpstr>
      <vt:lpstr>Diagrama de caso de uso</vt:lpstr>
      <vt:lpstr>RELAÇÕES DE DEPENDÊNCIA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Cláudia Spuldaro Samways</dc:creator>
  <cp:revision>1</cp:revision>
  <dcterms:created xsi:type="dcterms:W3CDTF">2018-01-29T16:53:27Z</dcterms:created>
  <dcterms:modified xsi:type="dcterms:W3CDTF">2023-11-16T14:44:26Z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0x0101008C266E564CE0C44EA4111771E9241C08</vt:lpwstr>
  </property>
  <property fmtid="{D5CDD505-2E9C-101B-9397-08002B2CF9AE}" pid="3" name="MediaServiceImageTags">
    <vt:lpwstr/>
  </property>
</Properties>
</file>