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0" r:id="rId5"/>
    <p:sldId id="276" r:id="rId6"/>
    <p:sldId id="291" r:id="rId7"/>
    <p:sldId id="292" r:id="rId8"/>
    <p:sldId id="305" r:id="rId9"/>
    <p:sldId id="293" r:id="rId10"/>
    <p:sldId id="294" r:id="rId11"/>
    <p:sldId id="306" r:id="rId12"/>
    <p:sldId id="299" r:id="rId13"/>
    <p:sldId id="280" r:id="rId14"/>
    <p:sldId id="302" r:id="rId15"/>
    <p:sldId id="281" r:id="rId16"/>
    <p:sldId id="282" r:id="rId17"/>
    <p:sldId id="283" r:id="rId18"/>
    <p:sldId id="284" r:id="rId19"/>
    <p:sldId id="285" r:id="rId20"/>
    <p:sldId id="307" r:id="rId21"/>
    <p:sldId id="288" r:id="rId22"/>
    <p:sldId id="286" r:id="rId23"/>
    <p:sldId id="287" r:id="rId24"/>
    <p:sldId id="289" r:id="rId25"/>
    <p:sldId id="290" r:id="rId26"/>
    <p:sldId id="303" r:id="rId27"/>
    <p:sldId id="304" r:id="rId28"/>
    <p:sldId id="271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F95CD-0471-4F11-90DB-13D32888D7DC}" v="6" dt="2023-11-17T14:39:22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LVES DE SOUZA" userId="S::eduardo.43975@aluno.pr.senac.br::927db67a-f945-41b9-993b-c151c98fa41f" providerId="AD" clId="Web-{EFCF95CD-0471-4F11-90DB-13D32888D7DC}"/>
    <pc:docChg chg="modSld sldOrd">
      <pc:chgData name="EDUARDO ALVES DE SOUZA" userId="S::eduardo.43975@aluno.pr.senac.br::927db67a-f945-41b9-993b-c151c98fa41f" providerId="AD" clId="Web-{EFCF95CD-0471-4F11-90DB-13D32888D7DC}" dt="2023-11-17T14:39:22.755" v="5"/>
      <pc:docMkLst>
        <pc:docMk/>
      </pc:docMkLst>
      <pc:sldChg chg="addSp delSp ord">
        <pc:chgData name="EDUARDO ALVES DE SOUZA" userId="S::eduardo.43975@aluno.pr.senac.br::927db67a-f945-41b9-993b-c151c98fa41f" providerId="AD" clId="Web-{EFCF95CD-0471-4F11-90DB-13D32888D7DC}" dt="2023-11-17T14:39:22.755" v="5"/>
        <pc:sldMkLst>
          <pc:docMk/>
          <pc:sldMk cId="3578899070" sldId="288"/>
        </pc:sldMkLst>
        <pc:picChg chg="add del">
          <ac:chgData name="EDUARDO ALVES DE SOUZA" userId="S::eduardo.43975@aluno.pr.senac.br::927db67a-f945-41b9-993b-c151c98fa41f" providerId="AD" clId="Web-{EFCF95CD-0471-4F11-90DB-13D32888D7DC}" dt="2023-11-17T14:39:22.755" v="5"/>
          <ac:picMkLst>
            <pc:docMk/>
            <pc:sldMk cId="3578899070" sldId="288"/>
            <ac:picMk id="4" creationId="{291327E5-85C6-426F-8097-487A50F5B773}"/>
          </ac:picMkLst>
        </pc:picChg>
      </pc:sldChg>
      <pc:sldChg chg="ord">
        <pc:chgData name="EDUARDO ALVES DE SOUZA" userId="S::eduardo.43975@aluno.pr.senac.br::927db67a-f945-41b9-993b-c151c98fa41f" providerId="AD" clId="Web-{EFCF95CD-0471-4F11-90DB-13D32888D7DC}" dt="2023-11-17T14:38:59.941" v="0"/>
        <pc:sldMkLst>
          <pc:docMk/>
          <pc:sldMk cId="797159711" sldId="290"/>
        </pc:sldMkLst>
      </pc:sldChg>
      <pc:sldChg chg="ord">
        <pc:chgData name="EDUARDO ALVES DE SOUZA" userId="S::eduardo.43975@aluno.pr.senac.br::927db67a-f945-41b9-993b-c151c98fa41f" providerId="AD" clId="Web-{EFCF95CD-0471-4F11-90DB-13D32888D7DC}" dt="2023-11-17T14:39:04.410" v="2"/>
        <pc:sldMkLst>
          <pc:docMk/>
          <pc:sldMk cId="3845876578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17/11/2023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8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8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6" y="917826"/>
            <a:ext cx="1321936" cy="16668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8" y="1042841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1800" b="0" baseline="0">
                <a:solidFill>
                  <a:srgbClr val="00538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2355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@empresa.com.b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23306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DidOn6KN9k&amp;t=8s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755576" y="908720"/>
            <a:ext cx="8280920" cy="17281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Diagramas de classe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0" y="2930578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899593" y="548680"/>
            <a:ext cx="7704856" cy="1584176"/>
          </a:xfrm>
        </p:spPr>
        <p:txBody>
          <a:bodyPr>
            <a:normAutofit/>
          </a:bodyPr>
          <a:lstStyle/>
          <a:p>
            <a:r>
              <a:rPr lang="pt-BR" sz="3600" dirty="0"/>
              <a:t>DIAGRAMA DE CLASSE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5A4CC-F0FA-41FF-B31D-E45419904E09}"/>
              </a:ext>
            </a:extLst>
          </p:cNvPr>
          <p:cNvSpPr txBox="1"/>
          <p:nvPr/>
        </p:nvSpPr>
        <p:spPr>
          <a:xfrm>
            <a:off x="395537" y="3283014"/>
            <a:ext cx="76408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As classes não trabalham sozinhas. Pelo contrário, elas colaboram umas com as outras, por meio de </a:t>
            </a:r>
            <a:r>
              <a:rPr lang="pt-BR" sz="2000" b="1" dirty="0">
                <a:solidFill>
                  <a:srgbClr val="C00000"/>
                </a:solidFill>
              </a:rPr>
              <a:t>relacionamentos</a:t>
            </a:r>
            <a:r>
              <a:rPr lang="pt-BR" sz="2000" dirty="0"/>
              <a:t>. No diagrama de classes, temos alguns tipos de relacionamentos, como o de </a:t>
            </a:r>
            <a:r>
              <a:rPr lang="pt-BR" sz="2000" b="1" dirty="0">
                <a:solidFill>
                  <a:srgbClr val="C00000"/>
                </a:solidFill>
              </a:rPr>
              <a:t>associação</a:t>
            </a:r>
            <a:r>
              <a:rPr lang="pt-BR" sz="2000" dirty="0"/>
              <a:t> (que pode ser unária ou binária), </a:t>
            </a:r>
            <a:r>
              <a:rPr lang="pt-BR" sz="2000" b="1" dirty="0">
                <a:solidFill>
                  <a:srgbClr val="C00000"/>
                </a:solidFill>
              </a:rPr>
              <a:t>generalização</a:t>
            </a:r>
            <a:r>
              <a:rPr lang="pt-BR" sz="2000" dirty="0"/>
              <a:t> ou de </a:t>
            </a:r>
            <a:r>
              <a:rPr lang="pt-BR" sz="2000" b="1" dirty="0">
                <a:solidFill>
                  <a:srgbClr val="C00000"/>
                </a:solidFill>
              </a:rPr>
              <a:t>agregação</a:t>
            </a:r>
            <a:r>
              <a:rPr lang="pt-BR" sz="2000" dirty="0"/>
              <a:t>.</a:t>
            </a:r>
          </a:p>
        </p:txBody>
      </p:sp>
      <p:pic>
        <p:nvPicPr>
          <p:cNvPr id="6" name="Gráfico 5" descr="Diagrama de ramificação estrutura de tópicos">
            <a:extLst>
              <a:ext uri="{FF2B5EF4-FFF2-40B4-BE49-F238E27FC236}">
                <a16:creationId xmlns:a16="http://schemas.microsoft.com/office/drawing/2014/main" id="{99F2A0DC-A237-475F-8EB4-81C5303F3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216" y="1928881"/>
            <a:ext cx="1149816" cy="11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B5CA3B6-BAA4-9130-4EE0-3F3AF903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268759"/>
            <a:ext cx="7896751" cy="1937257"/>
          </a:xfrm>
        </p:spPr>
        <p:txBody>
          <a:bodyPr>
            <a:normAutofit/>
          </a:bodyPr>
          <a:lstStyle/>
          <a:p>
            <a:r>
              <a:rPr lang="pt-BR" sz="2800" dirty="0"/>
              <a:t>Quando uma classe necessita de outra classe, no diagrama é representado com linhas tracejadas. </a:t>
            </a:r>
          </a:p>
          <a:p>
            <a:r>
              <a:rPr lang="pt-BR" sz="2800" dirty="0"/>
              <a:t>Uma classe depende da outra, exemplo o carro existe sem a roda, mas precisa da roda pra funcionar.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23807F-9383-C5BF-4E1F-EB837C2576E7}"/>
              </a:ext>
            </a:extLst>
          </p:cNvPr>
          <p:cNvSpPr txBox="1"/>
          <p:nvPr/>
        </p:nvSpPr>
        <p:spPr>
          <a:xfrm>
            <a:off x="899592" y="507725"/>
            <a:ext cx="676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DIAGRAMA DE CLASSE:  </a:t>
            </a:r>
            <a:r>
              <a:rPr lang="pt-BR" sz="2800" b="1" dirty="0"/>
              <a:t>DEPENDÊNCIA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7EE2B2D-F6E9-C65F-E89E-B7CFAD60C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46"/>
          <a:stretch/>
        </p:blipFill>
        <p:spPr>
          <a:xfrm>
            <a:off x="1462729" y="3348045"/>
            <a:ext cx="2088232" cy="2290365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4C9ED84-63B1-4B49-5244-6A7D1FF3C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21"/>
          <a:stretch/>
        </p:blipFill>
        <p:spPr>
          <a:xfrm>
            <a:off x="5436096" y="3443830"/>
            <a:ext cx="1948309" cy="225669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EC5DD03-ACCA-30BA-1A76-9A0E3F4D9C98}"/>
              </a:ext>
            </a:extLst>
          </p:cNvPr>
          <p:cNvCxnSpPr>
            <a:cxnSpLocks/>
          </p:cNvCxnSpPr>
          <p:nvPr/>
        </p:nvCxnSpPr>
        <p:spPr>
          <a:xfrm>
            <a:off x="3666273" y="4493227"/>
            <a:ext cx="161288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0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9FA96-9C63-469C-AB4B-7AEA33678E8D}"/>
              </a:ext>
            </a:extLst>
          </p:cNvPr>
          <p:cNvSpPr txBox="1"/>
          <p:nvPr/>
        </p:nvSpPr>
        <p:spPr>
          <a:xfrm>
            <a:off x="611560" y="404664"/>
            <a:ext cx="676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DIAGRAMA DE CLASSE:  </a:t>
            </a:r>
            <a:r>
              <a:rPr lang="pt-BR" sz="2800" dirty="0"/>
              <a:t>ASSOCIAÇÃO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E7E98D-4253-4260-8ECE-84F7F68768DC}"/>
              </a:ext>
            </a:extLst>
          </p:cNvPr>
          <p:cNvSpPr txBox="1"/>
          <p:nvPr/>
        </p:nvSpPr>
        <p:spPr>
          <a:xfrm>
            <a:off x="251520" y="1169389"/>
            <a:ext cx="8208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</a:t>
            </a:r>
            <a:r>
              <a:rPr lang="pt-BR" sz="2400" b="1" dirty="0"/>
              <a:t>associação</a:t>
            </a:r>
            <a:r>
              <a:rPr lang="pt-BR" sz="2400" dirty="0"/>
              <a:t> é um relacionamento que conecta duas ou mais classes, demonstrando a colaboração entre as instâncias de classe. Pode-se, também, haver um relacionamento de uma classe com ela mesma e, nesse caso, tem-se uma </a:t>
            </a:r>
            <a:r>
              <a:rPr lang="pt-BR" sz="2400" b="1" dirty="0"/>
              <a:t>associação</a:t>
            </a:r>
            <a:r>
              <a:rPr lang="pt-BR" sz="2400" dirty="0"/>
              <a:t> </a:t>
            </a:r>
            <a:r>
              <a:rPr lang="pt-BR" sz="2400" b="1" dirty="0"/>
              <a:t>unária</a:t>
            </a:r>
            <a:r>
              <a:rPr lang="pt-BR" sz="2400" dirty="0"/>
              <a:t> ou reflexiva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CF32ADA-5AC4-4903-811B-2C524FC21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48"/>
          <a:stretch/>
        </p:blipFill>
        <p:spPr>
          <a:xfrm>
            <a:off x="755576" y="3459336"/>
            <a:ext cx="6873748" cy="15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1A149D-5EC4-4A20-86A8-28487DD2ABAD}"/>
              </a:ext>
            </a:extLst>
          </p:cNvPr>
          <p:cNvSpPr txBox="1"/>
          <p:nvPr/>
        </p:nvSpPr>
        <p:spPr>
          <a:xfrm>
            <a:off x="881101" y="517610"/>
            <a:ext cx="6427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DIAGRAMA DE CLASSE:  </a:t>
            </a:r>
            <a:r>
              <a:rPr lang="pt-BR" sz="2400" dirty="0"/>
              <a:t>ASSOCIAÇÃO </a:t>
            </a:r>
            <a:r>
              <a:rPr lang="pt-BR" sz="2400" b="1" dirty="0">
                <a:solidFill>
                  <a:srgbClr val="7030A0"/>
                </a:solidFill>
              </a:rPr>
              <a:t>UNÁRIA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2F6883B-10F7-4B24-8361-B663A170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11" y="2526266"/>
            <a:ext cx="2436019" cy="23717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240AA4-FBA2-4EEA-83F8-D6279DD148A1}"/>
              </a:ext>
            </a:extLst>
          </p:cNvPr>
          <p:cNvSpPr txBox="1"/>
          <p:nvPr/>
        </p:nvSpPr>
        <p:spPr>
          <a:xfrm>
            <a:off x="2039573" y="2387767"/>
            <a:ext cx="15288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Supervisiona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9318E60-8576-45CD-B17D-30A17B20A4C1}"/>
              </a:ext>
            </a:extLst>
          </p:cNvPr>
          <p:cNvGrpSpPr/>
          <p:nvPr/>
        </p:nvGrpSpPr>
        <p:grpSpPr>
          <a:xfrm>
            <a:off x="6716501" y="1913614"/>
            <a:ext cx="2331650" cy="1278666"/>
            <a:chOff x="8955333" y="1408485"/>
            <a:chExt cx="3108866" cy="1704888"/>
          </a:xfrm>
        </p:grpSpPr>
        <p:sp>
          <p:nvSpPr>
            <p:cNvPr id="9" name="Chave Esquerda 8">
              <a:extLst>
                <a:ext uri="{FF2B5EF4-FFF2-40B4-BE49-F238E27FC236}">
                  <a16:creationId xmlns:a16="http://schemas.microsoft.com/office/drawing/2014/main" id="{6983FCFD-24A3-411C-892D-0F8C121C7AAF}"/>
                </a:ext>
              </a:extLst>
            </p:cNvPr>
            <p:cNvSpPr/>
            <p:nvPr/>
          </p:nvSpPr>
          <p:spPr>
            <a:xfrm>
              <a:off x="8955333" y="1408485"/>
              <a:ext cx="346745" cy="1704888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BBEE8B0-097A-4DDB-BE03-E71FC8FD7782}"/>
                </a:ext>
              </a:extLst>
            </p:cNvPr>
            <p:cNvSpPr txBox="1"/>
            <p:nvPr/>
          </p:nvSpPr>
          <p:spPr>
            <a:xfrm>
              <a:off x="9237108" y="1563340"/>
              <a:ext cx="282709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Tx/>
                <a:buChar char="-"/>
              </a:pPr>
              <a:r>
                <a:rPr lang="pt-BR" sz="1350" dirty="0"/>
                <a:t>01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/>
                <a:t>Maria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>
                  <a:hlinkClick r:id="rId3"/>
                </a:rPr>
                <a:t>maria@empresa.com.br</a:t>
              </a:r>
              <a:endParaRPr lang="pt-BR" sz="1350" dirty="0"/>
            </a:p>
            <a:p>
              <a:pPr marL="214313" indent="-214313">
                <a:buFontTx/>
                <a:buChar char="-"/>
              </a:pPr>
              <a:r>
                <a:rPr lang="pt-BR" sz="1350" dirty="0"/>
                <a:t>10/01/1980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 err="1"/>
                <a:t>null</a:t>
              </a:r>
              <a:endParaRPr lang="pt-BR" sz="135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B64CC49-F65E-4DE8-860C-FC6443E58103}"/>
              </a:ext>
            </a:extLst>
          </p:cNvPr>
          <p:cNvGrpSpPr/>
          <p:nvPr/>
        </p:nvGrpSpPr>
        <p:grpSpPr>
          <a:xfrm>
            <a:off x="4914900" y="1794091"/>
            <a:ext cx="1678847" cy="2012414"/>
            <a:chOff x="6553200" y="1249121"/>
            <a:chExt cx="2238462" cy="2683219"/>
          </a:xfrm>
        </p:grpSpPr>
        <p:pic>
          <p:nvPicPr>
            <p:cNvPr id="7" name="Gráfico 6" descr="Gestão estrutura de tópicos">
              <a:extLst>
                <a:ext uri="{FF2B5EF4-FFF2-40B4-BE49-F238E27FC236}">
                  <a16:creationId xmlns:a16="http://schemas.microsoft.com/office/drawing/2014/main" id="{7DBABAF0-7676-47DC-B032-DCB2D019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53200" y="1693878"/>
              <a:ext cx="2238462" cy="2238462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2549478-4B46-4AA1-9E92-6882888AA446}"/>
                </a:ext>
              </a:extLst>
            </p:cNvPr>
            <p:cNvSpPr/>
            <p:nvPr/>
          </p:nvSpPr>
          <p:spPr>
            <a:xfrm>
              <a:off x="6595145" y="1249121"/>
              <a:ext cx="2154572" cy="4370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350" dirty="0"/>
                <a:t>Funcionários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D857FA8-D797-4B9C-85BA-2A1B06201496}"/>
              </a:ext>
            </a:extLst>
          </p:cNvPr>
          <p:cNvGrpSpPr/>
          <p:nvPr/>
        </p:nvGrpSpPr>
        <p:grpSpPr>
          <a:xfrm>
            <a:off x="5287719" y="3968089"/>
            <a:ext cx="2488941" cy="1420931"/>
            <a:chOff x="7050290" y="4147783"/>
            <a:chExt cx="3318588" cy="1894573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8463D29-CA10-491E-9B1D-F2E2D349FB36}"/>
                </a:ext>
              </a:extLst>
            </p:cNvPr>
            <p:cNvSpPr txBox="1"/>
            <p:nvPr/>
          </p:nvSpPr>
          <p:spPr>
            <a:xfrm>
              <a:off x="7541788" y="4534251"/>
              <a:ext cx="282709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Tx/>
                <a:buChar char="-"/>
              </a:pPr>
              <a:r>
                <a:rPr lang="pt-BR" sz="1350" dirty="0"/>
                <a:t>02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/>
                <a:t>João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>
                  <a:hlinkClick r:id="rId3"/>
                </a:rPr>
                <a:t>joao@empresa.com.br</a:t>
              </a:r>
              <a:endParaRPr lang="pt-BR" sz="1350" dirty="0"/>
            </a:p>
            <a:p>
              <a:pPr marL="214313" indent="-214313">
                <a:buFontTx/>
                <a:buChar char="-"/>
              </a:pPr>
              <a:r>
                <a:rPr lang="pt-BR" sz="1350" dirty="0"/>
                <a:t>21/03/1984</a:t>
              </a:r>
            </a:p>
            <a:p>
              <a:pPr marL="214313" indent="-214313">
                <a:buFontTx/>
                <a:buChar char="-"/>
              </a:pPr>
              <a:r>
                <a:rPr lang="pt-BR" sz="1350" dirty="0"/>
                <a:t>Maria</a:t>
              </a:r>
            </a:p>
          </p:txBody>
        </p:sp>
        <p:sp>
          <p:nvSpPr>
            <p:cNvPr id="14" name="Chave Esquerda 13">
              <a:extLst>
                <a:ext uri="{FF2B5EF4-FFF2-40B4-BE49-F238E27FC236}">
                  <a16:creationId xmlns:a16="http://schemas.microsoft.com/office/drawing/2014/main" id="{66217F41-74BE-4416-BFC3-3BDEBB9C7DEC}"/>
                </a:ext>
              </a:extLst>
            </p:cNvPr>
            <p:cNvSpPr/>
            <p:nvPr/>
          </p:nvSpPr>
          <p:spPr>
            <a:xfrm>
              <a:off x="7325686" y="4513977"/>
              <a:ext cx="346745" cy="1512281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6ACD89D-E5DC-48D1-A619-BDE0236D6CAB}"/>
                </a:ext>
              </a:extLst>
            </p:cNvPr>
            <p:cNvCxnSpPr>
              <a:cxnSpLocks/>
              <a:stCxn id="14" idx="1"/>
              <a:endCxn id="10" idx="2"/>
            </p:cNvCxnSpPr>
            <p:nvPr/>
          </p:nvCxnSpPr>
          <p:spPr>
            <a:xfrm flipH="1" flipV="1">
              <a:off x="7050290" y="4147783"/>
              <a:ext cx="275396" cy="112233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4EB361D-2909-481D-AC15-BE67EC96AACE}"/>
              </a:ext>
            </a:extLst>
          </p:cNvPr>
          <p:cNvGrpSpPr/>
          <p:nvPr/>
        </p:nvGrpSpPr>
        <p:grpSpPr>
          <a:xfrm>
            <a:off x="5024898" y="2387767"/>
            <a:ext cx="2596009" cy="1580321"/>
            <a:chOff x="6699864" y="2040689"/>
            <a:chExt cx="3461345" cy="210709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C1CC811-82B8-479E-89D5-B95C20415189}"/>
                </a:ext>
              </a:extLst>
            </p:cNvPr>
            <p:cNvSpPr txBox="1"/>
            <p:nvPr/>
          </p:nvSpPr>
          <p:spPr>
            <a:xfrm>
              <a:off x="8162488" y="2040689"/>
              <a:ext cx="199872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b="1" dirty="0">
                  <a:solidFill>
                    <a:srgbClr val="C00000"/>
                  </a:solidFill>
                </a:rPr>
                <a:t>Maria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A98CE8D-EE8E-46AE-90D9-1B3945937B45}"/>
                </a:ext>
              </a:extLst>
            </p:cNvPr>
            <p:cNvSpPr txBox="1"/>
            <p:nvPr/>
          </p:nvSpPr>
          <p:spPr>
            <a:xfrm>
              <a:off x="6699864" y="3747675"/>
              <a:ext cx="70085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50" b="1" dirty="0">
                  <a:solidFill>
                    <a:srgbClr val="C00000"/>
                  </a:solidFill>
                </a:rPr>
                <a:t>João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85C074D-25D9-476E-8F16-DAE262557E1D}"/>
                </a:ext>
              </a:extLst>
            </p:cNvPr>
            <p:cNvSpPr txBox="1"/>
            <p:nvPr/>
          </p:nvSpPr>
          <p:spPr>
            <a:xfrm>
              <a:off x="7277792" y="3739968"/>
              <a:ext cx="81839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50" dirty="0"/>
                <a:t>Pedro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CFC2F3A-A282-4948-B3EB-50A550B9039B}"/>
                </a:ext>
              </a:extLst>
            </p:cNvPr>
            <p:cNvSpPr txBox="1"/>
            <p:nvPr/>
          </p:nvSpPr>
          <p:spPr>
            <a:xfrm>
              <a:off x="7942719" y="3739968"/>
              <a:ext cx="81839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50" dirty="0"/>
                <a:t>José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5E2269-A56E-43AE-91A1-F22B06FEA544}"/>
              </a:ext>
            </a:extLst>
          </p:cNvPr>
          <p:cNvSpPr txBox="1"/>
          <p:nvPr/>
        </p:nvSpPr>
        <p:spPr>
          <a:xfrm>
            <a:off x="900458" y="741114"/>
            <a:ext cx="5543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DIAGRAMA DE CLASSE:  </a:t>
            </a:r>
            <a:r>
              <a:rPr lang="pt-BR" sz="2400" dirty="0"/>
              <a:t>GENERALIZAÇÃO</a:t>
            </a:r>
            <a:endParaRPr lang="pt-BR" sz="2400" b="1" dirty="0">
              <a:solidFill>
                <a:srgbClr val="7030A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69C7C1E-921B-4454-9963-E4625B16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80" y="1957985"/>
            <a:ext cx="3513086" cy="2930321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73E7FC9-3592-4142-9FFC-95E3B6EEA5EF}"/>
              </a:ext>
            </a:extLst>
          </p:cNvPr>
          <p:cNvGrpSpPr/>
          <p:nvPr/>
        </p:nvGrpSpPr>
        <p:grpSpPr>
          <a:xfrm>
            <a:off x="824218" y="3034429"/>
            <a:ext cx="8213350" cy="2254196"/>
            <a:chOff x="1098957" y="2902904"/>
            <a:chExt cx="10951132" cy="3005595"/>
          </a:xfrm>
        </p:grpSpPr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616B826B-2D67-4241-9D0D-E23E6B284284}"/>
                </a:ext>
              </a:extLst>
            </p:cNvPr>
            <p:cNvSpPr/>
            <p:nvPr/>
          </p:nvSpPr>
          <p:spPr>
            <a:xfrm rot="10800000">
              <a:off x="9752617" y="2902904"/>
              <a:ext cx="491173" cy="2810312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D5F1F8A-7CED-4069-8A09-0EC2BCF6B114}"/>
                </a:ext>
              </a:extLst>
            </p:cNvPr>
            <p:cNvGrpSpPr/>
            <p:nvPr/>
          </p:nvGrpSpPr>
          <p:grpSpPr>
            <a:xfrm>
              <a:off x="1098957" y="2909199"/>
              <a:ext cx="10951132" cy="2999300"/>
              <a:chOff x="1098957" y="2909199"/>
              <a:chExt cx="10951132" cy="2999300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8A2DC426-DF21-41A2-ADD8-85B11616A8FA}"/>
                  </a:ext>
                </a:extLst>
              </p:cNvPr>
              <p:cNvGrpSpPr/>
              <p:nvPr/>
            </p:nvGrpSpPr>
            <p:grpSpPr>
              <a:xfrm>
                <a:off x="1098957" y="2909199"/>
                <a:ext cx="3251153" cy="2999300"/>
                <a:chOff x="1098957" y="2909199"/>
                <a:chExt cx="3251153" cy="2999300"/>
              </a:xfrm>
            </p:grpSpPr>
            <p:pic>
              <p:nvPicPr>
                <p:cNvPr id="8" name="Gráfico 7" descr="Fábrica estrutura de tópicos">
                  <a:extLst>
                    <a:ext uri="{FF2B5EF4-FFF2-40B4-BE49-F238E27FC236}">
                      <a16:creationId xmlns:a16="http://schemas.microsoft.com/office/drawing/2014/main" id="{878F8019-E7C4-4432-85B0-2EE3A7549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5710" y="385086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0A01ECF8-67F0-43F3-B42F-A236EB2E96F0}"/>
                    </a:ext>
                  </a:extLst>
                </p:cNvPr>
                <p:cNvGrpSpPr/>
                <p:nvPr/>
              </p:nvGrpSpPr>
              <p:grpSpPr>
                <a:xfrm>
                  <a:off x="1098957" y="2909199"/>
                  <a:ext cx="2336751" cy="2999300"/>
                  <a:chOff x="1098957" y="2909199"/>
                  <a:chExt cx="2336751" cy="2999300"/>
                </a:xfrm>
              </p:grpSpPr>
              <p:sp>
                <p:nvSpPr>
                  <p:cNvPr id="9" name="Chave Direita 8">
                    <a:extLst>
                      <a:ext uri="{FF2B5EF4-FFF2-40B4-BE49-F238E27FC236}">
                        <a16:creationId xmlns:a16="http://schemas.microsoft.com/office/drawing/2014/main" id="{7EAE4A4B-66D3-4549-A904-8E01C6226AA7}"/>
                      </a:ext>
                    </a:extLst>
                  </p:cNvPr>
                  <p:cNvSpPr/>
                  <p:nvPr/>
                </p:nvSpPr>
                <p:spPr>
                  <a:xfrm>
                    <a:off x="2944535" y="2909199"/>
                    <a:ext cx="491173" cy="2810312"/>
                  </a:xfrm>
                  <a:prstGeom prst="rightBrac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350"/>
                  </a:p>
                </p:txBody>
              </p:sp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45ECF2B-21E3-4DB8-95CF-6FCFDBEA19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957" y="3015399"/>
                    <a:ext cx="1979802" cy="289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pt-BR" sz="1350" dirty="0"/>
                      <a:t>01</a:t>
                    </a:r>
                  </a:p>
                  <a:p>
                    <a:pPr algn="r"/>
                    <a:r>
                      <a:rPr lang="pt-BR" sz="1350" dirty="0" err="1"/>
                      <a:t>EmpresaXYZ</a:t>
                    </a:r>
                    <a:endParaRPr lang="pt-BR" sz="1350" dirty="0"/>
                  </a:p>
                  <a:p>
                    <a:pPr algn="r"/>
                    <a:r>
                      <a:rPr lang="pt-BR" sz="1350" dirty="0"/>
                      <a:t>Av. Santos da Silva</a:t>
                    </a:r>
                  </a:p>
                  <a:p>
                    <a:pPr algn="r"/>
                    <a:r>
                      <a:rPr lang="pt-BR" sz="1350" dirty="0"/>
                      <a:t>São Paulo</a:t>
                    </a:r>
                  </a:p>
                  <a:p>
                    <a:pPr algn="r"/>
                    <a:r>
                      <a:rPr lang="pt-BR" sz="1350" dirty="0"/>
                      <a:t>SP</a:t>
                    </a:r>
                  </a:p>
                  <a:p>
                    <a:pPr algn="r"/>
                    <a:r>
                      <a:rPr lang="pt-BR" sz="1350" dirty="0"/>
                      <a:t>213245621185211</a:t>
                    </a:r>
                  </a:p>
                  <a:p>
                    <a:pPr algn="r"/>
                    <a:r>
                      <a:rPr lang="pt-BR" sz="1350" dirty="0"/>
                      <a:t>115321589</a:t>
                    </a:r>
                  </a:p>
                  <a:p>
                    <a:pPr algn="r"/>
                    <a:r>
                      <a:rPr lang="pt-BR" sz="1350" dirty="0"/>
                      <a:t>01/05/1970</a:t>
                    </a:r>
                  </a:p>
                  <a:p>
                    <a:pPr algn="r"/>
                    <a:r>
                      <a:rPr lang="pt-BR" sz="1350" dirty="0" err="1"/>
                      <a:t>null</a:t>
                    </a:r>
                    <a:endParaRPr lang="pt-BR" sz="1350" dirty="0"/>
                  </a:p>
                </p:txBody>
              </p:sp>
            </p:grpSp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9816492F-43BB-4F82-B83F-3A1CF5828F73}"/>
                  </a:ext>
                </a:extLst>
              </p:cNvPr>
              <p:cNvGrpSpPr/>
              <p:nvPr/>
            </p:nvGrpSpPr>
            <p:grpSpPr>
              <a:xfrm>
                <a:off x="8838219" y="3015399"/>
                <a:ext cx="3211870" cy="2616101"/>
                <a:chOff x="8838219" y="3015399"/>
                <a:chExt cx="3211870" cy="2616101"/>
              </a:xfrm>
            </p:grpSpPr>
            <p:pic>
              <p:nvPicPr>
                <p:cNvPr id="6" name="Gráfico 5" descr="Homem estrutura de tópicos">
                  <a:extLst>
                    <a:ext uri="{FF2B5EF4-FFF2-40B4-BE49-F238E27FC236}">
                      <a16:creationId xmlns:a16="http://schemas.microsoft.com/office/drawing/2014/main" id="{D82F027C-E6D8-4985-BC93-821E7062D4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8219" y="385086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191AB67-BE70-445E-B7F5-B5AAFCEACE6A}"/>
                    </a:ext>
                  </a:extLst>
                </p:cNvPr>
                <p:cNvSpPr txBox="1"/>
                <p:nvPr/>
              </p:nvSpPr>
              <p:spPr>
                <a:xfrm>
                  <a:off x="10070286" y="3015399"/>
                  <a:ext cx="1979803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350" dirty="0"/>
                    <a:t>02</a:t>
                  </a:r>
                </a:p>
                <a:p>
                  <a:r>
                    <a:rPr lang="pt-BR" sz="1350" dirty="0"/>
                    <a:t>João Pedro</a:t>
                  </a:r>
                </a:p>
                <a:p>
                  <a:r>
                    <a:rPr lang="pt-BR" sz="1350" dirty="0"/>
                    <a:t>R. Verde Limão</a:t>
                  </a:r>
                </a:p>
                <a:p>
                  <a:r>
                    <a:rPr lang="pt-BR" sz="1350" dirty="0"/>
                    <a:t>São Paulo</a:t>
                  </a:r>
                </a:p>
                <a:p>
                  <a:r>
                    <a:rPr lang="pt-BR" sz="1350" dirty="0"/>
                    <a:t>SP</a:t>
                  </a:r>
                </a:p>
                <a:p>
                  <a:r>
                    <a:rPr lang="pt-BR" sz="1350" dirty="0"/>
                    <a:t>1234567772</a:t>
                  </a:r>
                </a:p>
                <a:p>
                  <a:r>
                    <a:rPr lang="pt-BR" sz="1350" dirty="0"/>
                    <a:t>4555214</a:t>
                  </a:r>
                </a:p>
                <a:p>
                  <a:r>
                    <a:rPr lang="pt-BR" sz="1350" dirty="0"/>
                    <a:t>21/02/1981</a:t>
                  </a:r>
                </a:p>
                <a:p>
                  <a:r>
                    <a:rPr lang="pt-BR" sz="1350" dirty="0" err="1"/>
                    <a:t>null</a:t>
                  </a:r>
                  <a:endParaRPr lang="pt-BR" sz="13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451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2D162C-E95F-4E95-B75C-DC3AC0195F50}"/>
              </a:ext>
            </a:extLst>
          </p:cNvPr>
          <p:cNvSpPr txBox="1"/>
          <p:nvPr/>
        </p:nvSpPr>
        <p:spPr>
          <a:xfrm>
            <a:off x="899592" y="616961"/>
            <a:ext cx="626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DIAGRAMA DE CLASSE:  </a:t>
            </a:r>
            <a:r>
              <a:rPr lang="pt-BR" sz="2400" dirty="0"/>
              <a:t>AGREGAÇÃO</a:t>
            </a:r>
            <a:endParaRPr lang="pt-BR" sz="2400" b="1" dirty="0">
              <a:solidFill>
                <a:srgbClr val="7030A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71AF100-1329-4A41-A5C3-9341BAC8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48" y="1844824"/>
            <a:ext cx="4107656" cy="1421606"/>
          </a:xfrm>
          <a:prstGeom prst="rect">
            <a:avLst/>
          </a:prstGeom>
        </p:spPr>
      </p:pic>
      <p:pic>
        <p:nvPicPr>
          <p:cNvPr id="6" name="Gráfico 5" descr="Conversível com preenchimento sólido">
            <a:extLst>
              <a:ext uri="{FF2B5EF4-FFF2-40B4-BE49-F238E27FC236}">
                <a16:creationId xmlns:a16="http://schemas.microsoft.com/office/drawing/2014/main" id="{A2B02F0F-2A63-48A3-A224-61AF86704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2818" y="1306716"/>
            <a:ext cx="685800" cy="685800"/>
          </a:xfrm>
          <a:prstGeom prst="rect">
            <a:avLst/>
          </a:prstGeom>
        </p:spPr>
      </p:pic>
      <p:pic>
        <p:nvPicPr>
          <p:cNvPr id="8" name="Gráfico 7" descr="Carro com preenchimento sólido">
            <a:extLst>
              <a:ext uri="{FF2B5EF4-FFF2-40B4-BE49-F238E27FC236}">
                <a16:creationId xmlns:a16="http://schemas.microsoft.com/office/drawing/2014/main" id="{4B7B5FA1-3093-469F-8137-5CFA2CD9E1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2818" y="3118738"/>
            <a:ext cx="685800" cy="685800"/>
          </a:xfrm>
          <a:prstGeom prst="rect">
            <a:avLst/>
          </a:prstGeom>
        </p:spPr>
      </p:pic>
      <p:pic>
        <p:nvPicPr>
          <p:cNvPr id="10" name="Imagem 9" descr="Roda de carro&#10;&#10;Descrição gerada automaticamente">
            <a:extLst>
              <a:ext uri="{FF2B5EF4-FFF2-40B4-BE49-F238E27FC236}">
                <a16:creationId xmlns:a16="http://schemas.microsoft.com/office/drawing/2014/main" id="{216D3D9D-4FE3-40A7-BAA1-D45B528078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99469" y="1925035"/>
            <a:ext cx="1387019" cy="13870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23AE63-E546-53E6-5C5F-0DD44F28C33F}"/>
              </a:ext>
            </a:extLst>
          </p:cNvPr>
          <p:cNvSpPr txBox="1"/>
          <p:nvPr/>
        </p:nvSpPr>
        <p:spPr>
          <a:xfrm>
            <a:off x="899592" y="4196079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losango representa uma agregação de uma lista, ou seja o objeto carro possui mais de uma roda. E se por um acaso eu tirar as rodas de um carro e ele deixar de existir, posso utilizar as rodas em outro carro. Isso é uma relação de agregação o oposto é a composição.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82B39F-1123-B81A-288D-5C97397AF112}"/>
              </a:ext>
            </a:extLst>
          </p:cNvPr>
          <p:cNvCxnSpPr>
            <a:cxnSpLocks/>
          </p:cNvCxnSpPr>
          <p:nvPr/>
        </p:nvCxnSpPr>
        <p:spPr>
          <a:xfrm>
            <a:off x="2987824" y="2618544"/>
            <a:ext cx="504056" cy="167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5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E4BE3B9-9EF4-457D-96EB-8D57708F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8" y="1127450"/>
            <a:ext cx="4371726" cy="30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C9553-0056-4753-ADC2-A95184775217}"/>
              </a:ext>
            </a:extLst>
          </p:cNvPr>
          <p:cNvSpPr txBox="1"/>
          <p:nvPr/>
        </p:nvSpPr>
        <p:spPr>
          <a:xfrm>
            <a:off x="824299" y="471133"/>
            <a:ext cx="7333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DIAGRAMA DE CLASSE:  </a:t>
            </a:r>
            <a:r>
              <a:rPr lang="pt-BR" sz="2400" dirty="0"/>
              <a:t>AGREGAÇÃO </a:t>
            </a:r>
            <a:r>
              <a:rPr lang="pt-BR" sz="2400" b="1" dirty="0">
                <a:solidFill>
                  <a:srgbClr val="7030A0"/>
                </a:solidFill>
              </a:rPr>
              <a:t>COMPOSIÇÃO</a:t>
            </a:r>
          </a:p>
        </p:txBody>
      </p:sp>
      <p:pic>
        <p:nvPicPr>
          <p:cNvPr id="4" name="Gráfico 3" descr="Carrinho de compras estrutura de tópicos">
            <a:extLst>
              <a:ext uri="{FF2B5EF4-FFF2-40B4-BE49-F238E27FC236}">
                <a16:creationId xmlns:a16="http://schemas.microsoft.com/office/drawing/2014/main" id="{DB481F74-1F28-4B0C-A7ED-5B2C9A19A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6874" y="2329533"/>
            <a:ext cx="685800" cy="685800"/>
          </a:xfrm>
          <a:prstGeom prst="rect">
            <a:avLst/>
          </a:prstGeom>
        </p:spPr>
      </p:pic>
      <p:pic>
        <p:nvPicPr>
          <p:cNvPr id="7" name="Gráfico 6" descr="Maçã estrutura de tópicos">
            <a:extLst>
              <a:ext uri="{FF2B5EF4-FFF2-40B4-BE49-F238E27FC236}">
                <a16:creationId xmlns:a16="http://schemas.microsoft.com/office/drawing/2014/main" id="{00613B2C-B86A-4392-A7F5-B984F060FB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7328" y="2130909"/>
            <a:ext cx="685800" cy="685800"/>
          </a:xfrm>
          <a:prstGeom prst="rect">
            <a:avLst/>
          </a:prstGeom>
        </p:spPr>
      </p:pic>
      <p:pic>
        <p:nvPicPr>
          <p:cNvPr id="11" name="Gráfico 10" descr="Morango estrutura de tópicos">
            <a:extLst>
              <a:ext uri="{FF2B5EF4-FFF2-40B4-BE49-F238E27FC236}">
                <a16:creationId xmlns:a16="http://schemas.microsoft.com/office/drawing/2014/main" id="{7AC83B06-D40A-4F76-B2B6-46E7B58F10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8096" y="2867358"/>
            <a:ext cx="685800" cy="68580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2571684-18B5-4FCB-ADA1-36D62168CF00}"/>
              </a:ext>
            </a:extLst>
          </p:cNvPr>
          <p:cNvGrpSpPr/>
          <p:nvPr/>
        </p:nvGrpSpPr>
        <p:grpSpPr>
          <a:xfrm>
            <a:off x="6072973" y="932798"/>
            <a:ext cx="1914560" cy="3630039"/>
            <a:chOff x="7812121" y="898988"/>
            <a:chExt cx="2552746" cy="4840052"/>
          </a:xfrm>
        </p:grpSpPr>
        <p:pic>
          <p:nvPicPr>
            <p:cNvPr id="14" name="Gráfico 13" descr="Caixa de embalagem aberta estrutura de tópicos">
              <a:extLst>
                <a:ext uri="{FF2B5EF4-FFF2-40B4-BE49-F238E27FC236}">
                  <a16:creationId xmlns:a16="http://schemas.microsoft.com/office/drawing/2014/main" id="{C273AF8F-17E3-4C30-97BC-B98719210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56480" y="1705062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14" descr="Maçã estrutura de tópicos">
              <a:extLst>
                <a:ext uri="{FF2B5EF4-FFF2-40B4-BE49-F238E27FC236}">
                  <a16:creationId xmlns:a16="http://schemas.microsoft.com/office/drawing/2014/main" id="{78410D34-4291-4BC1-AC0F-5CE3704D3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3051" y="1254293"/>
              <a:ext cx="585657" cy="585657"/>
            </a:xfrm>
            <a:prstGeom prst="rect">
              <a:avLst/>
            </a:prstGeom>
          </p:spPr>
        </p:pic>
        <p:pic>
          <p:nvPicPr>
            <p:cNvPr id="16" name="Gráfico 15" descr="Maçã estrutura de tópicos">
              <a:extLst>
                <a:ext uri="{FF2B5EF4-FFF2-40B4-BE49-F238E27FC236}">
                  <a16:creationId xmlns:a16="http://schemas.microsoft.com/office/drawing/2014/main" id="{48C4878B-DA41-432E-8B6A-090BCBAD1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7492" y="1035489"/>
              <a:ext cx="585657" cy="585657"/>
            </a:xfrm>
            <a:prstGeom prst="rect">
              <a:avLst/>
            </a:prstGeom>
          </p:spPr>
        </p:pic>
        <p:pic>
          <p:nvPicPr>
            <p:cNvPr id="17" name="Gráfico 16" descr="Caixa de embalagem aberta estrutura de tópicos">
              <a:extLst>
                <a:ext uri="{FF2B5EF4-FFF2-40B4-BE49-F238E27FC236}">
                  <a16:creationId xmlns:a16="http://schemas.microsoft.com/office/drawing/2014/main" id="{8BA8ECC3-CA59-4866-87E4-43405DDF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05851" y="4806716"/>
              <a:ext cx="914400" cy="914400"/>
            </a:xfrm>
            <a:prstGeom prst="rect">
              <a:avLst/>
            </a:prstGeom>
          </p:spPr>
        </p:pic>
        <p:pic>
          <p:nvPicPr>
            <p:cNvPr id="20" name="Gráfico 19" descr="Morango estrutura de tópicos">
              <a:extLst>
                <a:ext uri="{FF2B5EF4-FFF2-40B4-BE49-F238E27FC236}">
                  <a16:creationId xmlns:a16="http://schemas.microsoft.com/office/drawing/2014/main" id="{97B6A7C1-6223-44E1-9993-FF9A0C51A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12058" y="4304477"/>
              <a:ext cx="508940" cy="508940"/>
            </a:xfrm>
            <a:prstGeom prst="rect">
              <a:avLst/>
            </a:prstGeom>
          </p:spPr>
        </p:pic>
        <p:pic>
          <p:nvPicPr>
            <p:cNvPr id="21" name="Gráfico 20" descr="Morango estrutura de tópicos">
              <a:extLst>
                <a:ext uri="{FF2B5EF4-FFF2-40B4-BE49-F238E27FC236}">
                  <a16:creationId xmlns:a16="http://schemas.microsoft.com/office/drawing/2014/main" id="{9B329103-E8D5-400D-BC0E-5BDCA470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16155" y="4458940"/>
              <a:ext cx="508940" cy="508940"/>
            </a:xfrm>
            <a:prstGeom prst="rect">
              <a:avLst/>
            </a:prstGeom>
          </p:spPr>
        </p:pic>
        <p:pic>
          <p:nvPicPr>
            <p:cNvPr id="22" name="Gráfico 21" descr="Morango estrutura de tópicos">
              <a:extLst>
                <a:ext uri="{FF2B5EF4-FFF2-40B4-BE49-F238E27FC236}">
                  <a16:creationId xmlns:a16="http://schemas.microsoft.com/office/drawing/2014/main" id="{C098BFB2-51B9-4D3A-94F2-9C093240B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05851" y="4078972"/>
              <a:ext cx="508940" cy="508940"/>
            </a:xfrm>
            <a:prstGeom prst="rect">
              <a:avLst/>
            </a:prstGeom>
          </p:spPr>
        </p:pic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043643E-4259-4239-8B1B-0719D09E5602}"/>
                </a:ext>
              </a:extLst>
            </p:cNvPr>
            <p:cNvSpPr/>
            <p:nvPr/>
          </p:nvSpPr>
          <p:spPr>
            <a:xfrm>
              <a:off x="8561234" y="898988"/>
              <a:ext cx="1803633" cy="17601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3C56BE5-DAC4-46AF-B00D-8E6680F2828D}"/>
                </a:ext>
              </a:extLst>
            </p:cNvPr>
            <p:cNvSpPr/>
            <p:nvPr/>
          </p:nvSpPr>
          <p:spPr>
            <a:xfrm>
              <a:off x="8561234" y="3978898"/>
              <a:ext cx="1803633" cy="17601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6F32C082-562C-44A5-A07E-438BE923BBBF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7812121" y="1779059"/>
              <a:ext cx="749113" cy="10165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0E32B92-3462-4E4F-91CA-2E3205B2921B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8025055" y="3454166"/>
              <a:ext cx="800315" cy="78249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Gráfico 30" descr="Fechar com preenchimento sólido">
            <a:extLst>
              <a:ext uri="{FF2B5EF4-FFF2-40B4-BE49-F238E27FC236}">
                <a16:creationId xmlns:a16="http://schemas.microsoft.com/office/drawing/2014/main" id="{C5BE9E14-2CF2-4F1D-A470-6193CA1F549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7792" y="2281141"/>
            <a:ext cx="782583" cy="7825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719223-E9C6-E3B7-0984-71F3324E3806}"/>
              </a:ext>
            </a:extLst>
          </p:cNvPr>
          <p:cNvSpPr txBox="1"/>
          <p:nvPr/>
        </p:nvSpPr>
        <p:spPr>
          <a:xfrm>
            <a:off x="451889" y="4367953"/>
            <a:ext cx="6707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composição o losango é preenchido, indicando uma ligação mais profunda. </a:t>
            </a:r>
          </a:p>
          <a:p>
            <a:r>
              <a:rPr lang="pt-BR" sz="2400" dirty="0"/>
              <a:t>A composição é pensada da seguinte forma, caso o carrinho de compras não exista mais, não existem mais item de vendas. A ligação com objeto item é apenas pra buscar as características do produto. </a:t>
            </a:r>
          </a:p>
        </p:txBody>
      </p:sp>
    </p:spTree>
    <p:extLst>
      <p:ext uri="{BB962C8B-B14F-4D97-AF65-F5344CB8AC3E}">
        <p14:creationId xmlns:p14="http://schemas.microsoft.com/office/powerpoint/2010/main" val="4396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7FE206-8CD4-04BA-E650-B921428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052736"/>
            <a:ext cx="7896751" cy="4076700"/>
          </a:xfrm>
        </p:spPr>
        <p:txBody>
          <a:bodyPr>
            <a:normAutofit/>
          </a:bodyPr>
          <a:lstStyle/>
          <a:p>
            <a:r>
              <a:rPr lang="pt-BR" sz="2400" dirty="0"/>
              <a:t>Os símbolos não são utilizados por acaso, há um significado para cada um desses símbolos. Abaixo segue uma tabela definindo cada um deles.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683F3-5B29-B847-B032-1D97A7BABC0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92778" y="188640"/>
            <a:ext cx="7896751" cy="938169"/>
          </a:xfrm>
        </p:spPr>
        <p:txBody>
          <a:bodyPr>
            <a:normAutofit/>
          </a:bodyPr>
          <a:lstStyle/>
          <a:p>
            <a:r>
              <a:rPr lang="pt-BR" sz="4400" dirty="0"/>
              <a:t>Métodos 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43386F67-F006-6968-D828-BE467EE6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36912"/>
            <a:ext cx="5544616" cy="38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F74B4E5-A356-45B4-A0F7-3A636035D992}"/>
              </a:ext>
            </a:extLst>
          </p:cNvPr>
          <p:cNvSpPr txBox="1"/>
          <p:nvPr/>
        </p:nvSpPr>
        <p:spPr>
          <a:xfrm>
            <a:off x="827584" y="548680"/>
            <a:ext cx="4577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DIAGRAMA DE CLASSE:  </a:t>
            </a:r>
            <a:r>
              <a:rPr lang="pt-BR" sz="2000" dirty="0"/>
              <a:t>MULTIPLICIDADE</a:t>
            </a:r>
            <a:endParaRPr lang="pt-BR" sz="2000" b="1" dirty="0">
              <a:solidFill>
                <a:srgbClr val="7030A0"/>
              </a:solidFill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91327E5-85C6-426F-8097-487A50F5B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6" t="19939" r="26445" b="12661"/>
          <a:stretch/>
        </p:blipFill>
        <p:spPr>
          <a:xfrm>
            <a:off x="1043608" y="963638"/>
            <a:ext cx="6696744" cy="52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9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7EF136-FDB7-4DCD-9F34-34F46CFF564D}"/>
              </a:ext>
            </a:extLst>
          </p:cNvPr>
          <p:cNvSpPr txBox="1"/>
          <p:nvPr/>
        </p:nvSpPr>
        <p:spPr>
          <a:xfrm>
            <a:off x="899592" y="690512"/>
            <a:ext cx="4577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DIAGRAMA DE CLASSE:  </a:t>
            </a:r>
            <a:r>
              <a:rPr lang="pt-BR" sz="2000" dirty="0"/>
              <a:t>MULTIPLICIDADE</a:t>
            </a:r>
            <a:endParaRPr lang="pt-BR" sz="2000" b="1" dirty="0">
              <a:solidFill>
                <a:srgbClr val="7030A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83A23E-0D7A-45AE-9E20-5195367D537B}"/>
              </a:ext>
            </a:extLst>
          </p:cNvPr>
          <p:cNvSpPr txBox="1"/>
          <p:nvPr/>
        </p:nvSpPr>
        <p:spPr>
          <a:xfrm>
            <a:off x="1048886" y="1107410"/>
            <a:ext cx="7406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multiplicidade determina o número mínimo e máximo de instâncias envolvidas em cada uma das extremidades da associação, permitindo, também, especificar o nível de dependência de um objeto com os outros.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2463CAB-3569-4134-8AFD-6B924A23A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59"/>
          <a:stretch/>
        </p:blipFill>
        <p:spPr>
          <a:xfrm>
            <a:off x="3586970" y="2132856"/>
            <a:ext cx="1165393" cy="28336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769C26E-550E-499C-A660-42B96CB66609}"/>
              </a:ext>
            </a:extLst>
          </p:cNvPr>
          <p:cNvSpPr txBox="1"/>
          <p:nvPr/>
        </p:nvSpPr>
        <p:spPr>
          <a:xfrm>
            <a:off x="4173218" y="3721229"/>
            <a:ext cx="3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61D85B-6183-476E-8668-0587C1291CFF}"/>
              </a:ext>
            </a:extLst>
          </p:cNvPr>
          <p:cNvSpPr txBox="1"/>
          <p:nvPr/>
        </p:nvSpPr>
        <p:spPr>
          <a:xfrm>
            <a:off x="4169666" y="3076130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*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2A2E60-8501-D2AB-9B82-F89FF896D35B}"/>
              </a:ext>
            </a:extLst>
          </p:cNvPr>
          <p:cNvSpPr txBox="1"/>
          <p:nvPr/>
        </p:nvSpPr>
        <p:spPr>
          <a:xfrm>
            <a:off x="1505713" y="528812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item tem um (1) com as suas características, mas eu posso vender vários (muitos) morangos. </a:t>
            </a:r>
          </a:p>
        </p:txBody>
      </p:sp>
    </p:spTree>
    <p:extLst>
      <p:ext uri="{BB962C8B-B14F-4D97-AF65-F5344CB8AC3E}">
        <p14:creationId xmlns:p14="http://schemas.microsoft.com/office/powerpoint/2010/main" val="415575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E021-63CF-45A3-DAD9-96290E0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modelagem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829C7-2CCB-4D77-C300-D0D1FC35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596792"/>
            <a:ext cx="8363272" cy="4781128"/>
          </a:xfrm>
        </p:spPr>
        <p:txBody>
          <a:bodyPr/>
          <a:lstStyle/>
          <a:p>
            <a:r>
              <a:rPr lang="pt-BR" dirty="0"/>
              <a:t>Uma vez diagramado vamos poder modelar o sistema, os diagramas modelam, moldam o sistema, isso é modelagem de dados. </a:t>
            </a:r>
          </a:p>
          <a:p>
            <a:endParaRPr lang="pt-BR" dirty="0"/>
          </a:p>
          <a:p>
            <a:r>
              <a:rPr lang="pt-BR" dirty="0"/>
              <a:t>A visão técnica que os diagramas nos dão ajudam a desenvolver o código.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58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20FB5F7-5545-4B4C-92AA-4791F2BB6CED}"/>
              </a:ext>
            </a:extLst>
          </p:cNvPr>
          <p:cNvSpPr txBox="1"/>
          <p:nvPr/>
        </p:nvSpPr>
        <p:spPr>
          <a:xfrm>
            <a:off x="1115616" y="764704"/>
            <a:ext cx="6552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DIAGRAMA DE CLASSE:  </a:t>
            </a:r>
            <a:r>
              <a:rPr lang="pt-BR" sz="2800" dirty="0"/>
              <a:t>MULTIPLICIDADE</a:t>
            </a:r>
            <a:endParaRPr lang="pt-BR" sz="2800" b="1" dirty="0">
              <a:solidFill>
                <a:srgbClr val="7030A0"/>
              </a:solidFill>
            </a:endParaRP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6755D056-EEA2-48CF-8047-6D97E9106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1" t="23608" r="52592" b="62324"/>
          <a:stretch/>
        </p:blipFill>
        <p:spPr>
          <a:xfrm>
            <a:off x="2158068" y="2644104"/>
            <a:ext cx="4978572" cy="16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2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50709" y="217120"/>
            <a:ext cx="8280747" cy="706848"/>
          </a:xfrm>
        </p:spPr>
        <p:txBody>
          <a:bodyPr>
            <a:normAutofit/>
          </a:bodyPr>
          <a:lstStyle/>
          <a:p>
            <a:r>
              <a:rPr lang="pt-BR" sz="2800" dirty="0"/>
              <a:t>CAMINHO ATÉ CHEGAR NAS CLASSES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BDA44E-4797-46DC-A794-0B036FA84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897"/>
          <a:stretch/>
        </p:blipFill>
        <p:spPr>
          <a:xfrm>
            <a:off x="368582" y="2351980"/>
            <a:ext cx="6156608" cy="18488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BC87C10-B096-40CD-9BED-6C919C94299B}"/>
              </a:ext>
            </a:extLst>
          </p:cNvPr>
          <p:cNvSpPr txBox="1"/>
          <p:nvPr/>
        </p:nvSpPr>
        <p:spPr>
          <a:xfrm>
            <a:off x="750709" y="943764"/>
            <a:ext cx="457724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C00000"/>
                </a:solidFill>
              </a:rPr>
              <a:t>DIAGRAMA DE CLASSE:  </a:t>
            </a:r>
            <a:r>
              <a:rPr lang="pt-BR" sz="1500" dirty="0"/>
              <a:t>Elaborando...</a:t>
            </a:r>
            <a:endParaRPr lang="pt-BR" sz="1500" b="1" dirty="0">
              <a:solidFill>
                <a:srgbClr val="7030A0"/>
              </a:solidFill>
            </a:endParaRP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00E2546F-3709-489F-B93C-61FEE7B92C3A}"/>
              </a:ext>
            </a:extLst>
          </p:cNvPr>
          <p:cNvSpPr/>
          <p:nvPr/>
        </p:nvSpPr>
        <p:spPr>
          <a:xfrm>
            <a:off x="6531510" y="2137093"/>
            <a:ext cx="484464" cy="3495972"/>
          </a:xfrm>
          <a:prstGeom prst="leftBrace">
            <a:avLst>
              <a:gd name="adj1" fmla="val 8333"/>
              <a:gd name="adj2" fmla="val 3169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AA7E74-BEB1-442B-B5F5-A2BC5F623218}"/>
              </a:ext>
            </a:extLst>
          </p:cNvPr>
          <p:cNvSpPr txBox="1"/>
          <p:nvPr/>
        </p:nvSpPr>
        <p:spPr>
          <a:xfrm>
            <a:off x="6947292" y="2216745"/>
            <a:ext cx="1970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as classes?</a:t>
            </a:r>
          </a:p>
          <a:p>
            <a:endParaRPr lang="pt-BR" dirty="0"/>
          </a:p>
          <a:p>
            <a:r>
              <a:rPr lang="pt-BR" dirty="0"/>
              <a:t>Quais as características de cada classe?</a:t>
            </a:r>
          </a:p>
          <a:p>
            <a:endParaRPr lang="pt-BR" dirty="0"/>
          </a:p>
          <a:p>
            <a:r>
              <a:rPr lang="pt-BR" dirty="0"/>
              <a:t>Qual o comportamento dessas classes?</a:t>
            </a:r>
          </a:p>
          <a:p>
            <a:endParaRPr lang="pt-BR" dirty="0"/>
          </a:p>
          <a:p>
            <a:r>
              <a:rPr lang="pt-BR" dirty="0"/>
              <a:t>Como elas se relacionam?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D0BF01-91A8-266D-972B-DB589B811345}"/>
              </a:ext>
            </a:extLst>
          </p:cNvPr>
          <p:cNvSpPr/>
          <p:nvPr/>
        </p:nvSpPr>
        <p:spPr>
          <a:xfrm>
            <a:off x="695704" y="4824171"/>
            <a:ext cx="3888431" cy="58477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Análise de r</a:t>
            </a:r>
            <a:r>
              <a:rPr lang="pt-BR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equisitos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59BDC5-D350-EC7F-F187-71AC394E2715}"/>
              </a:ext>
            </a:extLst>
          </p:cNvPr>
          <p:cNvSpPr/>
          <p:nvPr/>
        </p:nvSpPr>
        <p:spPr>
          <a:xfrm>
            <a:off x="3369461" y="1320234"/>
            <a:ext cx="4774641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Casos de uso</a:t>
            </a:r>
            <a:endParaRPr lang="pt-BR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FA8B3C-AA5C-38BC-28A7-E14FA03E36C8}"/>
              </a:ext>
            </a:extLst>
          </p:cNvPr>
          <p:cNvSpPr/>
          <p:nvPr/>
        </p:nvSpPr>
        <p:spPr>
          <a:xfrm>
            <a:off x="539552" y="4293096"/>
            <a:ext cx="4536504" cy="3161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D83841E-CF6A-A6B3-566E-20C69D7B905C}"/>
              </a:ext>
            </a:extLst>
          </p:cNvPr>
          <p:cNvSpPr/>
          <p:nvPr/>
        </p:nvSpPr>
        <p:spPr>
          <a:xfrm>
            <a:off x="5137642" y="1848366"/>
            <a:ext cx="1666605" cy="4113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3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360C3E-4D10-4B77-8588-0A674178925B}"/>
              </a:ext>
            </a:extLst>
          </p:cNvPr>
          <p:cNvSpPr txBox="1"/>
          <p:nvPr/>
        </p:nvSpPr>
        <p:spPr>
          <a:xfrm>
            <a:off x="684906" y="548680"/>
            <a:ext cx="7344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DIAGRAMA DE CLASSE:  </a:t>
            </a:r>
            <a:r>
              <a:rPr lang="pt-BR" sz="2800" dirty="0"/>
              <a:t>Elaborando...</a:t>
            </a:r>
            <a:endParaRPr lang="pt-BR" sz="2800" b="1" dirty="0">
              <a:solidFill>
                <a:srgbClr val="7030A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2990B-D0C9-4682-9E5A-37011AA39CEF}"/>
              </a:ext>
            </a:extLst>
          </p:cNvPr>
          <p:cNvSpPr txBox="1"/>
          <p:nvPr/>
        </p:nvSpPr>
        <p:spPr>
          <a:xfrm>
            <a:off x="315474" y="2093120"/>
            <a:ext cx="3642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Pedro, está desenvolvendo um sistema para a empresa </a:t>
            </a:r>
            <a:r>
              <a:rPr lang="pt-BR" sz="1500" dirty="0" err="1"/>
              <a:t>KryptonGreen</a:t>
            </a:r>
            <a:r>
              <a:rPr lang="pt-BR" sz="1500" dirty="0"/>
              <a:t>, e durante o processo de levantamento de requisitos e diagrama de casos de uso, definiu-se com os usuários de sistemas acessariam o programa utilizando seu </a:t>
            </a:r>
            <a:r>
              <a:rPr lang="pt-BR" sz="1500" dirty="0" err="1"/>
              <a:t>cpf</a:t>
            </a:r>
            <a:r>
              <a:rPr lang="pt-BR" sz="1500" dirty="0"/>
              <a:t> e uma senha. Além disso o sistema deveria manter alguns dados importantes desses usuários, tais como: o nome completo, </a:t>
            </a:r>
            <a:r>
              <a:rPr lang="pt-BR" sz="1500" dirty="0" err="1"/>
              <a:t>email</a:t>
            </a:r>
            <a:r>
              <a:rPr lang="pt-BR" sz="1500" dirty="0"/>
              <a:t>, telefone, nascimento e o setor que ele trabalha na empresa.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78DBAE-5686-4E94-B88C-22A17662676C}"/>
              </a:ext>
            </a:extLst>
          </p:cNvPr>
          <p:cNvSpPr txBox="1"/>
          <p:nvPr/>
        </p:nvSpPr>
        <p:spPr>
          <a:xfrm>
            <a:off x="329163" y="2108537"/>
            <a:ext cx="36914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Pedro, está desenvolvendo um sistema para a empresa </a:t>
            </a:r>
            <a:r>
              <a:rPr lang="pt-BR" sz="1500" dirty="0" err="1"/>
              <a:t>KryptonGreen</a:t>
            </a:r>
            <a:r>
              <a:rPr lang="pt-BR" sz="1500" dirty="0"/>
              <a:t>, e durante o processo de levantamento de requisitos e diagrama de casos de uso, definiu-se com os </a:t>
            </a:r>
            <a:r>
              <a:rPr lang="pt-BR" sz="1500" b="1" dirty="0">
                <a:solidFill>
                  <a:srgbClr val="FF0000"/>
                </a:solidFill>
              </a:rPr>
              <a:t>usuários</a:t>
            </a:r>
            <a:r>
              <a:rPr lang="pt-BR" sz="1500" dirty="0"/>
              <a:t> de sistemas acessariam o programa utilizando seu </a:t>
            </a:r>
            <a:r>
              <a:rPr lang="pt-BR" sz="1500" b="1" dirty="0" err="1">
                <a:solidFill>
                  <a:srgbClr val="0070C0"/>
                </a:solidFill>
              </a:rPr>
              <a:t>cpf</a:t>
            </a:r>
            <a:r>
              <a:rPr lang="pt-BR" sz="1500" dirty="0"/>
              <a:t> e uma </a:t>
            </a:r>
            <a:r>
              <a:rPr lang="pt-BR" sz="1500" b="1" dirty="0">
                <a:solidFill>
                  <a:srgbClr val="0070C0"/>
                </a:solidFill>
              </a:rPr>
              <a:t>senha</a:t>
            </a:r>
            <a:r>
              <a:rPr lang="pt-BR" sz="1500" dirty="0"/>
              <a:t>. Além disso o sistema deveria manter alguns dados importantes desses usuários, tais como: o </a:t>
            </a:r>
            <a:r>
              <a:rPr lang="pt-BR" sz="1500" b="1" dirty="0">
                <a:solidFill>
                  <a:srgbClr val="0070C0"/>
                </a:solidFill>
              </a:rPr>
              <a:t>nome</a:t>
            </a:r>
            <a:r>
              <a:rPr lang="pt-BR" sz="1500" dirty="0"/>
              <a:t> completo, </a:t>
            </a:r>
            <a:r>
              <a:rPr lang="pt-BR" sz="1500" b="1" dirty="0" err="1">
                <a:solidFill>
                  <a:srgbClr val="0070C0"/>
                </a:solidFill>
              </a:rPr>
              <a:t>email</a:t>
            </a:r>
            <a:r>
              <a:rPr lang="pt-BR" sz="1500" dirty="0"/>
              <a:t>, </a:t>
            </a:r>
            <a:r>
              <a:rPr lang="pt-BR" sz="1500" b="1" dirty="0">
                <a:solidFill>
                  <a:srgbClr val="0070C0"/>
                </a:solidFill>
              </a:rPr>
              <a:t>telefone</a:t>
            </a:r>
            <a:r>
              <a:rPr lang="pt-BR" sz="1500" dirty="0"/>
              <a:t>, </a:t>
            </a:r>
            <a:r>
              <a:rPr lang="pt-BR" sz="1500" b="1" dirty="0">
                <a:solidFill>
                  <a:srgbClr val="0070C0"/>
                </a:solidFill>
              </a:rPr>
              <a:t>nascimento</a:t>
            </a:r>
            <a:r>
              <a:rPr lang="pt-BR" sz="1500" dirty="0"/>
              <a:t> e o </a:t>
            </a:r>
            <a:r>
              <a:rPr lang="pt-BR" sz="1500" b="1" dirty="0">
                <a:solidFill>
                  <a:srgbClr val="0070C0"/>
                </a:solidFill>
              </a:rPr>
              <a:t>setor</a:t>
            </a:r>
            <a:r>
              <a:rPr lang="pt-BR" sz="1500" dirty="0"/>
              <a:t> que ele trabalha na empresa.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15B6269-DC4C-4812-AF4B-35A15EE5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34" y="2273177"/>
            <a:ext cx="4825766" cy="22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774D91-5C1C-DD9E-B3D1-99FD5C582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C5FA7-154F-F75D-98F5-9CE7A2DCED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74E71E-87A3-6D93-B9BA-845BA9856287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8CD1E1-B3E1-349A-8A9C-A88C78E0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7573"/>
            <a:ext cx="75700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B3C7B22-F1BD-ED8C-5453-D0B9ACFC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624" y="1198817"/>
            <a:ext cx="7896751" cy="4076700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hlinkClick r:id="rId2"/>
              </a:rPr>
              <a:t>(3158) Tutorial de Diagramas de Classes UML – YouTube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 vídeo acima possui uma explicação simples e clara sobre o diagrama de classes, </a:t>
            </a:r>
          </a:p>
          <a:p>
            <a:r>
              <a:rPr lang="pt-BR" sz="2400" dirty="0"/>
              <a:t>Seus relacionamentos e composição.</a:t>
            </a:r>
          </a:p>
          <a:p>
            <a:endParaRPr lang="pt-BR" sz="2400" dirty="0"/>
          </a:p>
          <a:p>
            <a:r>
              <a:rPr lang="pt-BR" sz="2400" dirty="0"/>
              <a:t>É um vídeo que vale a pena dar uma boa olhada. </a:t>
            </a:r>
          </a:p>
          <a:p>
            <a:endParaRPr lang="pt-BR" sz="2400" dirty="0"/>
          </a:p>
          <a:p>
            <a:r>
              <a:rPr lang="pt-BR" sz="2400" dirty="0"/>
              <a:t>Utilizem esse vídeo para ajudar a montar o diagrama de classe de vocês.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0D53F-EE28-D870-9C7E-05628E04DF5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3624" y="226656"/>
            <a:ext cx="7896751" cy="93816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46803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5780" y="461571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– prazo 27/11 (</a:t>
            </a:r>
            <a:r>
              <a:rPr lang="pt-BR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</a:t>
            </a: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708358"/>
            <a:ext cx="8291264" cy="36724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caso 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a especificação dos casos de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pelo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pt-BR" sz="3600" b="1" dirty="0">
                <a:solidFill>
                  <a:srgbClr val="FF0000"/>
                </a:solidFill>
                <a:latin typeface="ArialMT"/>
              </a:rPr>
              <a:t>menos 3 casos.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Criar o Diagrama de classes do sistema</a:t>
            </a:r>
          </a:p>
          <a:p>
            <a:pPr algn="just"/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Isso tudo faz parte da documentação.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Faça em arquivo de texto ou </a:t>
            </a:r>
            <a:r>
              <a:rPr lang="pt-BR" sz="3600" dirty="0" err="1">
                <a:solidFill>
                  <a:srgbClr val="000000"/>
                </a:solidFill>
                <a:latin typeface="ArialMT"/>
              </a:rPr>
              <a:t>power</a:t>
            </a:r>
            <a:r>
              <a:rPr lang="pt-BR" sz="3600" dirty="0">
                <a:solidFill>
                  <a:srgbClr val="000000"/>
                </a:solidFill>
                <a:latin typeface="ArialMT"/>
              </a:rPr>
              <a:t> point</a:t>
            </a:r>
          </a:p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Os diagramas você pode salvar o arquivo, e encaminhar o arquivo salvo. </a:t>
            </a:r>
          </a:p>
          <a:p>
            <a:pPr marL="0" indent="0" algn="just">
              <a:buNone/>
            </a:pPr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E021-63CF-45A3-DAD9-96290E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995120" cy="1124744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DIAGRAMAS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829C7-2CCB-4D77-C300-D0D1FC35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94" y="1196752"/>
            <a:ext cx="8363272" cy="478112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Um diagrama de classes é usado para descrever a estrutura estática de classes no sistema, permitindo definir os</a:t>
            </a:r>
            <a:r>
              <a:rPr lang="pt-BR" b="1" dirty="0"/>
              <a:t> atributos</a:t>
            </a:r>
            <a:r>
              <a:rPr lang="pt-BR" dirty="0"/>
              <a:t>, operações (</a:t>
            </a:r>
            <a:r>
              <a:rPr lang="pt-BR" b="1" dirty="0"/>
              <a:t>métodos</a:t>
            </a:r>
            <a:r>
              <a:rPr lang="pt-BR" dirty="0"/>
              <a:t>) e os </a:t>
            </a:r>
            <a:r>
              <a:rPr lang="pt-BR" b="1" dirty="0"/>
              <a:t>relacionamentos</a:t>
            </a:r>
            <a:r>
              <a:rPr lang="pt-BR" dirty="0"/>
              <a:t> entre as classes. </a:t>
            </a:r>
          </a:p>
          <a:p>
            <a:endParaRPr lang="pt-BR" dirty="0"/>
          </a:p>
          <a:p>
            <a:r>
              <a:rPr lang="pt-BR" dirty="0"/>
              <a:t>Esse diagrama apresenta uma visão estática da organização das classes, definindo sua estrutura </a:t>
            </a:r>
          </a:p>
          <a:p>
            <a:r>
              <a:rPr lang="pt-BR" dirty="0"/>
              <a:t>Lógica. </a:t>
            </a:r>
          </a:p>
          <a:p>
            <a:r>
              <a:rPr lang="pt-BR" dirty="0"/>
              <a:t>É um dos diagramas mais utilizados e serve para a construção de outros diagramas UML, então vale a pena entender bem sobre o diagrama de classes. </a:t>
            </a:r>
          </a:p>
          <a:p>
            <a:r>
              <a:rPr lang="pt-BR" dirty="0"/>
              <a:t>Esse diagrama descreve o que deve estar presente no sistema modelado.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96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B28CDC-A020-CD7A-13F0-2C956D95E5EF}"/>
              </a:ext>
            </a:extLst>
          </p:cNvPr>
          <p:cNvSpPr txBox="1"/>
          <p:nvPr/>
        </p:nvSpPr>
        <p:spPr>
          <a:xfrm>
            <a:off x="611560" y="2132856"/>
            <a:ext cx="77048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O diagrama de classes tem, como objetivo, permitir a visualização das </a:t>
            </a:r>
            <a:r>
              <a:rPr lang="pt-BR" sz="2800" b="1" dirty="0">
                <a:solidFill>
                  <a:srgbClr val="C00000"/>
                </a:solidFill>
              </a:rPr>
              <a:t>classes utilizadas</a:t>
            </a:r>
            <a:r>
              <a:rPr lang="pt-BR" sz="2800" dirty="0"/>
              <a:t> pelo sistema e como elas se </a:t>
            </a:r>
            <a:r>
              <a:rPr lang="pt-BR" sz="2800" b="1" dirty="0">
                <a:solidFill>
                  <a:srgbClr val="C00000"/>
                </a:solidFill>
              </a:rPr>
              <a:t>relacionam</a:t>
            </a:r>
            <a:r>
              <a:rPr lang="pt-BR" sz="2800" dirty="0"/>
              <a:t>, apresentando uma </a:t>
            </a:r>
            <a:r>
              <a:rPr lang="pt-BR" sz="2800" b="1" dirty="0">
                <a:solidFill>
                  <a:srgbClr val="C00000"/>
                </a:solidFill>
              </a:rPr>
              <a:t>visão estática </a:t>
            </a:r>
            <a:r>
              <a:rPr lang="pt-BR" sz="2800" dirty="0"/>
              <a:t>de como estão organizadas, preocupando-se apenas em definir sua estrutura lógica.</a:t>
            </a:r>
          </a:p>
          <a:p>
            <a:pPr algn="ctr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81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ndendo o Diagrama de Classes da UML">
            <a:extLst>
              <a:ext uri="{FF2B5EF4-FFF2-40B4-BE49-F238E27FC236}">
                <a16:creationId xmlns:a16="http://schemas.microsoft.com/office/drawing/2014/main" id="{D78696D2-8766-6EA8-B507-7EE122CCE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7"/>
          <a:stretch/>
        </p:blipFill>
        <p:spPr bwMode="auto">
          <a:xfrm>
            <a:off x="342900" y="1047750"/>
            <a:ext cx="8458200" cy="43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06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32E48-D582-787B-702C-14A990D7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2" y="116632"/>
            <a:ext cx="6995120" cy="86409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atributos e 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9A552E-9E47-4057-AFEE-2E6FACC9F952}"/>
              </a:ext>
            </a:extLst>
          </p:cNvPr>
          <p:cNvSpPr txBox="1"/>
          <p:nvPr/>
        </p:nvSpPr>
        <p:spPr>
          <a:xfrm>
            <a:off x="453090" y="1027303"/>
            <a:ext cx="821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</a:t>
            </a:r>
            <a:r>
              <a:rPr lang="pt-BR" sz="2400" b="1" dirty="0"/>
              <a:t>classe</a:t>
            </a:r>
            <a:r>
              <a:rPr lang="pt-BR" sz="2400" dirty="0"/>
              <a:t>, é uma representação de um item do mundo real, físico ou abstrato, na forma de um tipo de dados personalizado. </a:t>
            </a:r>
          </a:p>
          <a:p>
            <a:endParaRPr lang="pt-BR" sz="2400" dirty="0"/>
          </a:p>
          <a:p>
            <a:r>
              <a:rPr lang="pt-BR" sz="2400" dirty="0"/>
              <a:t>As </a:t>
            </a:r>
            <a:r>
              <a:rPr lang="pt-BR" sz="2400" b="1" dirty="0"/>
              <a:t>classes</a:t>
            </a:r>
            <a:r>
              <a:rPr lang="pt-BR" sz="2400" dirty="0"/>
              <a:t> possuem estruturas internas chamadas de Atributos e de Métodos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Atributos</a:t>
            </a:r>
            <a:r>
              <a:rPr lang="pt-BR" sz="2400" dirty="0"/>
              <a:t> são usados para armazenar os dados dos objetos de uma classe. (ATRIBUTO É INFORMAÇÃO)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Métodos</a:t>
            </a:r>
            <a:r>
              <a:rPr lang="pt-BR" sz="2400" dirty="0"/>
              <a:t> são as operações, ou funções que a instância de classe vão executar ou vão sofrer. (MÉTODO É PROCEDIMENTO – FUNÇÃO)</a:t>
            </a:r>
          </a:p>
          <a:p>
            <a:endParaRPr lang="pt-BR" sz="2400" dirty="0"/>
          </a:p>
          <a:p>
            <a:r>
              <a:rPr lang="pt-BR" sz="2400" dirty="0"/>
              <a:t>Uma instancia de classe é chamada de </a:t>
            </a:r>
            <a:r>
              <a:rPr lang="pt-BR" sz="2400" b="1" dirty="0"/>
              <a:t>OBJETO ( pense na </a:t>
            </a:r>
            <a:br>
              <a:rPr lang="pt-BR" sz="2400" b="1" dirty="0"/>
            </a:br>
            <a:r>
              <a:rPr lang="pt-BR" sz="2400" b="1" dirty="0"/>
              <a:t>classe como se fosse um molde).</a:t>
            </a:r>
          </a:p>
          <a:p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44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D3727-DF75-764C-9004-CC2CAD1C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32656"/>
            <a:ext cx="8104856" cy="11430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Classes, Atributos e Métodos 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6A64C56-F653-3695-EFA5-01ED9FBF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04465"/>
              </p:ext>
            </p:extLst>
          </p:nvPr>
        </p:nvGraphicFramePr>
        <p:xfrm>
          <a:off x="1175792" y="1944947"/>
          <a:ext cx="6792416" cy="296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751039861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3135783044"/>
                    </a:ext>
                  </a:extLst>
                </a:gridCol>
              </a:tblGrid>
              <a:tr h="571693">
                <a:tc>
                  <a:txBody>
                    <a:bodyPr/>
                    <a:lstStyle/>
                    <a:p>
                      <a:r>
                        <a:rPr lang="pt-BR" dirty="0"/>
                        <a:t>Classe : PESSOA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Objetos da classe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09597"/>
                  </a:ext>
                </a:extLst>
              </a:tr>
              <a:tr h="1409654">
                <a:tc>
                  <a:txBody>
                    <a:bodyPr/>
                    <a:lstStyle/>
                    <a:p>
                      <a:r>
                        <a:rPr lang="pt-BR" dirty="0"/>
                        <a:t>Atributos: Altura, Nome, Idade, 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Atributos:</a:t>
                      </a:r>
                    </a:p>
                    <a:p>
                      <a:r>
                        <a:rPr lang="pt-BR" dirty="0"/>
                        <a:t>Nome :Lucia</a:t>
                      </a:r>
                    </a:p>
                    <a:p>
                      <a:r>
                        <a:rPr lang="pt-BR" dirty="0"/>
                        <a:t>Altura: 1,68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79572"/>
                  </a:ext>
                </a:extLst>
              </a:tr>
              <a:tr h="986758">
                <a:tc>
                  <a:txBody>
                    <a:bodyPr/>
                    <a:lstStyle/>
                    <a:p>
                      <a:r>
                        <a:rPr lang="pt-BR" dirty="0"/>
                        <a:t>Métodos: Andar, Comer, Falar, Estudar, Dormir, Trabalhar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Idade: 27</a:t>
                      </a:r>
                    </a:p>
                    <a:p>
                      <a:r>
                        <a:rPr lang="pt-BR" dirty="0"/>
                        <a:t>Peso: 70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3F6EB-3609-3ECE-20B8-43B0A33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47433"/>
            <a:ext cx="699512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estrutura de uma classe é representada</a:t>
            </a:r>
          </a:p>
        </p:txBody>
      </p:sp>
      <p:pic>
        <p:nvPicPr>
          <p:cNvPr id="9" name="Espaço Reservado para Conteúdo 8" descr="Uma imagem contendo Texto&#10;&#10;Descrição gerada automaticamente">
            <a:extLst>
              <a:ext uri="{FF2B5EF4-FFF2-40B4-BE49-F238E27FC236}">
                <a16:creationId xmlns:a16="http://schemas.microsoft.com/office/drawing/2014/main" id="{402FDCD2-748F-0287-7931-E747A3AFC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45827"/>
            <a:ext cx="4680520" cy="3898647"/>
          </a:xfrm>
        </p:spPr>
      </p:pic>
      <p:sp>
        <p:nvSpPr>
          <p:cNvPr id="10" name="Chave Esquerda 9">
            <a:extLst>
              <a:ext uri="{FF2B5EF4-FFF2-40B4-BE49-F238E27FC236}">
                <a16:creationId xmlns:a16="http://schemas.microsoft.com/office/drawing/2014/main" id="{92BAFC8E-595D-1482-6BF3-B0D69B6D57EC}"/>
              </a:ext>
            </a:extLst>
          </p:cNvPr>
          <p:cNvSpPr/>
          <p:nvPr/>
        </p:nvSpPr>
        <p:spPr>
          <a:xfrm rot="10800000">
            <a:off x="6306128" y="2915030"/>
            <a:ext cx="484464" cy="1080120"/>
          </a:xfrm>
          <a:prstGeom prst="leftBrace">
            <a:avLst>
              <a:gd name="adj1" fmla="val 8333"/>
              <a:gd name="adj2" fmla="val 4845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1" name="Chave Esquerda 10">
            <a:extLst>
              <a:ext uri="{FF2B5EF4-FFF2-40B4-BE49-F238E27FC236}">
                <a16:creationId xmlns:a16="http://schemas.microsoft.com/office/drawing/2014/main" id="{68D19F45-E295-4D1E-C4CE-0D30B0CC1763}"/>
              </a:ext>
            </a:extLst>
          </p:cNvPr>
          <p:cNvSpPr/>
          <p:nvPr/>
        </p:nvSpPr>
        <p:spPr>
          <a:xfrm>
            <a:off x="2004264" y="4028150"/>
            <a:ext cx="484464" cy="1080120"/>
          </a:xfrm>
          <a:prstGeom prst="leftBrace">
            <a:avLst>
              <a:gd name="adj1" fmla="val 8333"/>
              <a:gd name="adj2" fmla="val 4845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E75425-5E5A-A698-BA69-B117EF29943F}"/>
              </a:ext>
            </a:extLst>
          </p:cNvPr>
          <p:cNvSpPr txBox="1"/>
          <p:nvPr/>
        </p:nvSpPr>
        <p:spPr>
          <a:xfrm>
            <a:off x="6948264" y="31310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F8431D-2E06-4277-B706-F25DB0A38409}"/>
              </a:ext>
            </a:extLst>
          </p:cNvPr>
          <p:cNvSpPr txBox="1"/>
          <p:nvPr/>
        </p:nvSpPr>
        <p:spPr>
          <a:xfrm>
            <a:off x="457200" y="43835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DA1E8B-CAC0-0472-CBE3-ED6FC719E8F6}"/>
              </a:ext>
            </a:extLst>
          </p:cNvPr>
          <p:cNvSpPr txBox="1"/>
          <p:nvPr/>
        </p:nvSpPr>
        <p:spPr>
          <a:xfrm>
            <a:off x="720672" y="2335956"/>
            <a:ext cx="11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classe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8A10681-890A-D695-EECF-399B52FA1D59}"/>
              </a:ext>
            </a:extLst>
          </p:cNvPr>
          <p:cNvCxnSpPr>
            <a:cxnSpLocks/>
          </p:cNvCxnSpPr>
          <p:nvPr/>
        </p:nvCxnSpPr>
        <p:spPr>
          <a:xfrm>
            <a:off x="1857280" y="2659122"/>
            <a:ext cx="84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AFF49-5D03-43F0-7BED-CCCCC6EC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6" y="44936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 de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4E729-A642-CD3D-D554-08392EF3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16" y="1221616"/>
            <a:ext cx="7787208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◼ Classes possuem relacionamentos entre elas (para comunicação) </a:t>
            </a:r>
          </a:p>
          <a:p>
            <a:r>
              <a:rPr lang="pt-BR" dirty="0"/>
              <a:t>Compartilham informações </a:t>
            </a:r>
          </a:p>
          <a:p>
            <a:r>
              <a:rPr lang="pt-BR" dirty="0"/>
              <a:t>Colaboram umas com as outras </a:t>
            </a:r>
          </a:p>
          <a:p>
            <a:r>
              <a:rPr lang="pt-BR" dirty="0"/>
              <a:t>◼ Principais tipos de relacionamentos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Associação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Agregação / Composição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Herança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Dependência </a:t>
            </a:r>
          </a:p>
        </p:txBody>
      </p:sp>
    </p:spTree>
    <p:extLst>
      <p:ext uri="{BB962C8B-B14F-4D97-AF65-F5344CB8AC3E}">
        <p14:creationId xmlns:p14="http://schemas.microsoft.com/office/powerpoint/2010/main" val="3517829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e19b7a75-8599-42b3-8dd0-1188e5a2963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7fff4ab-eb67-4122-abe8-18d68d8084dd"/>
    <ds:schemaRef ds:uri="http://purl.org/dc/terms/"/>
    <ds:schemaRef ds:uri="ddcae529-ab34-42fc-8de8-b1aeec9086a9"/>
    <ds:schemaRef ds:uri="e1cdb180-4032-4e7d-82b5-2037f42a96a8"/>
  </ds:schemaRefs>
</ds:datastoreItem>
</file>

<file path=customXml/itemProps3.xml><?xml version="1.0" encoding="utf-8"?>
<ds:datastoreItem xmlns:ds="http://schemas.openxmlformats.org/officeDocument/2006/customXml" ds:itemID="{672350FF-EE6E-400A-AAA1-F0348D87B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db180-4032-4e7d-82b5-2037f42a96a8"/>
    <ds:schemaRef ds:uri="ddcae529-ab34-42fc-8de8-b1aeec9086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1123</Words>
  <Application>Microsoft Office PowerPoint</Application>
  <PresentationFormat>Apresentação na tela (4:3)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Sobre modelagem de dados</vt:lpstr>
      <vt:lpstr>DIAGRAMAS DE CLASSES</vt:lpstr>
      <vt:lpstr>Apresentação do PowerPoint</vt:lpstr>
      <vt:lpstr>Apresentação do PowerPoint</vt:lpstr>
      <vt:lpstr>Classes atributos e métodos</vt:lpstr>
      <vt:lpstr>Exemplo de Classes, Atributos e Métodos  </vt:lpstr>
      <vt:lpstr>A estrutura de uma classe é representada</vt:lpstr>
      <vt:lpstr>Relacionamentos de classes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111</cp:revision>
  <dcterms:created xsi:type="dcterms:W3CDTF">2018-01-29T16:53:27Z</dcterms:created>
  <dcterms:modified xsi:type="dcterms:W3CDTF">2023-11-17T14:39:44Z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0x010100246D59DDCDF2D141A30A09AE73C1A1BD</vt:lpwstr>
  </property>
  <property fmtid="{D5CDD505-2E9C-101B-9397-08002B2CF9AE}" pid="3" name="MediaServiceImageTags">
    <vt:lpwstr/>
  </property>
</Properties>
</file>