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60" r:id="rId5"/>
    <p:sldId id="276" r:id="rId6"/>
    <p:sldId id="311" r:id="rId7"/>
    <p:sldId id="291" r:id="rId8"/>
    <p:sldId id="305" r:id="rId9"/>
    <p:sldId id="306" r:id="rId10"/>
    <p:sldId id="310" r:id="rId11"/>
    <p:sldId id="309" r:id="rId12"/>
    <p:sldId id="304" r:id="rId13"/>
    <p:sldId id="308" r:id="rId14"/>
    <p:sldId id="271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58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660"/>
  </p:normalViewPr>
  <p:slideViewPr>
    <p:cSldViewPr>
      <p:cViewPr varScale="1">
        <p:scale>
          <a:sx n="67" d="100"/>
          <a:sy n="67" d="100"/>
        </p:scale>
        <p:origin x="15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4601-5052-42D3-ACA7-2A07DD4D6852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E09CA-D776-4BCD-94B6-4DB283B5F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95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6995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457200" y="1888232"/>
            <a:ext cx="699512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4578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6995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457200" y="1888232"/>
            <a:ext cx="699512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293684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0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13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A7B84-629F-D34C-D61A-C048B21C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FE88EC-44C1-B5BC-2AE4-94B132E2D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109AD1-9BEF-6025-855D-2CC7F59A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31A6-001B-4165-A6D8-4D56BCF23E13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B99D91-E73A-4B5D-41CE-C832ACBD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7C29A6-0EAF-672C-27A3-7E7A5F7A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C75C-1AF2-40F6-B621-C40B160F2B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75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8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8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100" b="1" baseline="0">
                <a:solidFill>
                  <a:srgbClr val="005388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6" y="917826"/>
            <a:ext cx="1321936" cy="16668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8" y="1042841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1800" b="0" baseline="0">
                <a:solidFill>
                  <a:srgbClr val="005388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123554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6995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88232"/>
            <a:ext cx="699512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229868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49" r:id="rId4"/>
    <p:sldLayoutId id="2147483656" r:id="rId5"/>
    <p:sldLayoutId id="2147483657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namize.com.br/blog/scrum/?keyword=&amp;utm_term=&amp;gad_source=1&amp;gclid=CjwKCAiAgeeqBhBAEiwAoDDhn9vaepVEJm9AamrTYwuI4mXIpHAJgJS9h9FmTmvdGEO9XeCASlSIDBoCCjkQAvD_BwE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4294967295"/>
          </p:nvPr>
        </p:nvSpPr>
        <p:spPr>
          <a:xfrm>
            <a:off x="755576" y="188640"/>
            <a:ext cx="7525344" cy="288032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pt-BR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Documentação e acompanhamento</a:t>
            </a:r>
          </a:p>
        </p:txBody>
      </p:sp>
      <p:sp>
        <p:nvSpPr>
          <p:cNvPr id="6" name="Subtítulo 4">
            <a:extLst>
              <a:ext uri="{FF2B5EF4-FFF2-40B4-BE49-F238E27FC236}">
                <a16:creationId xmlns:a16="http://schemas.microsoft.com/office/drawing/2014/main" id="{F2C83813-35FD-4433-89B5-01076758E07A}"/>
              </a:ext>
            </a:extLst>
          </p:cNvPr>
          <p:cNvSpPr txBox="1">
            <a:spLocks/>
          </p:cNvSpPr>
          <p:nvPr/>
        </p:nvSpPr>
        <p:spPr>
          <a:xfrm>
            <a:off x="-180528" y="4082706"/>
            <a:ext cx="8280920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Prof. José Carlos Cruqui</a:t>
            </a:r>
          </a:p>
        </p:txBody>
      </p:sp>
    </p:spTree>
    <p:extLst>
      <p:ext uri="{BB962C8B-B14F-4D97-AF65-F5344CB8AC3E}">
        <p14:creationId xmlns:p14="http://schemas.microsoft.com/office/powerpoint/2010/main" val="2095739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B3C7B22-F1BD-ED8C-5453-D0B9ACFCF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576" y="945313"/>
            <a:ext cx="7548776" cy="4822471"/>
          </a:xfrm>
        </p:spPr>
        <p:txBody>
          <a:bodyPr>
            <a:normAutofit fontScale="85000" lnSpcReduction="10000"/>
          </a:bodyPr>
          <a:lstStyle/>
          <a:p>
            <a:pPr algn="l" fontAlgn="base"/>
            <a:r>
              <a:rPr lang="pt-BR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Scrum é uma estrutura para 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inherit"/>
              </a:rPr>
              <a:t>gerenciamento de projeto de maneira ágil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Ela foi criada principalmente para projetos de desenvolvimento de software, cujo objetivo é disponibilizar novos recursos de software a cada 2 a 4 semanas.</a:t>
            </a:r>
          </a:p>
          <a:p>
            <a:pPr algn="l" fontAlgn="base"/>
            <a:r>
              <a:rPr lang="pt-BR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Apesar de ser utilizada mais frequentemente por equipes de desenvolvimento de software, 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inherit"/>
              </a:rPr>
              <a:t>os princípios e fases do </a:t>
            </a:r>
            <a:r>
              <a:rPr lang="pt-BR" sz="2400" b="1" i="0" dirty="0" err="1">
                <a:solidFill>
                  <a:srgbClr val="000000"/>
                </a:solidFill>
                <a:effectLst/>
                <a:latin typeface="inherit"/>
              </a:rPr>
              <a:t>scrum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inherit"/>
              </a:rPr>
              <a:t> podem ser aplicados a qualquer tipo de trabalho em equipe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Isso porque se trata de uma estrutura, ou </a:t>
            </a:r>
            <a:r>
              <a:rPr lang="pt-BR" sz="2400" b="0" i="1" dirty="0">
                <a:solidFill>
                  <a:srgbClr val="000000"/>
                </a:solidFill>
                <a:effectLst/>
                <a:latin typeface="inherit"/>
              </a:rPr>
              <a:t>framework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flexível e funcional, podendo ser adaptada aos problemas que diferentes equipes enfrentam, como de marketing, por exemplo.</a:t>
            </a:r>
          </a:p>
          <a:p>
            <a:pPr algn="l" fontAlgn="base"/>
            <a:r>
              <a:rPr lang="pt-BR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Em resumo, Scrum é um framework de gerenciamento de projetos ágil, utilizado para descrever um conjunto de reuniões, ferramentas e funções para cada membro da equipe para ajudá-los a gerenciar seu trabalho.</a:t>
            </a:r>
          </a:p>
          <a:p>
            <a:pPr algn="l" fontAlgn="base"/>
            <a:endParaRPr lang="pt-BR" sz="2400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 fontAlgn="base"/>
            <a:r>
              <a:rPr lang="pt-BR" sz="2400" dirty="0">
                <a:solidFill>
                  <a:srgbClr val="000000"/>
                </a:solidFill>
                <a:latin typeface="Helvetica" panose="020B0604020202020204" pitchFamily="34" charset="0"/>
              </a:rPr>
              <a:t>Segue um link sobre:</a:t>
            </a:r>
          </a:p>
          <a:p>
            <a:pPr algn="l" fontAlgn="base"/>
            <a:endParaRPr lang="pt-BR" sz="2400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endParaRPr lang="pt-BR" sz="240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30D53F-EE28-D870-9C7E-05628E04DF5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597872" y="0"/>
            <a:ext cx="7896751" cy="938169"/>
          </a:xfrm>
        </p:spPr>
        <p:txBody>
          <a:bodyPr>
            <a:normAutofit/>
          </a:bodyPr>
          <a:lstStyle/>
          <a:p>
            <a:r>
              <a:rPr lang="pt-BR" sz="4800" b="1" dirty="0">
                <a:solidFill>
                  <a:srgbClr val="FF0000"/>
                </a:solidFill>
              </a:rPr>
              <a:t>O que é </a:t>
            </a:r>
            <a:r>
              <a:rPr lang="pt-BR" sz="4800" b="1" dirty="0" err="1">
                <a:solidFill>
                  <a:srgbClr val="FF0000"/>
                </a:solidFill>
              </a:rPr>
              <a:t>scrum</a:t>
            </a:r>
            <a:endParaRPr lang="pt-BR" sz="48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Texto 1">
            <a:extLst>
              <a:ext uri="{FF2B5EF4-FFF2-40B4-BE49-F238E27FC236}">
                <a16:creationId xmlns:a16="http://schemas.microsoft.com/office/drawing/2014/main" id="{FA8DEEB2-4C17-95A8-16D2-C8E0A92418AA}"/>
              </a:ext>
            </a:extLst>
          </p:cNvPr>
          <p:cNvSpPr txBox="1">
            <a:spLocks/>
          </p:cNvSpPr>
          <p:nvPr/>
        </p:nvSpPr>
        <p:spPr>
          <a:xfrm>
            <a:off x="623624" y="5949280"/>
            <a:ext cx="7896751" cy="71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hlinkClick r:id="rId2"/>
              </a:rPr>
              <a:t>Scrum - O que é, suas etapas e como funciona na prática - Dinamize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9486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05780" y="461571"/>
            <a:ext cx="8532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 – prazo 27/11 (</a:t>
            </a:r>
            <a:r>
              <a:rPr lang="pt-BR" sz="4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</a:t>
            </a:r>
            <a:r>
              <a:rPr lang="pt-B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</a:p>
          <a:p>
            <a:endParaRPr lang="pt-BR" dirty="0"/>
          </a:p>
          <a:p>
            <a:endParaRPr lang="pt-BR" sz="3200" dirty="0"/>
          </a:p>
          <a:p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AE279-BEEA-46D6-AAF2-B25238ED148F}"/>
              </a:ext>
            </a:extLst>
          </p:cNvPr>
          <p:cNvSpPr txBox="1">
            <a:spLocks/>
          </p:cNvSpPr>
          <p:nvPr/>
        </p:nvSpPr>
        <p:spPr>
          <a:xfrm>
            <a:off x="426368" y="1708358"/>
            <a:ext cx="8291264" cy="3672408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dirty="0">
                <a:solidFill>
                  <a:srgbClr val="000000"/>
                </a:solidFill>
                <a:latin typeface="ArialMT"/>
              </a:rPr>
              <a:t>Criar o diagrama de caso </a:t>
            </a:r>
          </a:p>
          <a:p>
            <a:pPr algn="just"/>
            <a:r>
              <a:rPr lang="pt-BR" sz="3600" dirty="0">
                <a:solidFill>
                  <a:srgbClr val="000000"/>
                </a:solidFill>
                <a:latin typeface="ArialMT"/>
              </a:rPr>
              <a:t>Criar a especificação dos casos de </a:t>
            </a:r>
            <a:r>
              <a:rPr lang="pt-BR" sz="3600" b="1" dirty="0">
                <a:solidFill>
                  <a:srgbClr val="FF0000"/>
                </a:solidFill>
                <a:latin typeface="ArialMT"/>
              </a:rPr>
              <a:t>pelo</a:t>
            </a:r>
            <a:r>
              <a:rPr lang="pt-BR" sz="36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pt-BR" sz="3600" b="1" dirty="0">
                <a:solidFill>
                  <a:srgbClr val="FF0000"/>
                </a:solidFill>
                <a:latin typeface="ArialMT"/>
              </a:rPr>
              <a:t>menos 3 casos.</a:t>
            </a:r>
          </a:p>
          <a:p>
            <a:pPr algn="just"/>
            <a:r>
              <a:rPr lang="pt-BR" sz="3600" dirty="0">
                <a:solidFill>
                  <a:srgbClr val="000000"/>
                </a:solidFill>
                <a:latin typeface="ArialMT"/>
              </a:rPr>
              <a:t>Criar o Diagrama de classes do sistema</a:t>
            </a:r>
          </a:p>
          <a:p>
            <a:pPr algn="just"/>
            <a:r>
              <a:rPr lang="pt-BR" sz="3600" dirty="0">
                <a:solidFill>
                  <a:srgbClr val="000000"/>
                </a:solidFill>
                <a:latin typeface="ArialMT"/>
              </a:rPr>
              <a:t>Entregar a documentação ( em word ou </a:t>
            </a:r>
            <a:r>
              <a:rPr lang="pt-BR" sz="3600" dirty="0" err="1">
                <a:solidFill>
                  <a:srgbClr val="000000"/>
                </a:solidFill>
                <a:latin typeface="ArialMT"/>
              </a:rPr>
              <a:t>power</a:t>
            </a:r>
            <a:r>
              <a:rPr lang="pt-BR" sz="3600" dirty="0">
                <a:solidFill>
                  <a:srgbClr val="000000"/>
                </a:solidFill>
                <a:latin typeface="ArialMT"/>
              </a:rPr>
              <a:t> point)</a:t>
            </a:r>
          </a:p>
          <a:p>
            <a:pPr algn="just"/>
            <a:endParaRPr lang="pt-BR" sz="3600" dirty="0">
              <a:solidFill>
                <a:srgbClr val="000000"/>
              </a:solidFill>
              <a:latin typeface="ArialMT"/>
            </a:endParaRPr>
          </a:p>
          <a:p>
            <a:pPr algn="just"/>
            <a:r>
              <a:rPr lang="pt-BR" sz="3600" dirty="0">
                <a:solidFill>
                  <a:srgbClr val="000000"/>
                </a:solidFill>
                <a:latin typeface="ArialMT"/>
              </a:rPr>
              <a:t>Isso tudo faz parte da documentação.</a:t>
            </a:r>
          </a:p>
          <a:p>
            <a:pPr algn="just"/>
            <a:r>
              <a:rPr lang="pt-BR" sz="3600" dirty="0">
                <a:solidFill>
                  <a:srgbClr val="000000"/>
                </a:solidFill>
                <a:latin typeface="ArialMT"/>
              </a:rPr>
              <a:t>Faça em arquivo de texto ou </a:t>
            </a:r>
            <a:r>
              <a:rPr lang="pt-BR" sz="3600" dirty="0" err="1">
                <a:solidFill>
                  <a:srgbClr val="000000"/>
                </a:solidFill>
                <a:latin typeface="ArialMT"/>
              </a:rPr>
              <a:t>power</a:t>
            </a:r>
            <a:r>
              <a:rPr lang="pt-BR" sz="3600" dirty="0">
                <a:solidFill>
                  <a:srgbClr val="000000"/>
                </a:solidFill>
                <a:latin typeface="ArialMT"/>
              </a:rPr>
              <a:t> point</a:t>
            </a:r>
          </a:p>
          <a:p>
            <a:pPr algn="just"/>
            <a:r>
              <a:rPr lang="pt-BR" sz="3600" dirty="0">
                <a:solidFill>
                  <a:srgbClr val="000000"/>
                </a:solidFill>
                <a:latin typeface="ArialMT"/>
              </a:rPr>
              <a:t>Os diagramas você pode salvar o arquivo, e encaminhar o arquivo salvo. </a:t>
            </a:r>
          </a:p>
          <a:p>
            <a:pPr marL="0" indent="0" algn="just">
              <a:buNone/>
            </a:pPr>
            <a:endParaRPr lang="pt-BR" sz="3600" dirty="0">
              <a:solidFill>
                <a:srgbClr val="000000"/>
              </a:solidFill>
              <a:latin typeface="ArialMT"/>
            </a:endParaRPr>
          </a:p>
          <a:p>
            <a:pPr marL="0" indent="0">
              <a:buNone/>
            </a:pPr>
            <a:endParaRPr lang="pt-BR" sz="4000" dirty="0">
              <a:solidFill>
                <a:srgbClr val="000000"/>
              </a:solidFill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41985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6E021-63CF-45A3-DAD9-96290E03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64" y="116632"/>
            <a:ext cx="6995120" cy="1143000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Sobre a documentação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4829C7-2CCB-4D77-C300-D0D1FC35C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364" y="1196752"/>
            <a:ext cx="8363272" cy="478112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É na documentação que começamos a uma </a:t>
            </a:r>
            <a:r>
              <a:rPr lang="pt-BR" b="1" dirty="0"/>
              <a:t>visão global do projeto</a:t>
            </a:r>
            <a:r>
              <a:rPr lang="pt-BR" dirty="0"/>
              <a:t>, pensamos esse momento é importante para auxiliar tanto aos outros usuários envolvidos no projeto como deixa claro para o cliente o que será produzido. </a:t>
            </a:r>
          </a:p>
          <a:p>
            <a:r>
              <a:rPr lang="pt-BR" b="0" i="0" dirty="0">
                <a:solidFill>
                  <a:srgbClr val="0F0F0F"/>
                </a:solidFill>
                <a:effectLst/>
                <a:latin typeface="Söhne"/>
              </a:rPr>
              <a:t>Em resumo, a documentação é uma </a:t>
            </a:r>
            <a:r>
              <a:rPr lang="pt-BR" b="1" i="0" dirty="0">
                <a:solidFill>
                  <a:srgbClr val="0F0F0F"/>
                </a:solidFill>
                <a:effectLst/>
                <a:latin typeface="Söhne"/>
              </a:rPr>
              <a:t>parte crucial </a:t>
            </a:r>
            <a:r>
              <a:rPr lang="pt-BR" b="0" i="0" dirty="0">
                <a:solidFill>
                  <a:srgbClr val="0F0F0F"/>
                </a:solidFill>
                <a:effectLst/>
                <a:latin typeface="Söhne"/>
              </a:rPr>
              <a:t>do desenvolvimento de software que não só ajuda durante a </a:t>
            </a:r>
            <a:r>
              <a:rPr lang="pt-BR" b="1" i="0" dirty="0">
                <a:solidFill>
                  <a:srgbClr val="0F0F0F"/>
                </a:solidFill>
                <a:effectLst/>
                <a:latin typeface="Söhne"/>
              </a:rPr>
              <a:t>fase de construção</a:t>
            </a:r>
            <a:r>
              <a:rPr lang="pt-BR" b="0" i="0" dirty="0">
                <a:solidFill>
                  <a:srgbClr val="0F0F0F"/>
                </a:solidFill>
                <a:effectLst/>
                <a:latin typeface="Söhne"/>
              </a:rPr>
              <a:t>, mas também ao longo de todo o </a:t>
            </a:r>
            <a:r>
              <a:rPr lang="pt-BR" b="1" i="0" dirty="0">
                <a:solidFill>
                  <a:srgbClr val="0F0F0F"/>
                </a:solidFill>
                <a:effectLst/>
                <a:latin typeface="Söhne"/>
              </a:rPr>
              <a:t>ciclo de vida </a:t>
            </a:r>
            <a:r>
              <a:rPr lang="pt-BR" b="0" i="0" dirty="0">
                <a:solidFill>
                  <a:srgbClr val="0F0F0F"/>
                </a:solidFill>
                <a:effectLst/>
                <a:latin typeface="Söhne"/>
              </a:rPr>
              <a:t>da aplicação.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158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0C6FA-3516-F2E8-ED2F-A9004C74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104" y="0"/>
            <a:ext cx="6995120" cy="1143000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Há um discussão sobre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F8CB8C-B93B-929A-7114-5A7D38975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8287792" cy="4781128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Agilidade  /  sustentabilidade</a:t>
            </a:r>
          </a:p>
          <a:p>
            <a:r>
              <a:rPr lang="pt-BR" dirty="0"/>
              <a:t>Mudanças    x      previsibilidade</a:t>
            </a:r>
          </a:p>
          <a:p>
            <a:r>
              <a:rPr lang="pt-BR" dirty="0"/>
              <a:t>Flexibilidade    x       consistência </a:t>
            </a:r>
          </a:p>
          <a:p>
            <a:r>
              <a:rPr lang="pt-BR" dirty="0"/>
              <a:t>Incertezas     x       mais detalhes</a:t>
            </a:r>
          </a:p>
          <a:p>
            <a:r>
              <a:rPr lang="pt-BR" dirty="0"/>
              <a:t>Menos detalhes      x       menor velocidade</a:t>
            </a:r>
          </a:p>
          <a:p>
            <a:endParaRPr lang="pt-BR" dirty="0"/>
          </a:p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Observação, pense: </a:t>
            </a:r>
            <a:r>
              <a:rPr lang="pt-BR" dirty="0"/>
              <a:t>Se daqui 6 meses caso eu precise efetuar uma manutenção do sistema, </a:t>
            </a:r>
            <a:br>
              <a:rPr lang="pt-BR" dirty="0"/>
            </a:br>
            <a:r>
              <a:rPr lang="pt-BR" dirty="0"/>
              <a:t>eu vou lembrar de tudo o que foi feito hoje?</a:t>
            </a:r>
          </a:p>
          <a:p>
            <a:r>
              <a:rPr lang="pt-BR" dirty="0"/>
              <a:t>Aqui encontramos a importância de uma boa </a:t>
            </a:r>
          </a:p>
          <a:p>
            <a:r>
              <a:rPr lang="pt-BR" dirty="0"/>
              <a:t>Documentação... Vale a pena perder mais tempo aqui</a:t>
            </a:r>
          </a:p>
          <a:p>
            <a:r>
              <a:rPr lang="pt-BR" dirty="0"/>
              <a:t>Para ser mais sustentável depois. </a:t>
            </a:r>
          </a:p>
        </p:txBody>
      </p:sp>
    </p:spTree>
    <p:extLst>
      <p:ext uri="{BB962C8B-B14F-4D97-AF65-F5344CB8AC3E}">
        <p14:creationId xmlns:p14="http://schemas.microsoft.com/office/powerpoint/2010/main" val="291759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6E021-63CF-45A3-DAD9-96290E03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94" y="0"/>
            <a:ext cx="8363272" cy="1124744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Principais vantagens da documentação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4829C7-2CCB-4D77-C300-D0D1FC35C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90" y="980728"/>
            <a:ext cx="8363272" cy="5112568"/>
          </a:xfrm>
        </p:spPr>
        <p:txBody>
          <a:bodyPr>
            <a:normAutofit fontScale="85000" lnSpcReduction="20000"/>
          </a:bodyPr>
          <a:lstStyle/>
          <a:p>
            <a:r>
              <a:rPr lang="pt-BR" dirty="0">
                <a:solidFill>
                  <a:srgbClr val="0F0F0F"/>
                </a:solidFill>
                <a:latin typeface="Söhne"/>
              </a:rPr>
              <a:t>A documentação c</a:t>
            </a:r>
            <a:r>
              <a:rPr lang="pt-BR" b="0" i="0" dirty="0">
                <a:solidFill>
                  <a:srgbClr val="0F0F0F"/>
                </a:solidFill>
                <a:effectLst/>
                <a:latin typeface="Söhne"/>
              </a:rPr>
              <a:t>ontribuindo para o sucesso do projeto e facilitando o trabalho de toda a equipe envolvida. </a:t>
            </a:r>
          </a:p>
          <a:p>
            <a:endParaRPr lang="pt-BR" b="0" i="0" dirty="0">
              <a:solidFill>
                <a:srgbClr val="0F0F0F"/>
              </a:solidFill>
              <a:effectLst/>
              <a:latin typeface="Söhne"/>
            </a:endParaRPr>
          </a:p>
          <a:p>
            <a:r>
              <a:rPr lang="pt-BR" b="1" i="0" dirty="0">
                <a:solidFill>
                  <a:srgbClr val="0F0F0F"/>
                </a:solidFill>
                <a:effectLst/>
                <a:latin typeface="Söhne"/>
              </a:rPr>
              <a:t>Algumas das principais vantagens incluem:</a:t>
            </a:r>
            <a:endParaRPr lang="pt-BR" b="1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Colaboração com toda a equipe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Padronização na codificação (evita desvios).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Resolução de problemas de projeto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Facilita a escalabilidade do software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Auxilia no treinamento de novos funcionários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Auxilia na manutenção do sistema quando necessário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Facilita a realização de testes</a:t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596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5FA9D-E5BD-F141-307A-49E8DEFA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24" y="188640"/>
            <a:ext cx="6995120" cy="1143000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Segue um modelo simplificado e elaborado pelo professor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0E38A2-B4CA-4960-2D0D-7368D371C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12776"/>
            <a:ext cx="8219256" cy="4781128"/>
          </a:xfrm>
        </p:spPr>
        <p:txBody>
          <a:bodyPr>
            <a:normAutofit/>
          </a:bodyPr>
          <a:lstStyle/>
          <a:p>
            <a:r>
              <a:rPr lang="pt-BR" sz="2000" dirty="0"/>
              <a:t>Monte a sua documentação respondendo e contendo as seguintes questões :</a:t>
            </a:r>
          </a:p>
          <a:p>
            <a:pPr lvl="0">
              <a:lnSpc>
                <a:spcPct val="107000"/>
              </a:lnSpc>
            </a:pP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1-Objetivo da nossa aplicação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(qual o propósito de nossa aplicação, qual problema ela pode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viar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resolver, quem são os usuários envolvidos) </a:t>
            </a:r>
          </a:p>
          <a:p>
            <a:pPr lvl="0">
              <a:lnSpc>
                <a:spcPct val="107000"/>
              </a:lnSpc>
            </a:pP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2-Requisitos encontrados (liste os requisitos encontrados)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buNone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FUNCIONAIS:</a:t>
            </a:r>
          </a:p>
          <a:p>
            <a:pPr marL="457200" lvl="1" indent="0">
              <a:lnSpc>
                <a:spcPct val="107000"/>
              </a:lnSpc>
              <a:buNone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FUNCIONAIS</a:t>
            </a:r>
          </a:p>
          <a:p>
            <a:pPr lvl="0">
              <a:lnSpc>
                <a:spcPct val="107000"/>
              </a:lnSpc>
            </a:pP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3-Tecnologias, softwares e linguagens que serão utilizados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(descreva aqui as tecnologias de desenvolvimento envolvidas bem como softwares utilizados, a linguagem que utilizaremos tanto para codificação como banco e dados).</a:t>
            </a:r>
          </a:p>
          <a:p>
            <a:pPr lvl="0">
              <a:lnSpc>
                <a:spcPct val="107000"/>
              </a:lnSpc>
            </a:pPr>
            <a:r>
              <a:rPr lang="pt-B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4-Diagrama de estudo de casos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(faça um print da tela e coloque aqui seu diagrama de caso de uso)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239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A24712-4527-AA5E-DE84-D1E02BD45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7427168" cy="6408712"/>
          </a:xfrm>
        </p:spPr>
        <p:txBody>
          <a:bodyPr>
            <a:normAutofit/>
          </a:bodyPr>
          <a:lstStyle/>
          <a:p>
            <a:pPr lvl="0">
              <a:lnSpc>
                <a:spcPct val="107000"/>
              </a:lnSpc>
            </a:pPr>
            <a:r>
              <a:rPr lang="pt-BR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5-Diagrama de Classes</a:t>
            </a:r>
            <a:endParaRPr lang="pt-BR" sz="20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pt-BR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pt-B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(semelhante ao diagrama acima, print seu diagrama de classes e coloque uma imagem aqui).</a:t>
            </a:r>
          </a:p>
          <a:p>
            <a:r>
              <a:rPr lang="pt-BR" sz="2000" b="1" dirty="0"/>
              <a:t>6-Wireframe da tela principal</a:t>
            </a:r>
          </a:p>
          <a:p>
            <a:r>
              <a:rPr lang="pt-BR" sz="2000" dirty="0"/>
              <a:t>(utilizando qualquer programa de desenho, rascunhos ou próprios para </a:t>
            </a:r>
            <a:r>
              <a:rPr lang="pt-BR" sz="2000" dirty="0" err="1"/>
              <a:t>wireframes</a:t>
            </a:r>
            <a:r>
              <a:rPr lang="pt-BR" sz="2000" dirty="0"/>
              <a:t>, faça um esboço da tela inicial da sua aplicação, Lembre-se de não inventar a roda).</a:t>
            </a:r>
          </a:p>
          <a:p>
            <a:r>
              <a:rPr lang="pt-BR" sz="2000" b="1" dirty="0"/>
              <a:t>7-Descrição das tabelas de banco de dados que serão implementadas</a:t>
            </a:r>
          </a:p>
          <a:p>
            <a:r>
              <a:rPr lang="pt-BR" sz="2000" dirty="0"/>
              <a:t>(Já comece a pensar em seu banco de dados e liste aqui as possíveis tabelas envolvidas).</a:t>
            </a:r>
          </a:p>
          <a:p>
            <a:r>
              <a:rPr lang="pt-BR" sz="2000" b="1" dirty="0"/>
              <a:t>8-Teste que serão realizados</a:t>
            </a:r>
          </a:p>
          <a:p>
            <a:r>
              <a:rPr lang="pt-BR" sz="2000" dirty="0"/>
              <a:t>(pesquise na internet os tipos de testes existentes, e escolha um desses que pode ser aplicado na sua aplicação afim de validar a programação).</a:t>
            </a:r>
          </a:p>
          <a:p>
            <a:r>
              <a:rPr lang="pt-BR" sz="2000" b="1" dirty="0"/>
              <a:t>9-	?</a:t>
            </a:r>
          </a:p>
          <a:p>
            <a:r>
              <a:rPr lang="pt-BR" sz="2000" b="1" dirty="0"/>
              <a:t>10-	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841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B3C7B22-F1BD-ED8C-5453-D0B9ACFCF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576" y="945313"/>
            <a:ext cx="7548776" cy="4822471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pt-BR" sz="2400" dirty="0">
                <a:solidFill>
                  <a:srgbClr val="000000"/>
                </a:solidFill>
                <a:latin typeface="Helvetica" panose="020B0604020202020204" pitchFamily="34" charset="0"/>
              </a:rPr>
              <a:t>Em governança de TI, DIVIDIMOS NOSSO PROJETO EM CICLO bem delimitado:</a:t>
            </a:r>
            <a:endParaRPr lang="pt-BR" sz="2400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 fontAlgn="base"/>
            <a:endParaRPr lang="pt-BR" sz="2400" b="1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algn="l" fontAlgn="base"/>
            <a:r>
              <a:rPr lang="pt-BR" sz="2400" b="1" dirty="0">
                <a:solidFill>
                  <a:srgbClr val="000000"/>
                </a:solidFill>
                <a:latin typeface="Helvetica" panose="020B0604020202020204" pitchFamily="34" charset="0"/>
              </a:rPr>
              <a:t>1- Iniciação : </a:t>
            </a:r>
          </a:p>
          <a:p>
            <a:pPr algn="l" fontAlgn="base"/>
            <a:r>
              <a:rPr lang="pt-BR" sz="2400" dirty="0"/>
              <a:t>- Objetivo ou necessidade do projeto é identificado.</a:t>
            </a:r>
            <a:endParaRPr lang="pt-BR" sz="24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algn="l" fontAlgn="base"/>
            <a:r>
              <a:rPr lang="pt-BR" sz="2400" b="1" dirty="0">
                <a:solidFill>
                  <a:srgbClr val="000000"/>
                </a:solidFill>
                <a:latin typeface="Helvetica" panose="020B0604020202020204" pitchFamily="34" charset="0"/>
              </a:rPr>
              <a:t>2- Organização:</a:t>
            </a:r>
          </a:p>
          <a:p>
            <a:pPr algn="l" fontAlgn="base"/>
            <a:r>
              <a:rPr lang="pt-BR" sz="2400" dirty="0"/>
              <a:t>- Envolve a definição de uma metodologia.</a:t>
            </a:r>
            <a:endParaRPr lang="pt-BR" sz="24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algn="l" fontAlgn="base"/>
            <a:r>
              <a:rPr lang="pt-BR" sz="2400" b="1" dirty="0">
                <a:solidFill>
                  <a:srgbClr val="000000"/>
                </a:solidFill>
                <a:latin typeface="Helvetica" panose="020B0604020202020204" pitchFamily="34" charset="0"/>
              </a:rPr>
              <a:t>3- Fase da implementação:</a:t>
            </a:r>
          </a:p>
          <a:p>
            <a:pPr algn="l" fontAlgn="base"/>
            <a:r>
              <a:rPr lang="pt-BR" sz="2400" dirty="0"/>
              <a:t>- O plano de projeto é posto em movimento e é executado</a:t>
            </a:r>
            <a:endParaRPr lang="pt-BR" sz="24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algn="l" fontAlgn="base"/>
            <a:r>
              <a:rPr lang="pt-BR" sz="2400" b="1" dirty="0">
                <a:solidFill>
                  <a:srgbClr val="000000"/>
                </a:solidFill>
                <a:latin typeface="Helvetica" panose="020B0604020202020204" pitchFamily="34" charset="0"/>
              </a:rPr>
              <a:t>4- Fase de encerramento:</a:t>
            </a:r>
          </a:p>
          <a:p>
            <a:pPr algn="l" fontAlgn="base"/>
            <a:r>
              <a:rPr lang="pt-BR" sz="2400" dirty="0"/>
              <a:t>-Entrega do projeto, teste do projeto, e o aceite e validação do cliente – deve haver um prazo de acompanhamento</a:t>
            </a:r>
            <a:endParaRPr lang="pt-BR" sz="2400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endParaRPr lang="pt-BR" sz="240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30D53F-EE28-D870-9C7E-05628E04DF5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597872" y="0"/>
            <a:ext cx="7896751" cy="938169"/>
          </a:xfrm>
        </p:spPr>
        <p:txBody>
          <a:bodyPr>
            <a:normAutofit/>
          </a:bodyPr>
          <a:lstStyle/>
          <a:p>
            <a:r>
              <a:rPr lang="pt-BR" sz="4800" b="1" dirty="0">
                <a:solidFill>
                  <a:srgbClr val="FF0000"/>
                </a:solidFill>
              </a:rPr>
              <a:t>Ciclo de vida do projeto</a:t>
            </a:r>
          </a:p>
        </p:txBody>
      </p:sp>
    </p:spTree>
    <p:extLst>
      <p:ext uri="{BB962C8B-B14F-4D97-AF65-F5344CB8AC3E}">
        <p14:creationId xmlns:p14="http://schemas.microsoft.com/office/powerpoint/2010/main" val="3741166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7680B3A-B37F-19A5-39E8-69F5E26CB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624" y="1054801"/>
            <a:ext cx="7896751" cy="4076700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A GOVERNANÇA DE TI é o controle</a:t>
            </a:r>
          </a:p>
          <a:p>
            <a:endParaRPr lang="pt-BR" sz="2400" dirty="0"/>
          </a:p>
          <a:p>
            <a:r>
              <a:rPr lang="pt-BR" sz="2400" dirty="0"/>
              <a:t>É necessário ter o mínimo de documentos do software necessário. </a:t>
            </a:r>
          </a:p>
          <a:p>
            <a:r>
              <a:rPr lang="pt-BR" sz="2400" dirty="0"/>
              <a:t>É necessário prever o monitoramento do PROJETO para saber a saúde do projeto:</a:t>
            </a:r>
          </a:p>
          <a:p>
            <a:r>
              <a:rPr lang="pt-BR" sz="2400" dirty="0"/>
              <a:t>Alguns indicadores do projeto são importantes. </a:t>
            </a:r>
          </a:p>
          <a:p>
            <a:r>
              <a:rPr lang="pt-BR" sz="2400" b="1" dirty="0"/>
              <a:t>BEM COMO :</a:t>
            </a:r>
          </a:p>
          <a:p>
            <a:r>
              <a:rPr lang="pt-BR" sz="2400" dirty="0"/>
              <a:t>Metodologias de controle de tarefas</a:t>
            </a:r>
          </a:p>
          <a:p>
            <a:r>
              <a:rPr lang="pt-BR" sz="2400" dirty="0"/>
              <a:t>Evolução do Custo x Orçamentos se está dentro do previsto</a:t>
            </a:r>
          </a:p>
          <a:p>
            <a:endParaRPr lang="pt-BR" sz="240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0188ED-6F0B-EFB3-DC4B-69B5E9360F3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992778" y="116632"/>
            <a:ext cx="7896751" cy="938169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DE PROJETOS. </a:t>
            </a:r>
          </a:p>
        </p:txBody>
      </p:sp>
    </p:spTree>
    <p:extLst>
      <p:ext uri="{BB962C8B-B14F-4D97-AF65-F5344CB8AC3E}">
        <p14:creationId xmlns:p14="http://schemas.microsoft.com/office/powerpoint/2010/main" val="368814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B3C7B22-F1BD-ED8C-5453-D0B9ACFCF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624" y="1198817"/>
            <a:ext cx="7896751" cy="4076700"/>
          </a:xfrm>
        </p:spPr>
        <p:txBody>
          <a:bodyPr>
            <a:normAutofit fontScale="92500" lnSpcReduction="20000"/>
          </a:bodyPr>
          <a:lstStyle/>
          <a:p>
            <a:endParaRPr lang="pt-BR" sz="2400" dirty="0"/>
          </a:p>
          <a:p>
            <a:r>
              <a:rPr lang="pt-BR" sz="2400" dirty="0"/>
              <a:t>Algumas empresas utilizam-se de metodologias ágeis para controlar seus projetos.</a:t>
            </a:r>
          </a:p>
          <a:p>
            <a:endParaRPr lang="pt-BR" sz="2400" dirty="0"/>
          </a:p>
          <a:p>
            <a:r>
              <a:rPr lang="pt-BR" sz="2400" dirty="0"/>
              <a:t>Algumas metodologias ágeis muito utilizadas em controle de projetos são:</a:t>
            </a:r>
          </a:p>
          <a:p>
            <a:r>
              <a:rPr lang="pt-BR" sz="2400" dirty="0"/>
              <a:t>Scrum (metodologia ágil para projetos de diversas áreas).</a:t>
            </a:r>
          </a:p>
          <a:p>
            <a:r>
              <a:rPr lang="pt-BR" sz="2400" dirty="0" err="1"/>
              <a:t>Kanban</a:t>
            </a:r>
            <a:r>
              <a:rPr lang="pt-BR" sz="2400" dirty="0"/>
              <a:t> – Controle do fluxo de </a:t>
            </a:r>
            <a:r>
              <a:rPr lang="pt-BR" sz="2400" dirty="0" err="1"/>
              <a:t>trabalhoatravés</a:t>
            </a:r>
            <a:r>
              <a:rPr lang="pt-BR" sz="2400" dirty="0"/>
              <a:t> das perguntas:</a:t>
            </a:r>
          </a:p>
          <a:p>
            <a:r>
              <a:rPr lang="pt-BR" sz="3300" dirty="0"/>
              <a:t>      </a:t>
            </a:r>
            <a:r>
              <a:rPr lang="pt-BR" sz="3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fazer  - fazendo – conferir (conclusão).</a:t>
            </a:r>
          </a:p>
          <a:p>
            <a:endParaRPr lang="pt-BR" sz="2400" dirty="0"/>
          </a:p>
          <a:p>
            <a:r>
              <a:rPr lang="pt-BR" sz="2400" dirty="0"/>
              <a:t>Uma boa ferramenta muito fácil de utilizar é o TRELLO</a:t>
            </a:r>
          </a:p>
          <a:p>
            <a:r>
              <a:rPr lang="pt-BR" sz="2400" dirty="0"/>
              <a:t>Outra </a:t>
            </a:r>
            <a:r>
              <a:rPr lang="pt-BR" sz="2400" dirty="0" err="1"/>
              <a:t>similiar</a:t>
            </a:r>
            <a:r>
              <a:rPr lang="pt-BR" sz="2400" dirty="0"/>
              <a:t> e gratuita é o https://app.ummense.com/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30D53F-EE28-D870-9C7E-05628E04DF5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3624" y="226656"/>
            <a:ext cx="7896751" cy="938169"/>
          </a:xfrm>
        </p:spPr>
        <p:txBody>
          <a:bodyPr>
            <a:normAutofit fontScale="77500" lnSpcReduction="20000"/>
          </a:bodyPr>
          <a:lstStyle/>
          <a:p>
            <a:r>
              <a:rPr lang="pt-BR" sz="4800" b="1" dirty="0">
                <a:solidFill>
                  <a:srgbClr val="FF0000"/>
                </a:solidFill>
              </a:rPr>
              <a:t>Acompanhamento do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14680377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34DBF5202057B479C2EEC5A2DADA968" ma:contentTypeVersion="13" ma:contentTypeDescription="Crie um novo documento." ma:contentTypeScope="" ma:versionID="04bdfc011e2dcf0387810a178f1d7b56">
  <xsd:schema xmlns:xsd="http://www.w3.org/2001/XMLSchema" xmlns:xs="http://www.w3.org/2001/XMLSchema" xmlns:p="http://schemas.microsoft.com/office/2006/metadata/properties" xmlns:ns2="e1cdb180-4032-4e7d-82b5-2037f42a96a8" xmlns:ns3="ddcae529-ab34-42fc-8de8-b1aeec9086a9" targetNamespace="http://schemas.microsoft.com/office/2006/metadata/properties" ma:root="true" ma:fieldsID="dec794c9c4bb4b9e4cfc0a8468a024d0" ns2:_="" ns3:_="">
    <xsd:import namespace="e1cdb180-4032-4e7d-82b5-2037f42a96a8"/>
    <xsd:import namespace="ddcae529-ab34-42fc-8de8-b1aeec9086a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db180-4032-4e7d-82b5-2037f42a96a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ae529-ab34-42fc-8de8-b1aeec9086a9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b5d48e6-1b67-416f-84f6-11e5811bc7fc}" ma:internalName="TaxCatchAll" ma:showField="CatchAllData" ma:web="ddcae529-ab34-42fc-8de8-b1aeec9086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dcae529-ab34-42fc-8de8-b1aeec9086a9" xsi:nil="true"/>
    <lcf76f155ced4ddcb4097134ff3c332f xmlns="e1cdb180-4032-4e7d-82b5-2037f42a96a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A2A3C06-BA51-48AB-96AD-B8F46C0041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745541-F6AE-465A-A5D7-C1E4C0D789EB}"/>
</file>

<file path=customXml/itemProps3.xml><?xml version="1.0" encoding="utf-8"?>
<ds:datastoreItem xmlns:ds="http://schemas.openxmlformats.org/officeDocument/2006/customXml" ds:itemID="{B9744C2E-F692-48E3-AA45-3DFF4D5F1C0F}">
  <ds:schemaRefs>
    <ds:schemaRef ds:uri="http://purl.org/dc/dcmitype/"/>
    <ds:schemaRef ds:uri="e19b7a75-8599-42b3-8dd0-1188e5a2963c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87fff4ab-eb67-4122-abe8-18d68d8084dd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2306</TotalTime>
  <Words>915</Words>
  <Application>Microsoft Office PowerPoint</Application>
  <PresentationFormat>Apresentação na tela (4:3)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ArialMT</vt:lpstr>
      <vt:lpstr>Calibri</vt:lpstr>
      <vt:lpstr>Helvetica</vt:lpstr>
      <vt:lpstr>inherit</vt:lpstr>
      <vt:lpstr>Söhne</vt:lpstr>
      <vt:lpstr>Times New Roman</vt:lpstr>
      <vt:lpstr>Tema do Office</vt:lpstr>
      <vt:lpstr>Apresentação do PowerPoint</vt:lpstr>
      <vt:lpstr>Sobre a documentação</vt:lpstr>
      <vt:lpstr>Há um discussão sobre </vt:lpstr>
      <vt:lpstr>Principais vantagens da documentação</vt:lpstr>
      <vt:lpstr>Segue um modelo simplificado e elaborado pelo professor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Cláudia Spuldaro Samways</dc:creator>
  <cp:lastModifiedBy>Jose Carlos Cruqui</cp:lastModifiedBy>
  <cp:revision>109</cp:revision>
  <dcterms:created xsi:type="dcterms:W3CDTF">2018-01-29T16:53:27Z</dcterms:created>
  <dcterms:modified xsi:type="dcterms:W3CDTF">2023-11-20T12:18:38Z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0x010100246D59DDCDF2D141A30A09AE73C1A1BD</vt:lpwstr>
  </property>
</Properties>
</file>