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4" r:id="rId5"/>
  </p:sldMasterIdLst>
  <p:notesMasterIdLst>
    <p:notesMasterId r:id="rId15"/>
  </p:notesMasterIdLst>
  <p:sldIdLst>
    <p:sldId id="260" r:id="rId6"/>
    <p:sldId id="262" r:id="rId7"/>
    <p:sldId id="275" r:id="rId8"/>
    <p:sldId id="276" r:id="rId9"/>
    <p:sldId id="277" r:id="rId10"/>
    <p:sldId id="278" r:id="rId11"/>
    <p:sldId id="280" r:id="rId12"/>
    <p:sldId id="279" r:id="rId13"/>
    <p:sldId id="27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75" d="100"/>
          <a:sy n="75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601-5052-42D3-ACA7-2A07DD4D685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09CA-D776-4BCD-94B6-4DB283B5F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95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E09CA-D776-4BCD-94B6-4DB283B5F9A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0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7B84-629F-D34C-D61A-C048B21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E88EC-44C1-B5BC-2AE4-94B132E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09AD1-9BEF-6025-855D-2CC7F59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1A6-001B-4165-A6D8-4D56BCF23E13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99D91-E73A-4B5D-41CE-C832ACBD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C29A6-0EAF-672C-27A3-7E7A5F7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75C-1AF2-40F6-B621-C40B160F2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7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539552" y="764704"/>
            <a:ext cx="8280920" cy="17281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DECIFRANDO O CÓDIGO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F2C83813-35FD-4433-89B5-01076758E07A}"/>
              </a:ext>
            </a:extLst>
          </p:cNvPr>
          <p:cNvSpPr txBox="1">
            <a:spLocks/>
          </p:cNvSpPr>
          <p:nvPr/>
        </p:nvSpPr>
        <p:spPr>
          <a:xfrm>
            <a:off x="3275856" y="2924944"/>
            <a:ext cx="5365104" cy="7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Prof. José Carlos Cruqui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6A5AF-0C62-2EBF-DCDD-84FB4CAA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79532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gerenciador de tarefas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E7096-637D-A5D0-A0FD-5FBB637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18744"/>
            <a:ext cx="7416824" cy="444006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4300" b="1" dirty="0"/>
              <a:t>A tela inicial de cadastro da tarefa, constitui-se de formulário, dentro de um </a:t>
            </a:r>
            <a:r>
              <a:rPr lang="pt-BR" sz="4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fieldset</a:t>
            </a:r>
            <a:r>
              <a:rPr lang="pt-BR" sz="4300" b="0" dirty="0">
                <a:solidFill>
                  <a:srgbClr val="FF0000"/>
                </a:solidFill>
                <a:effectLst/>
              </a:rPr>
              <a:t>, </a:t>
            </a:r>
            <a:r>
              <a:rPr lang="pt-BR" sz="4300" b="1" dirty="0">
                <a:effectLst/>
              </a:rPr>
              <a:t>assim tudo o que refere-se a tarefa fica envolvida pelo </a:t>
            </a:r>
            <a:r>
              <a:rPr lang="pt-BR" sz="4300" b="1" dirty="0" err="1">
                <a:effectLst/>
              </a:rPr>
              <a:t>fieldset</a:t>
            </a:r>
            <a:r>
              <a:rPr lang="pt-BR" sz="4300" b="1" dirty="0">
                <a:effectLst/>
              </a:rPr>
              <a:t> que serve apenas para demonstrar agrupamento. </a:t>
            </a:r>
            <a:endParaRPr lang="pt-BR" sz="4300" b="0" dirty="0">
              <a:effectLst/>
            </a:endParaRPr>
          </a:p>
          <a:p>
            <a:endParaRPr lang="pt-BR" sz="3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32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6A5AF-0C62-2EBF-DCDD-84FB4CAA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80" y="0"/>
            <a:ext cx="879532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entrada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E7096-637D-A5D0-A0FD-5FBB637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0" y="1124104"/>
            <a:ext cx="7886700" cy="4584080"/>
          </a:xfrm>
        </p:spPr>
        <p:txBody>
          <a:bodyPr>
            <a:normAutofit/>
          </a:bodyPr>
          <a:lstStyle/>
          <a:p>
            <a:r>
              <a:rPr lang="pt-BR" sz="3900" b="1" dirty="0"/>
              <a:t>A entrada de dados acontece através de um formulário, enviado via GET.</a:t>
            </a:r>
          </a:p>
          <a:p>
            <a:r>
              <a:rPr lang="pt-BR" sz="3900" b="1" dirty="0"/>
              <a:t>Exemplo: </a:t>
            </a:r>
          </a:p>
          <a:p>
            <a:pPr algn="ctr"/>
            <a:r>
              <a:rPr lang="pt-BR" b="1" dirty="0"/>
              <a:t>TAREFA CADASTRADA = </a:t>
            </a:r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ESTUDAR PHP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/>
              <a:t>No navegador teremos na URL teremos:</a:t>
            </a:r>
          </a:p>
          <a:p>
            <a:r>
              <a:rPr lang="pt-BR" b="1" dirty="0" err="1"/>
              <a:t>tarefas.php?nome</a:t>
            </a:r>
            <a:r>
              <a:rPr lang="pt-BR" b="1" dirty="0"/>
              <a:t>=</a:t>
            </a:r>
            <a:r>
              <a:rPr lang="pt-BR" b="1" dirty="0" err="1"/>
              <a:t>Estudar+PHP</a:t>
            </a:r>
            <a:endParaRPr lang="pt-BR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D7C747C-1486-9845-6942-725B151E4826}"/>
              </a:ext>
            </a:extLst>
          </p:cNvPr>
          <p:cNvSpPr/>
          <p:nvPr/>
        </p:nvSpPr>
        <p:spPr>
          <a:xfrm>
            <a:off x="2630034" y="4284475"/>
            <a:ext cx="3528392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DCBB7C0-0FB3-C70F-A12F-F61AE067A332}"/>
              </a:ext>
            </a:extLst>
          </p:cNvPr>
          <p:cNvCxnSpPr>
            <a:cxnSpLocks/>
          </p:cNvCxnSpPr>
          <p:nvPr/>
        </p:nvCxnSpPr>
        <p:spPr>
          <a:xfrm flipV="1">
            <a:off x="1187624" y="4673943"/>
            <a:ext cx="1296144" cy="1034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38B9D936-C66C-D723-76DD-DBEDE2679372}"/>
              </a:ext>
            </a:extLst>
          </p:cNvPr>
          <p:cNvSpPr/>
          <p:nvPr/>
        </p:nvSpPr>
        <p:spPr>
          <a:xfrm>
            <a:off x="618651" y="5589240"/>
            <a:ext cx="8499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GET</a:t>
            </a:r>
            <a:endParaRPr lang="pt-BR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05B303-AA25-04A3-0420-9F6D87EE724F}"/>
              </a:ext>
            </a:extLst>
          </p:cNvPr>
          <p:cNvSpPr txBox="1"/>
          <p:nvPr/>
        </p:nvSpPr>
        <p:spPr>
          <a:xfrm>
            <a:off x="2046704" y="5133731"/>
            <a:ext cx="6701759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A Informação Estudar PHP passa para a própria pagina através da requisição GET, </a:t>
            </a:r>
            <a:r>
              <a:rPr lang="pt-BR" sz="2000" dirty="0" err="1"/>
              <a:t>sera</a:t>
            </a:r>
            <a:r>
              <a:rPr lang="pt-BR" sz="2000" dirty="0"/>
              <a:t> gravado num </a:t>
            </a:r>
            <a:r>
              <a:rPr lang="pt-BR" sz="2000" dirty="0" err="1"/>
              <a:t>array</a:t>
            </a:r>
            <a:r>
              <a:rPr lang="pt-BR" sz="2000" dirty="0"/>
              <a:t>, poderia ser no banco de dados. Observação por ficar exposto a informação</a:t>
            </a:r>
          </a:p>
          <a:p>
            <a:r>
              <a:rPr lang="pt-BR" sz="2000" dirty="0"/>
              <a:t>Não é seguro enviar dados dessa forma. </a:t>
            </a:r>
          </a:p>
        </p:txBody>
      </p:sp>
    </p:spTree>
    <p:extLst>
      <p:ext uri="{BB962C8B-B14F-4D97-AF65-F5344CB8AC3E}">
        <p14:creationId xmlns:p14="http://schemas.microsoft.com/office/powerpoint/2010/main" val="334522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A883A-4162-ABEF-DE27-D8CA6768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2216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68345-6CAD-6479-D611-5D79FD0B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8436"/>
            <a:ext cx="8435280" cy="4781128"/>
          </a:xfrm>
        </p:spPr>
        <p:txBody>
          <a:bodyPr/>
          <a:lstStyle/>
          <a:p>
            <a:r>
              <a:rPr lang="pt-BR" dirty="0"/>
              <a:t>Apenas lembrando que o PHP ao entrar na página já é executado, por esta razão quando clicamos em CADASTRAR, ele já envia as informações via GET para o PHP, por enquanto está carregando na mesma página, mas futuramente vamos enviar para o banco de dados. </a:t>
            </a:r>
          </a:p>
        </p:txBody>
      </p:sp>
    </p:spTree>
    <p:extLst>
      <p:ext uri="{BB962C8B-B14F-4D97-AF65-F5344CB8AC3E}">
        <p14:creationId xmlns:p14="http://schemas.microsoft.com/office/powerpoint/2010/main" val="262385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A883A-4162-ABEF-DE27-D8CA6768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6995120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Acessando dados da URL com SUPER GLOBAIS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68345-6CAD-6479-D611-5D79FD0B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7811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PHP nasceu para a WEB e se dá muito bem com ela. Ele consegue pegar os dados de um formulário de forma simples. </a:t>
            </a:r>
          </a:p>
          <a:p>
            <a:r>
              <a:rPr lang="pt-BR" dirty="0"/>
              <a:t>Em PHP existe algumas variáveis chamadas de SUPER GLOBAIS, ( </a:t>
            </a:r>
            <a:r>
              <a:rPr lang="pt-BR" b="1" i="1" dirty="0"/>
              <a:t>indicando que podem ser acessadas em qualquer escopo do programa</a:t>
            </a:r>
            <a:r>
              <a:rPr lang="pt-BR" dirty="0"/>
              <a:t>). </a:t>
            </a:r>
          </a:p>
          <a:p>
            <a:endParaRPr lang="pt-BR" dirty="0"/>
          </a:p>
          <a:p>
            <a:r>
              <a:rPr lang="pt-BR" dirty="0"/>
              <a:t>Em nossa aplicação até agora temos:</a:t>
            </a:r>
          </a:p>
          <a:p>
            <a:r>
              <a:rPr lang="pt-BR" sz="4000" b="1" dirty="0">
                <a:solidFill>
                  <a:schemeClr val="tx2"/>
                </a:solidFill>
              </a:rPr>
              <a:t>$_GET    </a:t>
            </a:r>
            <a:r>
              <a:rPr lang="pt-BR" sz="3600" b="1" dirty="0"/>
              <a:t>e a variável   </a:t>
            </a:r>
            <a:r>
              <a:rPr lang="pt-BR" sz="4000" b="1" dirty="0">
                <a:solidFill>
                  <a:schemeClr val="tx2"/>
                </a:solidFill>
              </a:rPr>
              <a:t>$_SESSION</a:t>
            </a:r>
          </a:p>
        </p:txBody>
      </p:sp>
    </p:spTree>
    <p:extLst>
      <p:ext uri="{BB962C8B-B14F-4D97-AF65-F5344CB8AC3E}">
        <p14:creationId xmlns:p14="http://schemas.microsoft.com/office/powerpoint/2010/main" val="302643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CAFB4-F339-09DF-FD02-18459D93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2" y="0"/>
            <a:ext cx="6995120" cy="90872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Testando índices – ou variáveis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18748-1ACF-3D92-C946-3980D971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92" y="908720"/>
            <a:ext cx="8244016" cy="4781128"/>
          </a:xfrm>
        </p:spPr>
        <p:txBody>
          <a:bodyPr/>
          <a:lstStyle/>
          <a:p>
            <a:r>
              <a:rPr lang="pt-BR" dirty="0"/>
              <a:t>Utilizamos a função </a:t>
            </a:r>
            <a:r>
              <a:rPr lang="pt-BR" b="1" dirty="0"/>
              <a:t>ARRAY_KEY_EXISTS()</a:t>
            </a:r>
          </a:p>
          <a:p>
            <a:r>
              <a:rPr lang="pt-BR" dirty="0"/>
              <a:t>Que tem por finalidade verificar se o índice </a:t>
            </a:r>
            <a:r>
              <a:rPr lang="pt-BR" dirty="0">
                <a:solidFill>
                  <a:srgbClr val="FF0000"/>
                </a:solidFill>
              </a:rPr>
              <a:t>nome</a:t>
            </a:r>
            <a:r>
              <a:rPr lang="pt-BR" dirty="0"/>
              <a:t> existe.</a:t>
            </a:r>
          </a:p>
          <a:p>
            <a:pPr algn="ctr"/>
            <a:r>
              <a:rPr lang="en-US" sz="2800" b="1" dirty="0">
                <a:effectLst/>
                <a:latin typeface="Consolas" panose="020B0609020204030204" pitchFamily="49" charset="0"/>
              </a:rPr>
              <a:t>if(</a:t>
            </a:r>
            <a:r>
              <a:rPr lang="en-US" sz="2800" b="1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array_key_exists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('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', $_GET))</a:t>
            </a:r>
          </a:p>
          <a:p>
            <a:pPr algn="ctr"/>
            <a:endParaRPr lang="en-US" sz="2800" b="0" dirty="0"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+mj-lt"/>
              </a:rPr>
              <a:t>Mas </a:t>
            </a:r>
            <a:r>
              <a:rPr lang="en-US" dirty="0" err="1">
                <a:latin typeface="+mj-lt"/>
              </a:rPr>
              <a:t>também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utilizamos</a:t>
            </a:r>
            <a:r>
              <a:rPr lang="en-US" dirty="0">
                <a:latin typeface="+mj-lt"/>
              </a:rPr>
              <a:t> outro </a:t>
            </a:r>
            <a:r>
              <a:rPr lang="en-US" dirty="0" err="1">
                <a:latin typeface="+mj-lt"/>
              </a:rPr>
              <a:t>método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testar</a:t>
            </a:r>
            <a:r>
              <a:rPr lang="en-US" dirty="0">
                <a:latin typeface="+mj-lt"/>
              </a:rPr>
              <a:t> se </a:t>
            </a:r>
            <a:r>
              <a:rPr lang="en-US" dirty="0" err="1">
                <a:latin typeface="+mj-lt"/>
              </a:rPr>
              <a:t>existe</a:t>
            </a:r>
            <a:r>
              <a:rPr lang="en-US" dirty="0">
                <a:latin typeface="+mj-lt"/>
              </a:rPr>
              <a:t> o </a:t>
            </a:r>
            <a:r>
              <a:rPr lang="en-US" dirty="0" err="1">
                <a:latin typeface="+mj-lt"/>
              </a:rPr>
              <a:t>indice</a:t>
            </a:r>
            <a:r>
              <a:rPr lang="en-US" dirty="0">
                <a:latin typeface="+mj-lt"/>
              </a:rPr>
              <a:t>, que </a:t>
            </a:r>
            <a:r>
              <a:rPr lang="en-US" dirty="0" err="1">
                <a:latin typeface="+mj-lt"/>
              </a:rPr>
              <a:t>foi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atraves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isset</a:t>
            </a:r>
            <a:r>
              <a:rPr lang="en-US" dirty="0">
                <a:latin typeface="+mj-lt"/>
              </a:rPr>
              <a:t>()</a:t>
            </a:r>
          </a:p>
          <a:p>
            <a:pPr algn="ctr"/>
            <a:endParaRPr lang="pt-BR" sz="28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pt-BR" sz="2800" b="1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sz="2800" b="1" dirty="0">
                <a:effectLst/>
                <a:latin typeface="Consolas" panose="020B0609020204030204" pitchFamily="49" charset="0"/>
              </a:rPr>
              <a:t>($tarefa['</a:t>
            </a:r>
            <a:r>
              <a:rPr lang="pt-BR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800" b="1" dirty="0">
                <a:effectLst/>
                <a:latin typeface="Consolas" panose="020B0609020204030204" pitchFamily="49" charset="0"/>
              </a:rPr>
              <a:t>']) </a:t>
            </a:r>
          </a:p>
          <a:p>
            <a:pPr algn="ctr"/>
            <a:endParaRPr lang="en-US" sz="2800" b="0" dirty="0">
              <a:effectLst/>
              <a:latin typeface="Consolas" panose="020B0609020204030204" pitchFamily="49" charset="0"/>
            </a:endParaRPr>
          </a:p>
          <a:p>
            <a:pPr algn="ctr"/>
            <a:endParaRPr lang="en-US" sz="2800" b="0" dirty="0"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50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786D4-B667-3F3A-A885-22057C7D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Sessões no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E1BF2-2A75-1187-55FC-DCF10A3AE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6995120" cy="4781128"/>
          </a:xfrm>
        </p:spPr>
        <p:txBody>
          <a:bodyPr/>
          <a:lstStyle/>
          <a:p>
            <a:r>
              <a:rPr lang="pt-BR" dirty="0"/>
              <a:t>Para utilizar a variável que vai receber os dados durante o processo precisamos iniciar a sessão. </a:t>
            </a:r>
          </a:p>
          <a:p>
            <a:pPr algn="ctr"/>
            <a:r>
              <a:rPr lang="pt-BR" b="1" dirty="0" err="1">
                <a:effectLst/>
                <a:latin typeface="Consolas" panose="020B0609020204030204" pitchFamily="49" charset="0"/>
              </a:rPr>
              <a:t>session_start</a:t>
            </a:r>
            <a:r>
              <a:rPr lang="pt-BR" b="1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dirty="0"/>
              <a:t>No início da página é preciso iniciar a sessão, porque vamos carregar a super global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$_SESSION </a:t>
            </a:r>
            <a:r>
              <a:rPr lang="pt-BR" dirty="0"/>
              <a:t>com informações do formulário e utilizaremos essa variável para transpor os dados para a tabela. </a:t>
            </a:r>
          </a:p>
        </p:txBody>
      </p:sp>
    </p:spTree>
    <p:extLst>
      <p:ext uri="{BB962C8B-B14F-4D97-AF65-F5344CB8AC3E}">
        <p14:creationId xmlns:p14="http://schemas.microsoft.com/office/powerpoint/2010/main" val="290132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C3A02-2838-83EE-8B42-10F871AE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4624"/>
            <a:ext cx="6995120" cy="792088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Operadores ternários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ECA02-7185-4210-A80C-2849EB40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8720"/>
            <a:ext cx="8064896" cy="478112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Outra estrutura de condição é o operador ternário, o qual também é chamado de </a:t>
            </a:r>
            <a:r>
              <a:rPr lang="pt-BR" dirty="0" err="1"/>
              <a:t>if</a:t>
            </a:r>
            <a:r>
              <a:rPr lang="pt-BR" dirty="0"/>
              <a:t> ternário. Em suma, ele é uma versão compacta do </a:t>
            </a:r>
            <a:r>
              <a:rPr lang="pt-BR" dirty="0" err="1"/>
              <a:t>if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Sintaxe do operador ternário:</a:t>
            </a:r>
          </a:p>
          <a:p>
            <a:r>
              <a:rPr lang="pt-BR" dirty="0"/>
              <a:t>&lt;?</a:t>
            </a:r>
            <a:r>
              <a:rPr lang="pt-BR" dirty="0" err="1"/>
              <a:t>php</a:t>
            </a:r>
            <a:r>
              <a:rPr lang="pt-BR" dirty="0"/>
              <a:t> </a:t>
            </a:r>
          </a:p>
          <a:p>
            <a:r>
              <a:rPr lang="pt-BR" dirty="0"/>
              <a:t>  $idade = $_GET['age'];</a:t>
            </a:r>
          </a:p>
          <a:p>
            <a:r>
              <a:rPr lang="pt-BR" dirty="0"/>
              <a:t>  </a:t>
            </a:r>
            <a:r>
              <a:rPr lang="pt-BR" b="1" dirty="0" err="1">
                <a:solidFill>
                  <a:schemeClr val="tx2"/>
                </a:solidFill>
              </a:rPr>
              <a:t>echo</a:t>
            </a:r>
            <a:r>
              <a:rPr lang="pt-BR" b="1" dirty="0">
                <a:solidFill>
                  <a:schemeClr val="tx2"/>
                </a:solidFill>
              </a:rPr>
              <a:t> ($idade&lt;18) ? "Não pode dirigir" : "Já pode dirigir";</a:t>
            </a:r>
          </a:p>
          <a:p>
            <a:r>
              <a:rPr lang="pt-BR" dirty="0"/>
              <a:t> ?&gt;</a:t>
            </a:r>
          </a:p>
          <a:p>
            <a:endParaRPr lang="pt-BR" dirty="0"/>
          </a:p>
          <a:p>
            <a:r>
              <a:rPr lang="pt-BR" dirty="0"/>
              <a:t> Mas também pode ser utilizado em outras estruturas.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48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69269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</a:t>
            </a:r>
          </a:p>
          <a:p>
            <a:endParaRPr lang="pt-BR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AE279-BEEA-46D6-AAF2-B25238ED148F}"/>
              </a:ext>
            </a:extLst>
          </p:cNvPr>
          <p:cNvSpPr txBox="1">
            <a:spLocks/>
          </p:cNvSpPr>
          <p:nvPr/>
        </p:nvSpPr>
        <p:spPr>
          <a:xfrm>
            <a:off x="426368" y="1556792"/>
            <a:ext cx="8291264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Implementar os códigos, conforme demonstrado e corrigir os erros. 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Digitar os códigos auxilia no desenvolvimento de uma memória de desenvolvimento lógico. </a:t>
            </a:r>
          </a:p>
          <a:p>
            <a:pPr marL="0" indent="0">
              <a:buNone/>
            </a:pPr>
            <a:endParaRPr lang="pt-BR" sz="400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9857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44C2E-F692-48E3-AA45-3DFF4D5F1C0F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87fff4ab-eb67-4122-abe8-18d68d8084dd"/>
    <ds:schemaRef ds:uri="e19b7a75-8599-42b3-8dd0-1188e5a2963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A2A3C06-BA51-48AB-96AD-B8F46C0041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4854DC-D90A-4FF7-B49E-6E7A382C42DB}"/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475</Words>
  <Application>Microsoft Office PowerPoint</Application>
  <PresentationFormat>Apresentação na tela (4:3)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ArialMT</vt:lpstr>
      <vt:lpstr>Calibri</vt:lpstr>
      <vt:lpstr>Consolas</vt:lpstr>
      <vt:lpstr>Tema do Office</vt:lpstr>
      <vt:lpstr>Personalizar design</vt:lpstr>
      <vt:lpstr>Apresentação do PowerPoint</vt:lpstr>
      <vt:lpstr>O gerenciador de tarefas</vt:lpstr>
      <vt:lpstr>A entrada de dados</vt:lpstr>
      <vt:lpstr>Envio de dados</vt:lpstr>
      <vt:lpstr>Acessando dados da URL com SUPER GLOBAIS</vt:lpstr>
      <vt:lpstr>Testando índices – ou variáveis </vt:lpstr>
      <vt:lpstr>Sessões no PHP</vt:lpstr>
      <vt:lpstr>Operadores ternários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100</cp:revision>
  <dcterms:created xsi:type="dcterms:W3CDTF">2018-01-29T16:53:27Z</dcterms:created>
  <dcterms:modified xsi:type="dcterms:W3CDTF">2023-11-23T12:17:01Z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0x010100246D59DDCDF2D141A30A09AE73C1A1BD</vt:lpwstr>
  </property>
</Properties>
</file>