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2" r:id="rId1"/>
  </p:sldMasterIdLst>
  <p:notesMasterIdLst>
    <p:notesMasterId r:id="rId11"/>
  </p:notesMasterIdLst>
  <p:sldIdLst>
    <p:sldId id="256" r:id="rId2"/>
    <p:sldId id="262" r:id="rId3"/>
    <p:sldId id="265" r:id="rId4"/>
    <p:sldId id="259" r:id="rId5"/>
    <p:sldId id="273" r:id="rId6"/>
    <p:sldId id="276" r:id="rId7"/>
    <p:sldId id="260" r:id="rId8"/>
    <p:sldId id="274" r:id="rId9"/>
    <p:sldId id="275"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4747"/>
    <a:srgbClr val="BE36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A27D7FB-03EB-4BF4-8ACA-BE4B00BEBC7E}">
  <a:tblStyle styleId="{4A27D7FB-03EB-4BF4-8ACA-BE4B00BEBC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4660"/>
  </p:normalViewPr>
  <p:slideViewPr>
    <p:cSldViewPr snapToGrid="0">
      <p:cViewPr varScale="1">
        <p:scale>
          <a:sx n="111" d="100"/>
          <a:sy n="111" d="100"/>
        </p:scale>
        <p:origin x="80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126baddbace_2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126baddbace_2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4"/>
        <p:cNvGrpSpPr/>
        <p:nvPr/>
      </p:nvGrpSpPr>
      <p:grpSpPr>
        <a:xfrm>
          <a:off x="0" y="0"/>
          <a:ext cx="0" cy="0"/>
          <a:chOff x="0" y="0"/>
          <a:chExt cx="0" cy="0"/>
        </a:xfrm>
      </p:grpSpPr>
      <p:sp>
        <p:nvSpPr>
          <p:cNvPr id="1435" name="Google Shape;1435;g127af0f3dbd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6" name="Google Shape;1436;g127af0f3dbd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126baddbace_2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126baddbace_2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127af0f3dbd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127af0f3dbd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126baddbace_2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126baddbace_2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126baddbace_2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126baddbace_2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6092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126baddbace_2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126baddbace_2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1660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12/20/2023</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fld id="{6D22F896-40B5-4ADD-8801-0D06FADFA095}" type="slidenum">
              <a:rPr lang="en-US" dirty="0"/>
              <a:t>‹#›</a:t>
            </a:fld>
            <a:endParaRPr lang="en-US" dirty="0"/>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730412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067280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20889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608"/>
        <p:cNvGrpSpPr/>
        <p:nvPr/>
      </p:nvGrpSpPr>
      <p:grpSpPr>
        <a:xfrm>
          <a:off x="0" y="0"/>
          <a:ext cx="0" cy="0"/>
          <a:chOff x="0" y="0"/>
          <a:chExt cx="0" cy="0"/>
        </a:xfrm>
      </p:grpSpPr>
      <p:sp>
        <p:nvSpPr>
          <p:cNvPr id="610" name="Google Shape;610;p23"/>
          <p:cNvSpPr txBox="1">
            <a:spLocks noGrp="1"/>
          </p:cNvSpPr>
          <p:nvPr>
            <p:ph type="subTitle" idx="1"/>
          </p:nvPr>
        </p:nvSpPr>
        <p:spPr>
          <a:xfrm>
            <a:off x="1175325" y="2826325"/>
            <a:ext cx="3023100" cy="396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PT Serif"/>
                <a:ea typeface="PT Serif"/>
                <a:cs typeface="PT Serif"/>
                <a:sym typeface="PT Serif"/>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11" name="Google Shape;611;p23"/>
          <p:cNvSpPr txBox="1">
            <a:spLocks noGrp="1"/>
          </p:cNvSpPr>
          <p:nvPr>
            <p:ph type="subTitle" idx="2"/>
          </p:nvPr>
        </p:nvSpPr>
        <p:spPr>
          <a:xfrm>
            <a:off x="4945650" y="2826325"/>
            <a:ext cx="3023100" cy="396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PT Serif"/>
                <a:ea typeface="PT Serif"/>
                <a:cs typeface="PT Serif"/>
                <a:sym typeface="PT Serif"/>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12" name="Google Shape;612;p23"/>
          <p:cNvSpPr txBox="1">
            <a:spLocks noGrp="1"/>
          </p:cNvSpPr>
          <p:nvPr>
            <p:ph type="subTitle" idx="3"/>
          </p:nvPr>
        </p:nvSpPr>
        <p:spPr>
          <a:xfrm>
            <a:off x="1175313" y="3146425"/>
            <a:ext cx="3009900" cy="93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3" name="Google Shape;613;p23"/>
          <p:cNvSpPr txBox="1">
            <a:spLocks noGrp="1"/>
          </p:cNvSpPr>
          <p:nvPr>
            <p:ph type="subTitle" idx="4"/>
          </p:nvPr>
        </p:nvSpPr>
        <p:spPr>
          <a:xfrm>
            <a:off x="4958798" y="3146425"/>
            <a:ext cx="3009900" cy="93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4" name="Google Shape;614;p23"/>
          <p:cNvSpPr txBox="1">
            <a:spLocks noGrp="1"/>
          </p:cNvSpPr>
          <p:nvPr>
            <p:ph type="title"/>
          </p:nvPr>
        </p:nvSpPr>
        <p:spPr>
          <a:xfrm>
            <a:off x="720000" y="4632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extLst>
      <p:ext uri="{BB962C8B-B14F-4D97-AF65-F5344CB8AC3E}">
        <p14:creationId xmlns:p14="http://schemas.microsoft.com/office/powerpoint/2010/main" val="3162631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656"/>
        <p:cNvGrpSpPr/>
        <p:nvPr/>
      </p:nvGrpSpPr>
      <p:grpSpPr>
        <a:xfrm>
          <a:off x="0" y="0"/>
          <a:ext cx="0" cy="0"/>
          <a:chOff x="0" y="0"/>
          <a:chExt cx="0" cy="0"/>
        </a:xfrm>
      </p:grpSpPr>
      <p:sp>
        <p:nvSpPr>
          <p:cNvPr id="657" name="Google Shape;657;p28"/>
          <p:cNvSpPr txBox="1">
            <a:spLocks noGrp="1"/>
          </p:cNvSpPr>
          <p:nvPr>
            <p:ph type="title"/>
          </p:nvPr>
        </p:nvSpPr>
        <p:spPr>
          <a:xfrm>
            <a:off x="720000" y="45395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658" name="Google Shape;658;p28"/>
          <p:cNvSpPr txBox="1">
            <a:spLocks noGrp="1"/>
          </p:cNvSpPr>
          <p:nvPr>
            <p:ph type="subTitle" idx="1"/>
          </p:nvPr>
        </p:nvSpPr>
        <p:spPr>
          <a:xfrm>
            <a:off x="1045750" y="2316885"/>
            <a:ext cx="2233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9" name="Google Shape;659;p28"/>
          <p:cNvSpPr txBox="1">
            <a:spLocks noGrp="1"/>
          </p:cNvSpPr>
          <p:nvPr>
            <p:ph type="subTitle" idx="2"/>
          </p:nvPr>
        </p:nvSpPr>
        <p:spPr>
          <a:xfrm>
            <a:off x="3455250" y="2031870"/>
            <a:ext cx="2233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0" name="Google Shape;660;p28"/>
          <p:cNvSpPr txBox="1">
            <a:spLocks noGrp="1"/>
          </p:cNvSpPr>
          <p:nvPr>
            <p:ph type="subTitle" idx="3"/>
          </p:nvPr>
        </p:nvSpPr>
        <p:spPr>
          <a:xfrm>
            <a:off x="5864749" y="1744405"/>
            <a:ext cx="2233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1" name="Google Shape;661;p28"/>
          <p:cNvSpPr txBox="1">
            <a:spLocks noGrp="1"/>
          </p:cNvSpPr>
          <p:nvPr>
            <p:ph type="subTitle" idx="4"/>
          </p:nvPr>
        </p:nvSpPr>
        <p:spPr>
          <a:xfrm>
            <a:off x="1045750" y="4050275"/>
            <a:ext cx="2233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2" name="Google Shape;662;p28"/>
          <p:cNvSpPr txBox="1">
            <a:spLocks noGrp="1"/>
          </p:cNvSpPr>
          <p:nvPr>
            <p:ph type="subTitle" idx="5"/>
          </p:nvPr>
        </p:nvSpPr>
        <p:spPr>
          <a:xfrm>
            <a:off x="3455250" y="3766884"/>
            <a:ext cx="2233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3" name="Google Shape;663;p28"/>
          <p:cNvSpPr txBox="1">
            <a:spLocks noGrp="1"/>
          </p:cNvSpPr>
          <p:nvPr>
            <p:ph type="subTitle" idx="6"/>
          </p:nvPr>
        </p:nvSpPr>
        <p:spPr>
          <a:xfrm>
            <a:off x="5864749" y="3475418"/>
            <a:ext cx="2233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4" name="Google Shape;664;p28"/>
          <p:cNvSpPr txBox="1">
            <a:spLocks noGrp="1"/>
          </p:cNvSpPr>
          <p:nvPr>
            <p:ph type="subTitle" idx="7"/>
          </p:nvPr>
        </p:nvSpPr>
        <p:spPr>
          <a:xfrm>
            <a:off x="1045750" y="1865385"/>
            <a:ext cx="2230500" cy="4515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PT Serif"/>
                <a:ea typeface="PT Serif"/>
                <a:cs typeface="PT Serif"/>
                <a:sym typeface="PT Serif"/>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5" name="Google Shape;665;p28"/>
          <p:cNvSpPr txBox="1">
            <a:spLocks noGrp="1"/>
          </p:cNvSpPr>
          <p:nvPr>
            <p:ph type="subTitle" idx="8"/>
          </p:nvPr>
        </p:nvSpPr>
        <p:spPr>
          <a:xfrm>
            <a:off x="3455250" y="1580370"/>
            <a:ext cx="2230500" cy="4515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PT Serif"/>
                <a:ea typeface="PT Serif"/>
                <a:cs typeface="PT Serif"/>
                <a:sym typeface="PT Serif"/>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6" name="Google Shape;666;p28"/>
          <p:cNvSpPr txBox="1">
            <a:spLocks noGrp="1"/>
          </p:cNvSpPr>
          <p:nvPr>
            <p:ph type="subTitle" idx="9"/>
          </p:nvPr>
        </p:nvSpPr>
        <p:spPr>
          <a:xfrm>
            <a:off x="5864749" y="1292905"/>
            <a:ext cx="2230500" cy="4515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PT Serif"/>
                <a:ea typeface="PT Serif"/>
                <a:cs typeface="PT Serif"/>
                <a:sym typeface="PT Serif"/>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7" name="Google Shape;667;p28"/>
          <p:cNvSpPr txBox="1">
            <a:spLocks noGrp="1"/>
          </p:cNvSpPr>
          <p:nvPr>
            <p:ph type="subTitle" idx="13"/>
          </p:nvPr>
        </p:nvSpPr>
        <p:spPr>
          <a:xfrm>
            <a:off x="1045750" y="3598775"/>
            <a:ext cx="2230500" cy="4515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PT Serif"/>
                <a:ea typeface="PT Serif"/>
                <a:cs typeface="PT Serif"/>
                <a:sym typeface="PT Serif"/>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8" name="Google Shape;668;p28"/>
          <p:cNvSpPr txBox="1">
            <a:spLocks noGrp="1"/>
          </p:cNvSpPr>
          <p:nvPr>
            <p:ph type="subTitle" idx="14"/>
          </p:nvPr>
        </p:nvSpPr>
        <p:spPr>
          <a:xfrm>
            <a:off x="3455250" y="3315384"/>
            <a:ext cx="2230500" cy="4515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PT Serif"/>
                <a:ea typeface="PT Serif"/>
                <a:cs typeface="PT Serif"/>
                <a:sym typeface="PT Serif"/>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9" name="Google Shape;669;p28"/>
          <p:cNvSpPr txBox="1">
            <a:spLocks noGrp="1"/>
          </p:cNvSpPr>
          <p:nvPr>
            <p:ph type="subTitle" idx="15"/>
          </p:nvPr>
        </p:nvSpPr>
        <p:spPr>
          <a:xfrm>
            <a:off x="5864749" y="3023918"/>
            <a:ext cx="2230500" cy="4515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PT Serif"/>
                <a:ea typeface="PT Serif"/>
                <a:cs typeface="PT Serif"/>
                <a:sym typeface="PT Serif"/>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66631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82"/>
        <p:cNvGrpSpPr/>
        <p:nvPr/>
      </p:nvGrpSpPr>
      <p:grpSpPr>
        <a:xfrm>
          <a:off x="0" y="0"/>
          <a:ext cx="0" cy="0"/>
          <a:chOff x="0" y="0"/>
          <a:chExt cx="0" cy="0"/>
        </a:xfrm>
      </p:grpSpPr>
      <p:sp>
        <p:nvSpPr>
          <p:cNvPr id="183" name="Google Shape;183;p9"/>
          <p:cNvSpPr txBox="1">
            <a:spLocks noGrp="1"/>
          </p:cNvSpPr>
          <p:nvPr>
            <p:ph type="title"/>
          </p:nvPr>
        </p:nvSpPr>
        <p:spPr>
          <a:xfrm>
            <a:off x="1939650" y="1649250"/>
            <a:ext cx="5264700" cy="1144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sz="9000" b="1"/>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84" name="Google Shape;184;p9"/>
          <p:cNvSpPr txBox="1">
            <a:spLocks noGrp="1"/>
          </p:cNvSpPr>
          <p:nvPr>
            <p:ph type="subTitle" idx="1"/>
          </p:nvPr>
        </p:nvSpPr>
        <p:spPr>
          <a:xfrm>
            <a:off x="1939650" y="2794050"/>
            <a:ext cx="5264700" cy="7002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extLst>
      <p:ext uri="{BB962C8B-B14F-4D97-AF65-F5344CB8AC3E}">
        <p14:creationId xmlns:p14="http://schemas.microsoft.com/office/powerpoint/2010/main" val="1505992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454"/>
        <p:cNvGrpSpPr/>
        <p:nvPr/>
      </p:nvGrpSpPr>
      <p:grpSpPr>
        <a:xfrm>
          <a:off x="0" y="0"/>
          <a:ext cx="0" cy="0"/>
          <a:chOff x="0" y="0"/>
          <a:chExt cx="0" cy="0"/>
        </a:xfrm>
      </p:grpSpPr>
      <p:sp>
        <p:nvSpPr>
          <p:cNvPr id="455" name="Google Shape;455;p20"/>
          <p:cNvSpPr txBox="1">
            <a:spLocks noGrp="1"/>
          </p:cNvSpPr>
          <p:nvPr>
            <p:ph type="subTitle" idx="1"/>
          </p:nvPr>
        </p:nvSpPr>
        <p:spPr>
          <a:xfrm>
            <a:off x="4530325" y="2423638"/>
            <a:ext cx="3893700" cy="851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6" name="Google Shape;456;p20"/>
          <p:cNvSpPr txBox="1">
            <a:spLocks noGrp="1"/>
          </p:cNvSpPr>
          <p:nvPr>
            <p:ph type="title"/>
          </p:nvPr>
        </p:nvSpPr>
        <p:spPr>
          <a:xfrm>
            <a:off x="4401025" y="1778775"/>
            <a:ext cx="4023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extLst>
      <p:ext uri="{BB962C8B-B14F-4D97-AF65-F5344CB8AC3E}">
        <p14:creationId xmlns:p14="http://schemas.microsoft.com/office/powerpoint/2010/main" val="3480472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1208325" y="2360550"/>
            <a:ext cx="67275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200" b="1"/>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4005750" y="1245225"/>
            <a:ext cx="1132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1331550" y="3278550"/>
            <a:ext cx="6480900" cy="42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8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extLst>
      <p:ext uri="{BB962C8B-B14F-4D97-AF65-F5344CB8AC3E}">
        <p14:creationId xmlns:p14="http://schemas.microsoft.com/office/powerpoint/2010/main" val="4042484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76319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942152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091021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801215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533340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53087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2155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dirty="0"/>
              <a:pPr/>
              <a:t>12/20/2023</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517619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8">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12/20/2023</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5892637"/>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www.publicdomainpictures.net/view-image.php?image=97720&amp;picture=amsterdam-strassenbahn&amp;large=1" TargetMode="Externa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6.pn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jpe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hyperlink" Target="https://github.com/Siddharth-Dattaram-Pawar/DMDD_Projec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918" name="Google Shape;918;p36"/>
          <p:cNvSpPr txBox="1">
            <a:spLocks noGrp="1"/>
          </p:cNvSpPr>
          <p:nvPr>
            <p:ph type="ctrTitle"/>
          </p:nvPr>
        </p:nvSpPr>
        <p:spPr>
          <a:xfrm>
            <a:off x="1835727" y="1499855"/>
            <a:ext cx="6499934" cy="1071895"/>
          </a:xfrm>
          <a:prstGeom prst="rect">
            <a:avLst/>
          </a:prstGeom>
        </p:spPr>
        <p:txBody>
          <a:bodyPr spcFirstLastPara="1" wrap="square" lIns="91425" tIns="91425" rIns="91425" bIns="91425" anchor="ctr" anchorCtr="0">
            <a:noAutofit/>
          </a:bodyPr>
          <a:lstStyle/>
          <a:p>
            <a:pPr algn="ctr"/>
            <a:r>
              <a:rPr lang="en-IN" sz="3200" dirty="0">
                <a:solidFill>
                  <a:schemeClr val="tx1">
                    <a:lumMod val="75000"/>
                    <a:lumOff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City Tram Conveyance</a:t>
            </a:r>
            <a:r>
              <a:rPr lang="en-IN" sz="3200" i="0" dirty="0">
                <a:solidFill>
                  <a:schemeClr val="tx1">
                    <a:lumMod val="75000"/>
                    <a:lumOff val="25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Management System</a:t>
            </a:r>
          </a:p>
        </p:txBody>
      </p:sp>
      <p:sp>
        <p:nvSpPr>
          <p:cNvPr id="919" name="Google Shape;919;p36"/>
          <p:cNvSpPr txBox="1">
            <a:spLocks noGrp="1"/>
          </p:cNvSpPr>
          <p:nvPr>
            <p:ph type="subTitle" idx="1"/>
          </p:nvPr>
        </p:nvSpPr>
        <p:spPr>
          <a:xfrm>
            <a:off x="4959927" y="2755626"/>
            <a:ext cx="3333784" cy="1719392"/>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sz="1400" b="1" dirty="0">
                <a:latin typeface="Microsoft Sans Serif" panose="020B0604020202020204" pitchFamily="34" charset="0"/>
                <a:ea typeface="Microsoft Sans Serif" panose="020B0604020202020204" pitchFamily="34" charset="0"/>
                <a:cs typeface="Microsoft Sans Serif" panose="020B0604020202020204" pitchFamily="34" charset="0"/>
              </a:rPr>
              <a:t>Contributors </a:t>
            </a:r>
            <a:r>
              <a:rPr lang="en-IN" sz="1400" dirty="0">
                <a:latin typeface="Microsoft Sans Serif" panose="020B0604020202020204" pitchFamily="34" charset="0"/>
                <a:ea typeface="Microsoft Sans Serif" panose="020B0604020202020204" pitchFamily="34" charset="0"/>
                <a:cs typeface="Microsoft Sans Serif" panose="020B0604020202020204" pitchFamily="34" charset="0"/>
              </a:rPr>
              <a:t>:</a:t>
            </a:r>
          </a:p>
          <a:p>
            <a:pPr marL="0" lvl="0" indent="0" rtl="0">
              <a:spcBef>
                <a:spcPts val="0"/>
              </a:spcBef>
              <a:spcAft>
                <a:spcPts val="0"/>
              </a:spcAft>
              <a:buNone/>
            </a:pPr>
            <a:r>
              <a:rPr lang="en-IN" sz="1400"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SANAL PILLAI (002878588)</a:t>
            </a:r>
          </a:p>
          <a:p>
            <a:pPr>
              <a:spcBef>
                <a:spcPts val="0"/>
              </a:spcBef>
            </a:pPr>
            <a:r>
              <a:rPr lang="en-IN" sz="1400"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SIDDHARTH PAWAR (002225020)</a:t>
            </a:r>
          </a:p>
          <a:p>
            <a:pPr marL="0" lvl="0" indent="0" rtl="0">
              <a:spcBef>
                <a:spcPts val="0"/>
              </a:spcBef>
              <a:spcAft>
                <a:spcPts val="0"/>
              </a:spcAft>
              <a:buNone/>
            </a:pPr>
            <a:r>
              <a:rPr lang="en-IN" sz="1400"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SRIRAM VENKATESH (002201501)</a:t>
            </a:r>
          </a:p>
          <a:p>
            <a:pPr marL="0" lvl="0" indent="0" rtl="0">
              <a:spcBef>
                <a:spcPts val="0"/>
              </a:spcBef>
              <a:spcAft>
                <a:spcPts val="0"/>
              </a:spcAft>
              <a:buNone/>
            </a:pPr>
            <a:r>
              <a:rPr lang="en-IN" sz="1400"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RAMY </a:t>
            </a:r>
            <a:r>
              <a:rPr lang="en-IN" sz="1400" dirty="0" err="1">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SOLAnki</a:t>
            </a:r>
            <a:r>
              <a:rPr lang="en-IN" sz="1400"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 (002816593)</a:t>
            </a:r>
          </a:p>
          <a:p>
            <a:pPr marL="0" lvl="0" indent="0" rtl="0">
              <a:spcBef>
                <a:spcPts val="0"/>
              </a:spcBef>
              <a:spcAft>
                <a:spcPts val="0"/>
              </a:spcAft>
              <a:buNone/>
            </a:pPr>
            <a:r>
              <a:rPr lang="en-IN" sz="1400"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RISHABH PATEL (002844967)</a:t>
            </a:r>
          </a:p>
        </p:txBody>
      </p:sp>
      <p:pic>
        <p:nvPicPr>
          <p:cNvPr id="1026" name="Picture 2">
            <a:extLst>
              <a:ext uri="{FF2B5EF4-FFF2-40B4-BE49-F238E27FC236}">
                <a16:creationId xmlns:a16="http://schemas.microsoft.com/office/drawing/2014/main" id="{24E47AF8-4952-D15F-A9D4-AC56499F7B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7322" y="28765"/>
            <a:ext cx="1616678" cy="8212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1">
            <a:extLst>
              <a:ext uri="{FF2B5EF4-FFF2-40B4-BE49-F238E27FC236}">
                <a16:creationId xmlns:a16="http://schemas.microsoft.com/office/drawing/2014/main" id="{238D355E-B474-2806-C9E4-07B10E2A529D}"/>
              </a:ext>
            </a:extLst>
          </p:cNvPr>
          <p:cNvSpPr txBox="1"/>
          <p:nvPr/>
        </p:nvSpPr>
        <p:spPr>
          <a:xfrm>
            <a:off x="1727584" y="2877005"/>
            <a:ext cx="2748734"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rgbClr val="262626"/>
                </a:solidFill>
                <a:latin typeface="Microsoft Sans Serif" panose="020B0604020202020204" pitchFamily="34" charset="0"/>
                <a:ea typeface="Microsoft Sans Serif" panose="020B0604020202020204" pitchFamily="34" charset="0"/>
                <a:cs typeface="Microsoft Sans Serif" panose="020B0604020202020204" pitchFamily="34" charset="0"/>
              </a:rPr>
              <a:t>PROFESSOR </a:t>
            </a:r>
            <a:r>
              <a:rPr lang="en-US" dirty="0">
                <a:solidFill>
                  <a:srgbClr val="262626"/>
                </a:solidFill>
                <a:latin typeface="Microsoft Sans Serif" panose="020B0604020202020204" pitchFamily="34" charset="0"/>
                <a:ea typeface="Microsoft Sans Serif" panose="020B0604020202020204" pitchFamily="34" charset="0"/>
                <a:cs typeface="Microsoft Sans Serif" panose="020B0604020202020204" pitchFamily="34" charset="0"/>
              </a:rPr>
              <a:t>:</a:t>
            </a:r>
            <a:r>
              <a:rPr lang="en-US" b="1" dirty="0">
                <a:solidFill>
                  <a:srgbClr val="262626"/>
                </a:solidFill>
                <a:latin typeface="Microsoft Sans Serif" panose="020B0604020202020204" pitchFamily="34" charset="0"/>
                <a:ea typeface="Microsoft Sans Serif" panose="020B0604020202020204" pitchFamily="34" charset="0"/>
                <a:cs typeface="Microsoft Sans Serif" panose="020B0604020202020204" pitchFamily="34" charset="0"/>
              </a:rPr>
              <a:t> </a:t>
            </a:r>
          </a:p>
          <a:p>
            <a:r>
              <a:rPr lang="en-US" dirty="0">
                <a:solidFill>
                  <a:srgbClr val="262626"/>
                </a:solidFill>
                <a:latin typeface="Microsoft Sans Serif" panose="020B0604020202020204" pitchFamily="34" charset="0"/>
                <a:ea typeface="Microsoft Sans Serif" panose="020B0604020202020204" pitchFamily="34" charset="0"/>
                <a:cs typeface="Microsoft Sans Serif" panose="020B0604020202020204" pitchFamily="34" charset="0"/>
              </a:rPr>
              <a:t>MANUEL MONTROND</a:t>
            </a:r>
          </a:p>
        </p:txBody>
      </p:sp>
      <p:pic>
        <p:nvPicPr>
          <p:cNvPr id="3" name="Picture 2" descr="A blue and white tram on a street&#10;&#10;Description automatically generated">
            <a:extLst>
              <a:ext uri="{FF2B5EF4-FFF2-40B4-BE49-F238E27FC236}">
                <a16:creationId xmlns:a16="http://schemas.microsoft.com/office/drawing/2014/main" id="{C318F490-FB1C-DB54-5429-256345BD352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0" y="0"/>
            <a:ext cx="2272146" cy="18425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2" name="Google Shape;39;g1a4b4372354_1_15">
            <a:extLst>
              <a:ext uri="{FF2B5EF4-FFF2-40B4-BE49-F238E27FC236}">
                <a16:creationId xmlns:a16="http://schemas.microsoft.com/office/drawing/2014/main" id="{258B03AC-30AD-25A5-E45D-73015E7AE78C}"/>
              </a:ext>
            </a:extLst>
          </p:cNvPr>
          <p:cNvSpPr txBox="1">
            <a:spLocks noGrp="1"/>
          </p:cNvSpPr>
          <p:nvPr/>
        </p:nvSpPr>
        <p:spPr>
          <a:xfrm>
            <a:off x="1510145" y="417253"/>
            <a:ext cx="2225120" cy="652350"/>
          </a:xfrm>
          <a:prstGeom prst="rect">
            <a:avLst/>
          </a:prstGeom>
          <a:noFill/>
          <a:ln>
            <a:noFill/>
          </a:ln>
        </p:spPr>
        <p:txBody>
          <a:bodyPr spcFirstLastPara="1" wrap="square" lIns="91425" tIns="45700" rIns="91425" bIns="45700" anchor="ctr" anchorCtr="0">
            <a:normAutofit fontScale="975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800" b="1" dirty="0">
                <a:solidFill>
                  <a:schemeClr val="accent6"/>
                </a:solidFill>
                <a:latin typeface="Microsoft Sans Serif" panose="020B0604020202020204" pitchFamily="34" charset="0"/>
                <a:ea typeface="Microsoft Sans Serif" panose="020B0604020202020204" pitchFamily="34" charset="0"/>
                <a:cs typeface="Microsoft Sans Serif" panose="020B0604020202020204" pitchFamily="34" charset="0"/>
              </a:rPr>
              <a:t>About Project</a:t>
            </a:r>
          </a:p>
        </p:txBody>
      </p:sp>
      <p:sp>
        <p:nvSpPr>
          <p:cNvPr id="13" name="Google Shape;40;g1a4b4372354_1_15">
            <a:extLst>
              <a:ext uri="{FF2B5EF4-FFF2-40B4-BE49-F238E27FC236}">
                <a16:creationId xmlns:a16="http://schemas.microsoft.com/office/drawing/2014/main" id="{055B8EA0-7D42-DF72-17EE-D55D12AED988}"/>
              </a:ext>
            </a:extLst>
          </p:cNvPr>
          <p:cNvSpPr txBox="1">
            <a:spLocks noGrp="1"/>
          </p:cNvSpPr>
          <p:nvPr/>
        </p:nvSpPr>
        <p:spPr>
          <a:xfrm>
            <a:off x="955964" y="1268268"/>
            <a:ext cx="3443098" cy="217032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50800" indent="0" algn="just">
              <a:buNone/>
            </a:pPr>
            <a:r>
              <a:rPr lang="en-US" sz="1400"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We have designed a database for a Tram transportation company, to provide a centralized database for storing, managing and analyzing transportation data, including information on Trams, Routes, Drivers, Tickets, Passengers and Schedules information.</a:t>
            </a:r>
            <a:endParaRPr lang="en-US" sz="1400" b="0" i="0" dirty="0">
              <a:solidFill>
                <a:schemeClr val="accent6">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14" name="Google Shape;39;g1a4b4372354_1_15">
            <a:extLst>
              <a:ext uri="{FF2B5EF4-FFF2-40B4-BE49-F238E27FC236}">
                <a16:creationId xmlns:a16="http://schemas.microsoft.com/office/drawing/2014/main" id="{964B823B-2BA7-D491-0160-85AB370CF198}"/>
              </a:ext>
            </a:extLst>
          </p:cNvPr>
          <p:cNvSpPr txBox="1">
            <a:spLocks/>
          </p:cNvSpPr>
          <p:nvPr/>
        </p:nvSpPr>
        <p:spPr>
          <a:xfrm>
            <a:off x="5408737" y="417253"/>
            <a:ext cx="2405227" cy="65235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a:solidFill>
                  <a:schemeClr val="accent6"/>
                </a:solidFill>
                <a:latin typeface="Microsoft Sans Serif" panose="020B0604020202020204" pitchFamily="34" charset="0"/>
                <a:ea typeface="Microsoft Sans Serif" panose="020B0604020202020204" pitchFamily="34" charset="0"/>
                <a:cs typeface="Microsoft Sans Serif" panose="020B0604020202020204" pitchFamily="34" charset="0"/>
              </a:rPr>
              <a:t>Project Objectives</a:t>
            </a:r>
          </a:p>
        </p:txBody>
      </p:sp>
      <p:sp>
        <p:nvSpPr>
          <p:cNvPr id="15" name="Google Shape;40;g1a4b4372354_1_15">
            <a:extLst>
              <a:ext uri="{FF2B5EF4-FFF2-40B4-BE49-F238E27FC236}">
                <a16:creationId xmlns:a16="http://schemas.microsoft.com/office/drawing/2014/main" id="{ED9D3BE6-79FF-AF9D-C8F5-12BDDF06699D}"/>
              </a:ext>
            </a:extLst>
          </p:cNvPr>
          <p:cNvSpPr txBox="1">
            <a:spLocks/>
          </p:cNvSpPr>
          <p:nvPr/>
        </p:nvSpPr>
        <p:spPr>
          <a:xfrm>
            <a:off x="5056908" y="1343891"/>
            <a:ext cx="3013365" cy="162790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buFont typeface="+mj-lt"/>
              <a:buAutoNum type="arabicPeriod"/>
            </a:pPr>
            <a:r>
              <a:rPr lang="en-US" b="1"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Optimizing Transit Operations </a:t>
            </a:r>
          </a:p>
          <a:p>
            <a:pPr algn="l">
              <a:buFont typeface="+mj-lt"/>
              <a:buAutoNum type="arabicPeriod"/>
            </a:pPr>
            <a:r>
              <a:rPr lang="en-US" i="0" dirty="0">
                <a:solidFill>
                  <a:schemeClr val="accent6">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Data-Driven Decision Making </a:t>
            </a:r>
          </a:p>
          <a:p>
            <a:pPr algn="l">
              <a:buFont typeface="+mj-lt"/>
              <a:buAutoNum type="arabicPeriod"/>
            </a:pPr>
            <a:r>
              <a:rPr lang="en-US" i="0" dirty="0">
                <a:solidFill>
                  <a:schemeClr val="accent6">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Optimize Customer Experience</a:t>
            </a:r>
          </a:p>
          <a:p>
            <a:pPr algn="l">
              <a:buFont typeface="+mj-lt"/>
              <a:buAutoNum type="arabicPeriod"/>
            </a:pPr>
            <a:r>
              <a:rPr lang="en-US" dirty="0">
                <a:solidFill>
                  <a:schemeClr val="accent6">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Cost Conservation</a:t>
            </a:r>
          </a:p>
          <a:p>
            <a:pPr algn="l">
              <a:buFont typeface="+mj-lt"/>
              <a:buAutoNum type="arabicPeriod"/>
            </a:pPr>
            <a:r>
              <a:rPr lang="en-US" dirty="0">
                <a:solidFill>
                  <a:schemeClr val="accent6">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Data Security</a:t>
            </a:r>
          </a:p>
          <a:p>
            <a:pPr algn="l">
              <a:buFont typeface="+mj-lt"/>
              <a:buAutoNum type="arabicPeriod"/>
            </a:pPr>
            <a:r>
              <a:rPr lang="en-US" dirty="0">
                <a:solidFill>
                  <a:schemeClr val="accent6">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Growing the Business </a:t>
            </a:r>
            <a:r>
              <a:rPr lang="en-US" i="0" dirty="0">
                <a:solidFill>
                  <a:schemeClr val="accent6">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endParaRPr lang="en-US" i="0" u="none" strike="noStrike" baseline="0"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16" name="Picture 2">
            <a:extLst>
              <a:ext uri="{FF2B5EF4-FFF2-40B4-BE49-F238E27FC236}">
                <a16:creationId xmlns:a16="http://schemas.microsoft.com/office/drawing/2014/main" id="{EB4FCAAB-AE38-6C95-441C-14B2621DE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346728"/>
            <a:ext cx="1616678" cy="8212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7"/>
        <p:cNvGrpSpPr/>
        <p:nvPr/>
      </p:nvGrpSpPr>
      <p:grpSpPr>
        <a:xfrm>
          <a:off x="0" y="0"/>
          <a:ext cx="0" cy="0"/>
          <a:chOff x="0" y="0"/>
          <a:chExt cx="0" cy="0"/>
        </a:xfrm>
      </p:grpSpPr>
      <p:sp>
        <p:nvSpPr>
          <p:cNvPr id="1478" name="Google Shape;1478;p45"/>
          <p:cNvSpPr txBox="1">
            <a:spLocks noGrp="1"/>
          </p:cNvSpPr>
          <p:nvPr>
            <p:ph type="subTitle" idx="1"/>
          </p:nvPr>
        </p:nvSpPr>
        <p:spPr>
          <a:xfrm>
            <a:off x="190938" y="1227357"/>
            <a:ext cx="2760079" cy="143964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200" b="0" i="0" dirty="0">
                <a:solidFill>
                  <a:schemeClr val="tx1">
                    <a:lumMod val="85000"/>
                    <a:lumOff val="15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In order to administer the Tram Database, we first had to decide what data needed to be saved, how it would be accessed, and what kinds of reports and analyses would be required.</a:t>
            </a:r>
          </a:p>
        </p:txBody>
      </p:sp>
      <p:sp>
        <p:nvSpPr>
          <p:cNvPr id="1475" name="Google Shape;1475;p45"/>
          <p:cNvSpPr txBox="1">
            <a:spLocks noGrp="1"/>
          </p:cNvSpPr>
          <p:nvPr>
            <p:ph type="subTitle" idx="2"/>
          </p:nvPr>
        </p:nvSpPr>
        <p:spPr>
          <a:xfrm>
            <a:off x="123225" y="775856"/>
            <a:ext cx="2987120" cy="45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600" b="1"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Identification of Requirements</a:t>
            </a:r>
          </a:p>
        </p:txBody>
      </p:sp>
      <p:sp>
        <p:nvSpPr>
          <p:cNvPr id="4" name="Google Shape;46;g1a4b4372354_1_179">
            <a:extLst>
              <a:ext uri="{FF2B5EF4-FFF2-40B4-BE49-F238E27FC236}">
                <a16:creationId xmlns:a16="http://schemas.microsoft.com/office/drawing/2014/main" id="{51EB342B-1273-C7C9-6FEB-BAD457A02AED}"/>
              </a:ext>
            </a:extLst>
          </p:cNvPr>
          <p:cNvSpPr txBox="1">
            <a:spLocks noGrp="1"/>
          </p:cNvSpPr>
          <p:nvPr/>
        </p:nvSpPr>
        <p:spPr>
          <a:xfrm>
            <a:off x="123224" y="97550"/>
            <a:ext cx="8812957" cy="68714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800" b="1" u="sng"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High Level Design</a:t>
            </a:r>
            <a:endParaRPr sz="1800" b="1" u="sng"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5" name="Picture 2">
            <a:extLst>
              <a:ext uri="{FF2B5EF4-FFF2-40B4-BE49-F238E27FC236}">
                <a16:creationId xmlns:a16="http://schemas.microsoft.com/office/drawing/2014/main" id="{AD6092CC-E8D7-756F-2874-00D3884E58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346728"/>
            <a:ext cx="1616678" cy="821268"/>
          </a:xfrm>
          <a:prstGeom prst="rect">
            <a:avLst/>
          </a:prstGeom>
          <a:noFill/>
          <a:extLst>
            <a:ext uri="{909E8E84-426E-40DD-AFC4-6F175D3DCCD1}">
              <a14:hiddenFill xmlns:a14="http://schemas.microsoft.com/office/drawing/2010/main">
                <a:solidFill>
                  <a:srgbClr val="FFFFFF"/>
                </a:solidFill>
              </a14:hiddenFill>
            </a:ext>
          </a:extLst>
        </p:spPr>
      </p:pic>
      <p:sp>
        <p:nvSpPr>
          <p:cNvPr id="26" name="Google Shape;1475;p45">
            <a:extLst>
              <a:ext uri="{FF2B5EF4-FFF2-40B4-BE49-F238E27FC236}">
                <a16:creationId xmlns:a16="http://schemas.microsoft.com/office/drawing/2014/main" id="{C2F069E5-3B05-FC61-117E-7C1D91BAEA03}"/>
              </a:ext>
            </a:extLst>
          </p:cNvPr>
          <p:cNvSpPr txBox="1">
            <a:spLocks/>
          </p:cNvSpPr>
          <p:nvPr/>
        </p:nvSpPr>
        <p:spPr>
          <a:xfrm>
            <a:off x="1697182" y="2667002"/>
            <a:ext cx="3290454" cy="45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PT Serif"/>
                <a:ea typeface="PT Serif"/>
                <a:cs typeface="PT Serif"/>
                <a:sym typeface="PT Serif"/>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sz="1600" i="0" dirty="0">
                <a:solidFill>
                  <a:schemeClr val="accent6">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Determine </a:t>
            </a:r>
            <a:r>
              <a:rPr lang="en-IN" sz="1600"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S</a:t>
            </a:r>
            <a:r>
              <a:rPr lang="en-IN" sz="1600" i="0" dirty="0">
                <a:solidFill>
                  <a:schemeClr val="accent6">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chema</a:t>
            </a:r>
            <a:endParaRPr lang="en-IN" sz="1600"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27" name="Google Shape;1478;p45">
            <a:extLst>
              <a:ext uri="{FF2B5EF4-FFF2-40B4-BE49-F238E27FC236}">
                <a16:creationId xmlns:a16="http://schemas.microsoft.com/office/drawing/2014/main" id="{B43DC22C-83A5-5CB1-2B79-65044AE5872E}"/>
              </a:ext>
            </a:extLst>
          </p:cNvPr>
          <p:cNvSpPr txBox="1">
            <a:spLocks/>
          </p:cNvSpPr>
          <p:nvPr/>
        </p:nvSpPr>
        <p:spPr>
          <a:xfrm>
            <a:off x="1821872" y="3014409"/>
            <a:ext cx="2847109" cy="11696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1pPr>
            <a:lvl2pPr marL="914400" marR="0" lvl="1"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2pPr>
            <a:lvl3pPr marL="1371600" marR="0" lvl="2"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3pPr>
            <a:lvl4pPr marL="1828800" marR="0" lvl="3"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4pPr>
            <a:lvl5pPr marL="2286000" marR="0" lvl="4"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5pPr>
            <a:lvl6pPr marL="2743200" marR="0" lvl="5"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6pPr>
            <a:lvl7pPr marL="3200400" marR="0" lvl="6"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7pPr>
            <a:lvl8pPr marL="3657600" marR="0" lvl="7"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8pPr>
            <a:lvl9pPr marL="4114800" marR="0" lvl="8"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9pPr>
          </a:lstStyle>
          <a:p>
            <a:pPr marL="0" indent="0" algn="l"/>
            <a:r>
              <a:rPr lang="en-US" sz="1200" dirty="0">
                <a:solidFill>
                  <a:schemeClr val="tx1">
                    <a:lumMod val="85000"/>
                    <a:lumOff val="1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We later determine the various entity types such as Trams, Drivers, Routes as well as their relationships co-ordinalities in accordance with the requirements.</a:t>
            </a:r>
          </a:p>
        </p:txBody>
      </p:sp>
      <p:sp>
        <p:nvSpPr>
          <p:cNvPr id="28" name="Google Shape;1475;p45">
            <a:extLst>
              <a:ext uri="{FF2B5EF4-FFF2-40B4-BE49-F238E27FC236}">
                <a16:creationId xmlns:a16="http://schemas.microsoft.com/office/drawing/2014/main" id="{D15C2835-7667-F5C2-494A-CDAFF09911F4}"/>
              </a:ext>
            </a:extLst>
          </p:cNvPr>
          <p:cNvSpPr txBox="1">
            <a:spLocks/>
          </p:cNvSpPr>
          <p:nvPr/>
        </p:nvSpPr>
        <p:spPr>
          <a:xfrm>
            <a:off x="4066310" y="775857"/>
            <a:ext cx="2570018" cy="45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PT Serif"/>
                <a:ea typeface="PT Serif"/>
                <a:cs typeface="PT Serif"/>
                <a:sym typeface="PT Serif"/>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sz="1600" i="0" dirty="0">
                <a:solidFill>
                  <a:schemeClr val="accent6">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Development of Data</a:t>
            </a:r>
            <a:endParaRPr lang="en-IN" sz="1600"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29" name="Google Shape;1478;p45">
            <a:extLst>
              <a:ext uri="{FF2B5EF4-FFF2-40B4-BE49-F238E27FC236}">
                <a16:creationId xmlns:a16="http://schemas.microsoft.com/office/drawing/2014/main" id="{9B7C5DDF-97BB-4439-FC0B-1CB334595F4B}"/>
              </a:ext>
            </a:extLst>
          </p:cNvPr>
          <p:cNvSpPr txBox="1">
            <a:spLocks/>
          </p:cNvSpPr>
          <p:nvPr/>
        </p:nvSpPr>
        <p:spPr>
          <a:xfrm>
            <a:off x="4225636" y="1227356"/>
            <a:ext cx="2466109" cy="11556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1pPr>
            <a:lvl2pPr marL="914400" marR="0" lvl="1"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2pPr>
            <a:lvl3pPr marL="1371600" marR="0" lvl="2"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3pPr>
            <a:lvl4pPr marL="1828800" marR="0" lvl="3"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4pPr>
            <a:lvl5pPr marL="2286000" marR="0" lvl="4"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5pPr>
            <a:lvl6pPr marL="2743200" marR="0" lvl="5"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6pPr>
            <a:lvl7pPr marL="3200400" marR="0" lvl="6"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7pPr>
            <a:lvl8pPr marL="3657600" marR="0" lvl="7"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8pPr>
            <a:lvl9pPr marL="4114800" marR="0" lvl="8"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9pPr>
          </a:lstStyle>
          <a:p>
            <a:pPr marL="0" indent="0" algn="l"/>
            <a:r>
              <a:rPr lang="en-US" sz="1200" dirty="0">
                <a:solidFill>
                  <a:schemeClr val="tx1">
                    <a:lumMod val="85000"/>
                    <a:lumOff val="1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After creating the ER diagram, </a:t>
            </a:r>
            <a:br>
              <a:rPr lang="en-US" sz="1200" dirty="0">
                <a:solidFill>
                  <a:schemeClr val="tx1">
                    <a:lumMod val="85000"/>
                    <a:lumOff val="1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br>
            <a:r>
              <a:rPr lang="en-US" sz="1200" dirty="0">
                <a:solidFill>
                  <a:schemeClr val="tx1">
                    <a:lumMod val="85000"/>
                    <a:lumOff val="1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we start developing the DDL Commands and DML Insert Statements for our database</a:t>
            </a:r>
          </a:p>
        </p:txBody>
      </p:sp>
      <p:sp>
        <p:nvSpPr>
          <p:cNvPr id="32" name="Google Shape;1475;p45">
            <a:extLst>
              <a:ext uri="{FF2B5EF4-FFF2-40B4-BE49-F238E27FC236}">
                <a16:creationId xmlns:a16="http://schemas.microsoft.com/office/drawing/2014/main" id="{2A3BA568-04B1-00E1-5304-5B54AA29DE5B}"/>
              </a:ext>
            </a:extLst>
          </p:cNvPr>
          <p:cNvSpPr txBox="1">
            <a:spLocks/>
          </p:cNvSpPr>
          <p:nvPr/>
        </p:nvSpPr>
        <p:spPr>
          <a:xfrm>
            <a:off x="5465775" y="2667002"/>
            <a:ext cx="3602598" cy="4313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PT Serif"/>
                <a:ea typeface="PT Serif"/>
                <a:cs typeface="PT Serif"/>
                <a:sym typeface="PT Serif"/>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sz="1600"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Optimizing Performance &amp; Analytics</a:t>
            </a:r>
          </a:p>
        </p:txBody>
      </p:sp>
      <p:sp>
        <p:nvSpPr>
          <p:cNvPr id="33" name="Google Shape;1478;p45">
            <a:extLst>
              <a:ext uri="{FF2B5EF4-FFF2-40B4-BE49-F238E27FC236}">
                <a16:creationId xmlns:a16="http://schemas.microsoft.com/office/drawing/2014/main" id="{C0601972-1D71-EBAB-37AC-D72444A19EF4}"/>
              </a:ext>
            </a:extLst>
          </p:cNvPr>
          <p:cNvSpPr txBox="1">
            <a:spLocks/>
          </p:cNvSpPr>
          <p:nvPr/>
        </p:nvSpPr>
        <p:spPr>
          <a:xfrm>
            <a:off x="6033655" y="3118502"/>
            <a:ext cx="2611580" cy="10032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1pPr>
            <a:lvl2pPr marL="914400" marR="0" lvl="1"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2pPr>
            <a:lvl3pPr marL="1371600" marR="0" lvl="2"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3pPr>
            <a:lvl4pPr marL="1828800" marR="0" lvl="3"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4pPr>
            <a:lvl5pPr marL="2286000" marR="0" lvl="4"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5pPr>
            <a:lvl6pPr marL="2743200" marR="0" lvl="5"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6pPr>
            <a:lvl7pPr marL="3200400" marR="0" lvl="6"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7pPr>
            <a:lvl8pPr marL="3657600" marR="0" lvl="7"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8pPr>
            <a:lvl9pPr marL="4114800" marR="0" lvl="8" indent="-317500" algn="ctr" rtl="0">
              <a:lnSpc>
                <a:spcPct val="100000"/>
              </a:lnSpc>
              <a:spcBef>
                <a:spcPts val="0"/>
              </a:spcBef>
              <a:spcAft>
                <a:spcPts val="0"/>
              </a:spcAft>
              <a:buClr>
                <a:schemeClr val="dk1"/>
              </a:buClr>
              <a:buSzPts val="1400"/>
              <a:buFont typeface="Jost"/>
              <a:buNone/>
              <a:defRPr sz="1400" b="0" i="0" u="none" strike="noStrike" cap="none">
                <a:solidFill>
                  <a:schemeClr val="dk1"/>
                </a:solidFill>
                <a:latin typeface="Jost"/>
                <a:ea typeface="Jost"/>
                <a:cs typeface="Jost"/>
                <a:sym typeface="Jost"/>
              </a:defRPr>
            </a:lvl9pPr>
          </a:lstStyle>
          <a:p>
            <a:pPr marL="0" indent="0" algn="l"/>
            <a:r>
              <a:rPr lang="en-US" sz="1200" b="0" i="0" dirty="0">
                <a:solidFill>
                  <a:schemeClr val="tx1">
                    <a:lumMod val="85000"/>
                    <a:lumOff val="15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To optimize our database we designed indexes, views, procedures, triggers UDFs </a:t>
            </a:r>
            <a:r>
              <a:rPr lang="en-US" sz="1200" dirty="0">
                <a:solidFill>
                  <a:schemeClr val="tx1">
                    <a:lumMod val="85000"/>
                    <a:lumOff val="1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to</a:t>
            </a:r>
            <a:r>
              <a:rPr lang="en-US" sz="1200" b="0" i="0" dirty="0">
                <a:solidFill>
                  <a:schemeClr val="tx1">
                    <a:lumMod val="85000"/>
                    <a:lumOff val="15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ensure that the database is properly tuned for the expected workload.</a:t>
            </a:r>
            <a:endParaRPr lang="en-US" sz="1200" dirty="0">
              <a:solidFill>
                <a:schemeClr val="tx1">
                  <a:lumMod val="85000"/>
                  <a:lumOff val="1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cxnSp>
        <p:nvCxnSpPr>
          <p:cNvPr id="3" name="Connector: Elbow 2">
            <a:extLst>
              <a:ext uri="{FF2B5EF4-FFF2-40B4-BE49-F238E27FC236}">
                <a16:creationId xmlns:a16="http://schemas.microsoft.com/office/drawing/2014/main" id="{C9EEB871-2539-3B3E-88A0-4B6620E149C5}"/>
              </a:ext>
            </a:extLst>
          </p:cNvPr>
          <p:cNvCxnSpPr>
            <a:cxnSpLocks/>
          </p:cNvCxnSpPr>
          <p:nvPr/>
        </p:nvCxnSpPr>
        <p:spPr>
          <a:xfrm>
            <a:off x="678873" y="2667001"/>
            <a:ext cx="762000" cy="735521"/>
          </a:xfrm>
          <a:prstGeom prst="bentConnector3">
            <a:avLst>
              <a:gd name="adj1" fmla="val 0"/>
            </a:avLst>
          </a:prstGeom>
          <a:ln>
            <a:tailEnd type="triangle"/>
          </a:ln>
        </p:spPr>
        <p:style>
          <a:lnRef idx="1">
            <a:schemeClr val="dk1"/>
          </a:lnRef>
          <a:fillRef idx="0">
            <a:schemeClr val="dk1"/>
          </a:fillRef>
          <a:effectRef idx="0">
            <a:schemeClr val="dk1"/>
          </a:effectRef>
          <a:fontRef idx="minor">
            <a:schemeClr val="tx1"/>
          </a:fontRef>
        </p:style>
      </p:cxnSp>
      <p:cxnSp>
        <p:nvCxnSpPr>
          <p:cNvPr id="10" name="Connector: Elbow 9">
            <a:extLst>
              <a:ext uri="{FF2B5EF4-FFF2-40B4-BE49-F238E27FC236}">
                <a16:creationId xmlns:a16="http://schemas.microsoft.com/office/drawing/2014/main" id="{3028DB70-657B-1AF9-3F52-2BDFE90B6BFB}"/>
              </a:ext>
            </a:extLst>
          </p:cNvPr>
          <p:cNvCxnSpPr>
            <a:cxnSpLocks/>
          </p:cNvCxnSpPr>
          <p:nvPr/>
        </p:nvCxnSpPr>
        <p:spPr>
          <a:xfrm>
            <a:off x="5056909" y="2571750"/>
            <a:ext cx="762000" cy="735521"/>
          </a:xfrm>
          <a:prstGeom prst="bentConnector3">
            <a:avLst>
              <a:gd name="adj1" fmla="val 0"/>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ctor: Elbow 13">
            <a:extLst>
              <a:ext uri="{FF2B5EF4-FFF2-40B4-BE49-F238E27FC236}">
                <a16:creationId xmlns:a16="http://schemas.microsoft.com/office/drawing/2014/main" id="{FE1853FC-0B05-D03A-3E98-0873904114F3}"/>
              </a:ext>
            </a:extLst>
          </p:cNvPr>
          <p:cNvCxnSpPr>
            <a:cxnSpLocks/>
            <a:stCxn id="26" idx="0"/>
          </p:cNvCxnSpPr>
          <p:nvPr/>
        </p:nvCxnSpPr>
        <p:spPr>
          <a:xfrm rot="5400000" flipH="1" flipV="1">
            <a:off x="3171573" y="1772268"/>
            <a:ext cx="1065570" cy="723898"/>
          </a:xfrm>
          <a:prstGeom prst="bentConnector3">
            <a:avLst>
              <a:gd name="adj1" fmla="val 100057"/>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75">
                                            <p:txEl>
                                              <p:pRg st="0" end="0"/>
                                            </p:txEl>
                                          </p:spTgt>
                                        </p:tgtEl>
                                        <p:attrNameLst>
                                          <p:attrName>style.visibility</p:attrName>
                                        </p:attrNameLst>
                                      </p:cBhvr>
                                      <p:to>
                                        <p:strVal val="visible"/>
                                      </p:to>
                                    </p:set>
                                    <p:animEffect transition="in" filter="fade">
                                      <p:cBhvr>
                                        <p:cTn id="7" dur="1000"/>
                                        <p:tgtEl>
                                          <p:spTgt spid="1475">
                                            <p:txEl>
                                              <p:pRg st="0" end="0"/>
                                            </p:txEl>
                                          </p:spTgt>
                                        </p:tgtEl>
                                      </p:cBhvr>
                                    </p:animEffect>
                                    <p:anim calcmode="lin" valueType="num">
                                      <p:cBhvr>
                                        <p:cTn id="8" dur="1000" fill="hold"/>
                                        <p:tgtEl>
                                          <p:spTgt spid="14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78">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1000"/>
                                        <p:tgtEl>
                                          <p:spTgt spid="26"/>
                                        </p:tgtEl>
                                      </p:cBhvr>
                                    </p:animEffect>
                                    <p:anim calcmode="lin" valueType="num">
                                      <p:cBhvr>
                                        <p:cTn id="19" dur="1000" fill="hold"/>
                                        <p:tgtEl>
                                          <p:spTgt spid="26"/>
                                        </p:tgtEl>
                                        <p:attrNameLst>
                                          <p:attrName>ppt_x</p:attrName>
                                        </p:attrNameLst>
                                      </p:cBhvr>
                                      <p:tavLst>
                                        <p:tav tm="0">
                                          <p:val>
                                            <p:strVal val="#ppt_x"/>
                                          </p:val>
                                        </p:tav>
                                        <p:tav tm="100000">
                                          <p:val>
                                            <p:strVal val="#ppt_x"/>
                                          </p:val>
                                        </p:tav>
                                      </p:tavLst>
                                    </p:anim>
                                    <p:anim calcmode="lin" valueType="num">
                                      <p:cBhvr>
                                        <p:cTn id="2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1000"/>
                                        <p:tgtEl>
                                          <p:spTgt spid="28"/>
                                        </p:tgtEl>
                                      </p:cBhvr>
                                    </p:animEffect>
                                    <p:anim calcmode="lin" valueType="num">
                                      <p:cBhvr>
                                        <p:cTn id="30" dur="1000" fill="hold"/>
                                        <p:tgtEl>
                                          <p:spTgt spid="28"/>
                                        </p:tgtEl>
                                        <p:attrNameLst>
                                          <p:attrName>ppt_x</p:attrName>
                                        </p:attrNameLst>
                                      </p:cBhvr>
                                      <p:tavLst>
                                        <p:tav tm="0">
                                          <p:val>
                                            <p:strVal val="#ppt_x"/>
                                          </p:val>
                                        </p:tav>
                                        <p:tav tm="100000">
                                          <p:val>
                                            <p:strVal val="#ppt_x"/>
                                          </p:val>
                                        </p:tav>
                                      </p:tavLst>
                                    </p:anim>
                                    <p:anim calcmode="lin" valueType="num">
                                      <p:cBhvr>
                                        <p:cTn id="3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1000"/>
                                        <p:tgtEl>
                                          <p:spTgt spid="32"/>
                                        </p:tgtEl>
                                      </p:cBhvr>
                                    </p:animEffect>
                                    <p:anim calcmode="lin" valueType="num">
                                      <p:cBhvr>
                                        <p:cTn id="41" dur="1000" fill="hold"/>
                                        <p:tgtEl>
                                          <p:spTgt spid="32"/>
                                        </p:tgtEl>
                                        <p:attrNameLst>
                                          <p:attrName>ppt_x</p:attrName>
                                        </p:attrNameLst>
                                      </p:cBhvr>
                                      <p:tavLst>
                                        <p:tav tm="0">
                                          <p:val>
                                            <p:strVal val="#ppt_x"/>
                                          </p:val>
                                        </p:tav>
                                        <p:tav tm="100000">
                                          <p:val>
                                            <p:strVal val="#ppt_x"/>
                                          </p:val>
                                        </p:tav>
                                      </p:tavLst>
                                    </p:anim>
                                    <p:anim calcmode="lin" valueType="num">
                                      <p:cBhvr>
                                        <p:cTn id="42"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8" grpId="0" build="p"/>
      <p:bldP spid="1475" grpId="0" build="p"/>
      <p:bldP spid="26" grpId="0"/>
      <p:bldP spid="27" grpId="0"/>
      <p:bldP spid="28" grpId="0"/>
      <p:bldP spid="29" grpId="0"/>
      <p:bldP spid="32"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1031"/>
        <p:cNvGrpSpPr/>
        <p:nvPr/>
      </p:nvGrpSpPr>
      <p:grpSpPr>
        <a:xfrm>
          <a:off x="0" y="0"/>
          <a:ext cx="0" cy="0"/>
          <a:chOff x="0" y="0"/>
          <a:chExt cx="0" cy="0"/>
        </a:xfrm>
      </p:grpSpPr>
      <p:sp>
        <p:nvSpPr>
          <p:cNvPr id="2" name="Google Shape;54;g1a4b4372354_1_193">
            <a:extLst>
              <a:ext uri="{FF2B5EF4-FFF2-40B4-BE49-F238E27FC236}">
                <a16:creationId xmlns:a16="http://schemas.microsoft.com/office/drawing/2014/main" id="{A1ED98C7-FA88-897C-02B3-3508E314D75E}"/>
              </a:ext>
            </a:extLst>
          </p:cNvPr>
          <p:cNvSpPr txBox="1">
            <a:spLocks noGrp="1"/>
          </p:cNvSpPr>
          <p:nvPr/>
        </p:nvSpPr>
        <p:spPr>
          <a:xfrm>
            <a:off x="76200" y="2068733"/>
            <a:ext cx="1945783" cy="661694"/>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2400" b="1" dirty="0">
                <a:latin typeface="Microsoft Sans Serif" panose="020B0604020202020204" pitchFamily="34" charset="0"/>
                <a:ea typeface="Microsoft Sans Serif" panose="020B0604020202020204" pitchFamily="34" charset="0"/>
                <a:cs typeface="Microsoft Sans Serif" panose="020B0604020202020204" pitchFamily="34" charset="0"/>
              </a:rPr>
              <a:t>E-R Diagram</a:t>
            </a:r>
            <a:endParaRPr sz="2400" b="1"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7" name="Picture 2">
            <a:extLst>
              <a:ext uri="{FF2B5EF4-FFF2-40B4-BE49-F238E27FC236}">
                <a16:creationId xmlns:a16="http://schemas.microsoft.com/office/drawing/2014/main" id="{7A1A9BF5-EFC6-477F-CF67-D48B937E1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346728"/>
            <a:ext cx="1616678" cy="8212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screenshot of a computer screen&#10;&#10;Description automatically generated">
            <a:extLst>
              <a:ext uri="{FF2B5EF4-FFF2-40B4-BE49-F238E27FC236}">
                <a16:creationId xmlns:a16="http://schemas.microsoft.com/office/drawing/2014/main" id="{7EB37032-C702-85F6-AD74-070F12164CAD}"/>
              </a:ext>
            </a:extLst>
          </p:cNvPr>
          <p:cNvPicPr>
            <a:picLocks noChangeAspect="1"/>
          </p:cNvPicPr>
          <p:nvPr/>
        </p:nvPicPr>
        <p:blipFill>
          <a:blip r:embed="rId4"/>
          <a:stretch>
            <a:fillRect/>
          </a:stretch>
        </p:blipFill>
        <p:spPr>
          <a:xfrm>
            <a:off x="2021983" y="100570"/>
            <a:ext cx="6900343" cy="48513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1933"/>
        <p:cNvGrpSpPr/>
        <p:nvPr/>
      </p:nvGrpSpPr>
      <p:grpSpPr>
        <a:xfrm>
          <a:off x="0" y="0"/>
          <a:ext cx="0" cy="0"/>
          <a:chOff x="0" y="0"/>
          <a:chExt cx="0" cy="0"/>
        </a:xfrm>
      </p:grpSpPr>
      <p:pic>
        <p:nvPicPr>
          <p:cNvPr id="6" name="Picture 5">
            <a:extLst>
              <a:ext uri="{FF2B5EF4-FFF2-40B4-BE49-F238E27FC236}">
                <a16:creationId xmlns:a16="http://schemas.microsoft.com/office/drawing/2014/main" id="{34388DBA-88ED-F3CD-84EB-E91FA3AAA319}"/>
              </a:ext>
            </a:extLst>
          </p:cNvPr>
          <p:cNvPicPr>
            <a:picLocks noChangeAspect="1"/>
          </p:cNvPicPr>
          <p:nvPr/>
        </p:nvPicPr>
        <p:blipFill>
          <a:blip r:embed="rId3"/>
          <a:stretch>
            <a:fillRect/>
          </a:stretch>
        </p:blipFill>
        <p:spPr>
          <a:xfrm>
            <a:off x="165006" y="1368658"/>
            <a:ext cx="4087410" cy="3086463"/>
          </a:xfrm>
          <a:prstGeom prst="rect">
            <a:avLst/>
          </a:prstGeom>
          <a:ln>
            <a:noFill/>
          </a:ln>
          <a:effectLst>
            <a:outerShdw blurRad="292100" dist="139700" dir="2700000" algn="tl" rotWithShape="0">
              <a:srgbClr val="333333">
                <a:alpha val="65000"/>
              </a:srgbClr>
            </a:outerShdw>
          </a:effectLst>
        </p:spPr>
      </p:pic>
      <p:sp>
        <p:nvSpPr>
          <p:cNvPr id="2" name="Google Shape;62;g1a4b4372354_1_186">
            <a:extLst>
              <a:ext uri="{FF2B5EF4-FFF2-40B4-BE49-F238E27FC236}">
                <a16:creationId xmlns:a16="http://schemas.microsoft.com/office/drawing/2014/main" id="{249B0BDD-4BA6-F971-9028-5C2E03FB7E69}"/>
              </a:ext>
            </a:extLst>
          </p:cNvPr>
          <p:cNvSpPr txBox="1">
            <a:spLocks noGrp="1"/>
          </p:cNvSpPr>
          <p:nvPr/>
        </p:nvSpPr>
        <p:spPr>
          <a:xfrm>
            <a:off x="0" y="39203"/>
            <a:ext cx="9144000" cy="75835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2400" b="1" dirty="0">
                <a:latin typeface="Microsoft Sans Serif" panose="020B0604020202020204" pitchFamily="34" charset="0"/>
                <a:ea typeface="Microsoft Sans Serif" panose="020B0604020202020204" pitchFamily="34" charset="0"/>
                <a:cs typeface="Microsoft Sans Serif" panose="020B0604020202020204" pitchFamily="34" charset="0"/>
              </a:rPr>
              <a:t>Database Objects</a:t>
            </a:r>
          </a:p>
        </p:txBody>
      </p:sp>
      <p:sp>
        <p:nvSpPr>
          <p:cNvPr id="17" name="Google Shape;916;p36">
            <a:extLst>
              <a:ext uri="{FF2B5EF4-FFF2-40B4-BE49-F238E27FC236}">
                <a16:creationId xmlns:a16="http://schemas.microsoft.com/office/drawing/2014/main" id="{7F8C66B7-BFD9-CA29-54FD-67DF40CDA659}"/>
              </a:ext>
            </a:extLst>
          </p:cNvPr>
          <p:cNvSpPr/>
          <p:nvPr/>
        </p:nvSpPr>
        <p:spPr>
          <a:xfrm flipH="1">
            <a:off x="2279814" y="867250"/>
            <a:ext cx="112070" cy="164151"/>
          </a:xfrm>
          <a:custGeom>
            <a:avLst/>
            <a:gdLst/>
            <a:ahLst/>
            <a:cxnLst/>
            <a:rect l="l" t="t" r="r" b="b"/>
            <a:pathLst>
              <a:path w="3295" h="4816" extrusionOk="0">
                <a:moveTo>
                  <a:pt x="1647" y="0"/>
                </a:moveTo>
                <a:cubicBezTo>
                  <a:pt x="737" y="0"/>
                  <a:pt x="0" y="738"/>
                  <a:pt x="0" y="1648"/>
                </a:cubicBezTo>
                <a:cubicBezTo>
                  <a:pt x="0" y="2558"/>
                  <a:pt x="1647" y="4816"/>
                  <a:pt x="1647" y="4816"/>
                </a:cubicBezTo>
                <a:cubicBezTo>
                  <a:pt x="1647" y="4816"/>
                  <a:pt x="3295" y="2558"/>
                  <a:pt x="3295" y="1648"/>
                </a:cubicBezTo>
                <a:cubicBezTo>
                  <a:pt x="3295" y="738"/>
                  <a:pt x="2558" y="0"/>
                  <a:pt x="1647" y="0"/>
                </a:cubicBezTo>
                <a:close/>
                <a:moveTo>
                  <a:pt x="763" y="1624"/>
                </a:moveTo>
                <a:cubicBezTo>
                  <a:pt x="763" y="1136"/>
                  <a:pt x="1159" y="740"/>
                  <a:pt x="1647" y="740"/>
                </a:cubicBezTo>
                <a:cubicBezTo>
                  <a:pt x="2136" y="740"/>
                  <a:pt x="2532" y="1136"/>
                  <a:pt x="2532" y="1624"/>
                </a:cubicBezTo>
                <a:cubicBezTo>
                  <a:pt x="2532" y="1629"/>
                  <a:pt x="2532" y="1629"/>
                  <a:pt x="2532" y="1629"/>
                </a:cubicBezTo>
                <a:cubicBezTo>
                  <a:pt x="2529" y="2115"/>
                  <a:pt x="2134" y="2509"/>
                  <a:pt x="1647" y="2509"/>
                </a:cubicBezTo>
                <a:cubicBezTo>
                  <a:pt x="1161" y="2509"/>
                  <a:pt x="766" y="2115"/>
                  <a:pt x="763" y="1629"/>
                </a:cubicBezTo>
                <a:lnTo>
                  <a:pt x="763" y="1624"/>
                </a:lnTo>
                <a:close/>
              </a:path>
            </a:pathLst>
          </a:custGeom>
          <a:solidFill>
            <a:srgbClr val="BE363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 name="Google Shape;62;g1a4b4372354_1_186">
            <a:extLst>
              <a:ext uri="{FF2B5EF4-FFF2-40B4-BE49-F238E27FC236}">
                <a16:creationId xmlns:a16="http://schemas.microsoft.com/office/drawing/2014/main" id="{15F3B00D-0295-4492-9D14-747D3CDBA3A4}"/>
              </a:ext>
            </a:extLst>
          </p:cNvPr>
          <p:cNvSpPr txBox="1">
            <a:spLocks noGrp="1"/>
          </p:cNvSpPr>
          <p:nvPr/>
        </p:nvSpPr>
        <p:spPr>
          <a:xfrm>
            <a:off x="1299411" y="982417"/>
            <a:ext cx="1973177" cy="31655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200" b="1" dirty="0">
                <a:latin typeface="Microsoft Sans Serif" panose="020B0604020202020204" pitchFamily="34" charset="0"/>
                <a:ea typeface="Microsoft Sans Serif" panose="020B0604020202020204" pitchFamily="34" charset="0"/>
                <a:cs typeface="Microsoft Sans Serif" panose="020B0604020202020204" pitchFamily="34" charset="0"/>
              </a:rPr>
              <a:t>User Defined Functions</a:t>
            </a:r>
          </a:p>
        </p:txBody>
      </p:sp>
      <p:pic>
        <p:nvPicPr>
          <p:cNvPr id="26" name="Picture 2">
            <a:extLst>
              <a:ext uri="{FF2B5EF4-FFF2-40B4-BE49-F238E27FC236}">
                <a16:creationId xmlns:a16="http://schemas.microsoft.com/office/drawing/2014/main" id="{0FD1AE27-143C-7628-AE92-DB2D3F65D5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7322" y="-23708"/>
            <a:ext cx="1616678" cy="8212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0DBF3B8-C3D7-BA61-C04D-EB0988E9851F}"/>
              </a:ext>
            </a:extLst>
          </p:cNvPr>
          <p:cNvPicPr>
            <a:picLocks noChangeAspect="1"/>
          </p:cNvPicPr>
          <p:nvPr/>
        </p:nvPicPr>
        <p:blipFill>
          <a:blip r:embed="rId5"/>
          <a:stretch>
            <a:fillRect/>
          </a:stretch>
        </p:blipFill>
        <p:spPr>
          <a:xfrm>
            <a:off x="4317618" y="1368658"/>
            <a:ext cx="4629668" cy="3086463"/>
          </a:xfrm>
          <a:prstGeom prst="rect">
            <a:avLst/>
          </a:prstGeom>
          <a:ln>
            <a:noFill/>
          </a:ln>
          <a:effectLst>
            <a:outerShdw blurRad="292100" dist="139700" dir="2700000" algn="tl" rotWithShape="0">
              <a:srgbClr val="333333">
                <a:alpha val="65000"/>
              </a:srgbClr>
            </a:outerShdw>
          </a:effectLst>
        </p:spPr>
      </p:pic>
      <p:sp>
        <p:nvSpPr>
          <p:cNvPr id="21" name="Google Shape;916;p36">
            <a:extLst>
              <a:ext uri="{FF2B5EF4-FFF2-40B4-BE49-F238E27FC236}">
                <a16:creationId xmlns:a16="http://schemas.microsoft.com/office/drawing/2014/main" id="{9180F99A-8F09-AA58-7A6D-FF5779939A43}"/>
              </a:ext>
            </a:extLst>
          </p:cNvPr>
          <p:cNvSpPr/>
          <p:nvPr/>
        </p:nvSpPr>
        <p:spPr>
          <a:xfrm flipH="1">
            <a:off x="6687784" y="961007"/>
            <a:ext cx="112070" cy="164151"/>
          </a:xfrm>
          <a:custGeom>
            <a:avLst/>
            <a:gdLst/>
            <a:ahLst/>
            <a:cxnLst/>
            <a:rect l="l" t="t" r="r" b="b"/>
            <a:pathLst>
              <a:path w="3295" h="4816" extrusionOk="0">
                <a:moveTo>
                  <a:pt x="1647" y="0"/>
                </a:moveTo>
                <a:cubicBezTo>
                  <a:pt x="737" y="0"/>
                  <a:pt x="0" y="738"/>
                  <a:pt x="0" y="1648"/>
                </a:cubicBezTo>
                <a:cubicBezTo>
                  <a:pt x="0" y="2558"/>
                  <a:pt x="1647" y="4816"/>
                  <a:pt x="1647" y="4816"/>
                </a:cubicBezTo>
                <a:cubicBezTo>
                  <a:pt x="1647" y="4816"/>
                  <a:pt x="3295" y="2558"/>
                  <a:pt x="3295" y="1648"/>
                </a:cubicBezTo>
                <a:cubicBezTo>
                  <a:pt x="3295" y="738"/>
                  <a:pt x="2558" y="0"/>
                  <a:pt x="1647" y="0"/>
                </a:cubicBezTo>
                <a:close/>
                <a:moveTo>
                  <a:pt x="763" y="1624"/>
                </a:moveTo>
                <a:cubicBezTo>
                  <a:pt x="763" y="1136"/>
                  <a:pt x="1159" y="740"/>
                  <a:pt x="1647" y="740"/>
                </a:cubicBezTo>
                <a:cubicBezTo>
                  <a:pt x="2136" y="740"/>
                  <a:pt x="2532" y="1136"/>
                  <a:pt x="2532" y="1624"/>
                </a:cubicBezTo>
                <a:cubicBezTo>
                  <a:pt x="2532" y="1629"/>
                  <a:pt x="2532" y="1629"/>
                  <a:pt x="2532" y="1629"/>
                </a:cubicBezTo>
                <a:cubicBezTo>
                  <a:pt x="2529" y="2115"/>
                  <a:pt x="2134" y="2509"/>
                  <a:pt x="1647" y="2509"/>
                </a:cubicBezTo>
                <a:cubicBezTo>
                  <a:pt x="1161" y="2509"/>
                  <a:pt x="766" y="2115"/>
                  <a:pt x="763" y="1629"/>
                </a:cubicBezTo>
                <a:lnTo>
                  <a:pt x="763" y="1624"/>
                </a:lnTo>
                <a:close/>
              </a:path>
            </a:pathLst>
          </a:custGeom>
          <a:solidFill>
            <a:srgbClr val="D9474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 name="Google Shape;62;g1a4b4372354_1_186">
            <a:extLst>
              <a:ext uri="{FF2B5EF4-FFF2-40B4-BE49-F238E27FC236}">
                <a16:creationId xmlns:a16="http://schemas.microsoft.com/office/drawing/2014/main" id="{4E88F6C9-096F-AAA7-AF67-821A75E5AB42}"/>
              </a:ext>
            </a:extLst>
          </p:cNvPr>
          <p:cNvSpPr txBox="1">
            <a:spLocks noGrp="1"/>
          </p:cNvSpPr>
          <p:nvPr/>
        </p:nvSpPr>
        <p:spPr>
          <a:xfrm>
            <a:off x="6413633" y="1052107"/>
            <a:ext cx="825940" cy="31655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200" b="1" dirty="0">
                <a:latin typeface="Microsoft Sans Serif" panose="020B0604020202020204" pitchFamily="34" charset="0"/>
                <a:ea typeface="Microsoft Sans Serif" panose="020B0604020202020204" pitchFamily="34" charset="0"/>
                <a:cs typeface="Microsoft Sans Serif" panose="020B0604020202020204" pitchFamily="34" charset="0"/>
              </a:rPr>
              <a:t>Triggers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BDA72C7-7C36-D49B-5EC0-41E7EBFF25E1}"/>
              </a:ext>
            </a:extLst>
          </p:cNvPr>
          <p:cNvPicPr>
            <a:picLocks noChangeAspect="1"/>
          </p:cNvPicPr>
          <p:nvPr/>
        </p:nvPicPr>
        <p:blipFill>
          <a:blip r:embed="rId2"/>
          <a:stretch>
            <a:fillRect/>
          </a:stretch>
        </p:blipFill>
        <p:spPr>
          <a:xfrm>
            <a:off x="4786961" y="110003"/>
            <a:ext cx="4253909" cy="439324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49DA2278-80A4-60B3-3D03-4B00FBF73A27}"/>
              </a:ext>
            </a:extLst>
          </p:cNvPr>
          <p:cNvPicPr>
            <a:picLocks noChangeAspect="1"/>
          </p:cNvPicPr>
          <p:nvPr/>
        </p:nvPicPr>
        <p:blipFill>
          <a:blip r:embed="rId3"/>
          <a:stretch>
            <a:fillRect/>
          </a:stretch>
        </p:blipFill>
        <p:spPr>
          <a:xfrm>
            <a:off x="103129" y="110003"/>
            <a:ext cx="4585749" cy="4393245"/>
          </a:xfrm>
          <a:prstGeom prst="rect">
            <a:avLst/>
          </a:prstGeom>
          <a:ln>
            <a:noFill/>
          </a:ln>
          <a:effectLst>
            <a:outerShdw blurRad="292100" dist="139700" dir="2700000" algn="tl" rotWithShape="0">
              <a:srgbClr val="333333">
                <a:alpha val="65000"/>
              </a:srgbClr>
            </a:outerShdw>
          </a:effectLst>
        </p:spPr>
      </p:pic>
      <p:sp>
        <p:nvSpPr>
          <p:cNvPr id="2" name="Google Shape;916;p36">
            <a:extLst>
              <a:ext uri="{FF2B5EF4-FFF2-40B4-BE49-F238E27FC236}">
                <a16:creationId xmlns:a16="http://schemas.microsoft.com/office/drawing/2014/main" id="{1588C801-3511-1117-A00E-D780008CC0B2}"/>
              </a:ext>
            </a:extLst>
          </p:cNvPr>
          <p:cNvSpPr/>
          <p:nvPr/>
        </p:nvSpPr>
        <p:spPr>
          <a:xfrm flipH="1">
            <a:off x="3670265" y="293052"/>
            <a:ext cx="112070" cy="164151"/>
          </a:xfrm>
          <a:custGeom>
            <a:avLst/>
            <a:gdLst/>
            <a:ahLst/>
            <a:cxnLst/>
            <a:rect l="l" t="t" r="r" b="b"/>
            <a:pathLst>
              <a:path w="3295" h="4816" extrusionOk="0">
                <a:moveTo>
                  <a:pt x="1647" y="0"/>
                </a:moveTo>
                <a:cubicBezTo>
                  <a:pt x="737" y="0"/>
                  <a:pt x="0" y="738"/>
                  <a:pt x="0" y="1648"/>
                </a:cubicBezTo>
                <a:cubicBezTo>
                  <a:pt x="0" y="2558"/>
                  <a:pt x="1647" y="4816"/>
                  <a:pt x="1647" y="4816"/>
                </a:cubicBezTo>
                <a:cubicBezTo>
                  <a:pt x="1647" y="4816"/>
                  <a:pt x="3295" y="2558"/>
                  <a:pt x="3295" y="1648"/>
                </a:cubicBezTo>
                <a:cubicBezTo>
                  <a:pt x="3295" y="738"/>
                  <a:pt x="2558" y="0"/>
                  <a:pt x="1647" y="0"/>
                </a:cubicBezTo>
                <a:close/>
                <a:moveTo>
                  <a:pt x="763" y="1624"/>
                </a:moveTo>
                <a:cubicBezTo>
                  <a:pt x="763" y="1136"/>
                  <a:pt x="1159" y="740"/>
                  <a:pt x="1647" y="740"/>
                </a:cubicBezTo>
                <a:cubicBezTo>
                  <a:pt x="2136" y="740"/>
                  <a:pt x="2532" y="1136"/>
                  <a:pt x="2532" y="1624"/>
                </a:cubicBezTo>
                <a:cubicBezTo>
                  <a:pt x="2532" y="1629"/>
                  <a:pt x="2532" y="1629"/>
                  <a:pt x="2532" y="1629"/>
                </a:cubicBezTo>
                <a:cubicBezTo>
                  <a:pt x="2529" y="2115"/>
                  <a:pt x="2134" y="2509"/>
                  <a:pt x="1647" y="2509"/>
                </a:cubicBezTo>
                <a:cubicBezTo>
                  <a:pt x="1161" y="2509"/>
                  <a:pt x="766" y="2115"/>
                  <a:pt x="763" y="1629"/>
                </a:cubicBezTo>
                <a:lnTo>
                  <a:pt x="763" y="1624"/>
                </a:lnTo>
                <a:close/>
              </a:path>
            </a:pathLst>
          </a:cu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 name="Google Shape;62;g1a4b4372354_1_186">
            <a:extLst>
              <a:ext uri="{FF2B5EF4-FFF2-40B4-BE49-F238E27FC236}">
                <a16:creationId xmlns:a16="http://schemas.microsoft.com/office/drawing/2014/main" id="{DD2896DA-88D3-8435-E669-0B577A080586}"/>
              </a:ext>
            </a:extLst>
          </p:cNvPr>
          <p:cNvSpPr txBox="1">
            <a:spLocks noGrp="1"/>
          </p:cNvSpPr>
          <p:nvPr/>
        </p:nvSpPr>
        <p:spPr>
          <a:xfrm>
            <a:off x="3272589" y="640252"/>
            <a:ext cx="1187341" cy="11316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200" b="1" dirty="0">
                <a:latin typeface="Microsoft Sans Serif" panose="020B0604020202020204" pitchFamily="34" charset="0"/>
                <a:ea typeface="Microsoft Sans Serif" panose="020B0604020202020204" pitchFamily="34" charset="0"/>
                <a:cs typeface="Microsoft Sans Serif" panose="020B0604020202020204" pitchFamily="34" charset="0"/>
              </a:rPr>
              <a:t>Procedures</a:t>
            </a:r>
          </a:p>
          <a:p>
            <a:endParaRPr lang="en-US" sz="1200" b="1"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4" name="Google Shape;916;p36">
            <a:extLst>
              <a:ext uri="{FF2B5EF4-FFF2-40B4-BE49-F238E27FC236}">
                <a16:creationId xmlns:a16="http://schemas.microsoft.com/office/drawing/2014/main" id="{01D9A92F-57D5-3133-10BD-C54ED9B26082}"/>
              </a:ext>
            </a:extLst>
          </p:cNvPr>
          <p:cNvSpPr/>
          <p:nvPr/>
        </p:nvSpPr>
        <p:spPr>
          <a:xfrm flipH="1">
            <a:off x="8111303" y="2790943"/>
            <a:ext cx="112070" cy="164151"/>
          </a:xfrm>
          <a:custGeom>
            <a:avLst/>
            <a:gdLst/>
            <a:ahLst/>
            <a:cxnLst/>
            <a:rect l="l" t="t" r="r" b="b"/>
            <a:pathLst>
              <a:path w="3295" h="4816" extrusionOk="0">
                <a:moveTo>
                  <a:pt x="1647" y="0"/>
                </a:moveTo>
                <a:cubicBezTo>
                  <a:pt x="737" y="0"/>
                  <a:pt x="0" y="738"/>
                  <a:pt x="0" y="1648"/>
                </a:cubicBezTo>
                <a:cubicBezTo>
                  <a:pt x="0" y="2558"/>
                  <a:pt x="1647" y="4816"/>
                  <a:pt x="1647" y="4816"/>
                </a:cubicBezTo>
                <a:cubicBezTo>
                  <a:pt x="1647" y="4816"/>
                  <a:pt x="3295" y="2558"/>
                  <a:pt x="3295" y="1648"/>
                </a:cubicBezTo>
                <a:cubicBezTo>
                  <a:pt x="3295" y="738"/>
                  <a:pt x="2558" y="0"/>
                  <a:pt x="1647" y="0"/>
                </a:cubicBezTo>
                <a:close/>
                <a:moveTo>
                  <a:pt x="763" y="1624"/>
                </a:moveTo>
                <a:cubicBezTo>
                  <a:pt x="763" y="1136"/>
                  <a:pt x="1159" y="740"/>
                  <a:pt x="1647" y="740"/>
                </a:cubicBezTo>
                <a:cubicBezTo>
                  <a:pt x="2136" y="740"/>
                  <a:pt x="2532" y="1136"/>
                  <a:pt x="2532" y="1624"/>
                </a:cubicBezTo>
                <a:cubicBezTo>
                  <a:pt x="2532" y="1629"/>
                  <a:pt x="2532" y="1629"/>
                  <a:pt x="2532" y="1629"/>
                </a:cubicBezTo>
                <a:cubicBezTo>
                  <a:pt x="2529" y="2115"/>
                  <a:pt x="2134" y="2509"/>
                  <a:pt x="1647" y="2509"/>
                </a:cubicBezTo>
                <a:cubicBezTo>
                  <a:pt x="1161" y="2509"/>
                  <a:pt x="766" y="2115"/>
                  <a:pt x="763" y="1629"/>
                </a:cubicBezTo>
                <a:lnTo>
                  <a:pt x="763" y="1624"/>
                </a:lnTo>
                <a:close/>
              </a:path>
            </a:pathLst>
          </a:custGeom>
          <a:solidFill>
            <a:schemeClr val="accent3">
              <a:lumMod val="75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 name="Google Shape;62;g1a4b4372354_1_186">
            <a:extLst>
              <a:ext uri="{FF2B5EF4-FFF2-40B4-BE49-F238E27FC236}">
                <a16:creationId xmlns:a16="http://schemas.microsoft.com/office/drawing/2014/main" id="{EB5797E1-7EB2-C121-875D-AF0014AA098D}"/>
              </a:ext>
            </a:extLst>
          </p:cNvPr>
          <p:cNvSpPr txBox="1">
            <a:spLocks noGrp="1"/>
          </p:cNvSpPr>
          <p:nvPr/>
        </p:nvSpPr>
        <p:spPr>
          <a:xfrm>
            <a:off x="7878965" y="2955094"/>
            <a:ext cx="701734" cy="31655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200" b="1" dirty="0">
                <a:latin typeface="Microsoft Sans Serif" panose="020B0604020202020204" pitchFamily="34" charset="0"/>
                <a:ea typeface="Microsoft Sans Serif" panose="020B0604020202020204" pitchFamily="34" charset="0"/>
                <a:cs typeface="Microsoft Sans Serif" panose="020B0604020202020204" pitchFamily="34" charset="0"/>
              </a:rPr>
              <a:t>Views</a:t>
            </a:r>
          </a:p>
        </p:txBody>
      </p:sp>
    </p:spTree>
    <p:extLst>
      <p:ext uri="{BB962C8B-B14F-4D97-AF65-F5344CB8AC3E}">
        <p14:creationId xmlns:p14="http://schemas.microsoft.com/office/powerpoint/2010/main" val="366438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1094"/>
        <p:cNvGrpSpPr/>
        <p:nvPr/>
      </p:nvGrpSpPr>
      <p:grpSpPr>
        <a:xfrm>
          <a:off x="0" y="0"/>
          <a:ext cx="0" cy="0"/>
          <a:chOff x="0" y="0"/>
          <a:chExt cx="0" cy="0"/>
        </a:xfrm>
      </p:grpSpPr>
      <p:sp>
        <p:nvSpPr>
          <p:cNvPr id="1099" name="Google Shape;1099;p40"/>
          <p:cNvSpPr/>
          <p:nvPr/>
        </p:nvSpPr>
        <p:spPr>
          <a:xfrm>
            <a:off x="13567168" y="1732748"/>
            <a:ext cx="70669" cy="19164"/>
          </a:xfrm>
          <a:custGeom>
            <a:avLst/>
            <a:gdLst/>
            <a:ahLst/>
            <a:cxnLst/>
            <a:rect l="l" t="t" r="r" b="b"/>
            <a:pathLst>
              <a:path w="631" h="169" extrusionOk="0">
                <a:moveTo>
                  <a:pt x="631" y="169"/>
                </a:moveTo>
                <a:cubicBezTo>
                  <a:pt x="418" y="169"/>
                  <a:pt x="206" y="146"/>
                  <a:pt x="0" y="101"/>
                </a:cubicBezTo>
                <a:cubicBezTo>
                  <a:pt x="22" y="0"/>
                  <a:pt x="22" y="0"/>
                  <a:pt x="22" y="0"/>
                </a:cubicBezTo>
                <a:cubicBezTo>
                  <a:pt x="221" y="43"/>
                  <a:pt x="425" y="65"/>
                  <a:pt x="631" y="65"/>
                </a:cubicBezTo>
                <a:lnTo>
                  <a:pt x="631" y="1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2" name="Picture 2">
            <a:extLst>
              <a:ext uri="{FF2B5EF4-FFF2-40B4-BE49-F238E27FC236}">
                <a16:creationId xmlns:a16="http://schemas.microsoft.com/office/drawing/2014/main" id="{D27FBEBB-04B9-9263-5237-B5AAC5DF57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346728"/>
            <a:ext cx="1616678" cy="82126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62;g1a4b4372354_1_186">
            <a:extLst>
              <a:ext uri="{FF2B5EF4-FFF2-40B4-BE49-F238E27FC236}">
                <a16:creationId xmlns:a16="http://schemas.microsoft.com/office/drawing/2014/main" id="{176004C8-56CA-F460-17C2-F3ADD5422329}"/>
              </a:ext>
            </a:extLst>
          </p:cNvPr>
          <p:cNvSpPr txBox="1">
            <a:spLocks noGrp="1"/>
          </p:cNvSpPr>
          <p:nvPr/>
        </p:nvSpPr>
        <p:spPr>
          <a:xfrm>
            <a:off x="222833" y="1353390"/>
            <a:ext cx="1616678" cy="101981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800" b="1"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Data </a:t>
            </a:r>
          </a:p>
          <a:p>
            <a:r>
              <a:rPr lang="en-US" sz="1800" b="1"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Visualization</a:t>
            </a:r>
          </a:p>
        </p:txBody>
      </p:sp>
      <p:pic>
        <p:nvPicPr>
          <p:cNvPr id="5" name="Picture 4">
            <a:extLst>
              <a:ext uri="{FF2B5EF4-FFF2-40B4-BE49-F238E27FC236}">
                <a16:creationId xmlns:a16="http://schemas.microsoft.com/office/drawing/2014/main" id="{F162577D-95D2-C59F-FF12-8AE63EE655F7}"/>
              </a:ext>
            </a:extLst>
          </p:cNvPr>
          <p:cNvPicPr>
            <a:picLocks noChangeAspect="1"/>
          </p:cNvPicPr>
          <p:nvPr/>
        </p:nvPicPr>
        <p:blipFill>
          <a:blip r:embed="rId4"/>
          <a:stretch>
            <a:fillRect/>
          </a:stretch>
        </p:blipFill>
        <p:spPr>
          <a:xfrm>
            <a:off x="1753173" y="96253"/>
            <a:ext cx="7267073" cy="438637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Shape 1094"/>
        <p:cNvGrpSpPr/>
        <p:nvPr/>
      </p:nvGrpSpPr>
      <p:grpSpPr>
        <a:xfrm>
          <a:off x="0" y="0"/>
          <a:ext cx="0" cy="0"/>
          <a:chOff x="0" y="0"/>
          <a:chExt cx="0" cy="0"/>
        </a:xfrm>
      </p:grpSpPr>
      <p:sp>
        <p:nvSpPr>
          <p:cNvPr id="1099" name="Google Shape;1099;p40"/>
          <p:cNvSpPr/>
          <p:nvPr/>
        </p:nvSpPr>
        <p:spPr>
          <a:xfrm>
            <a:off x="13567168" y="1732748"/>
            <a:ext cx="70669" cy="19164"/>
          </a:xfrm>
          <a:custGeom>
            <a:avLst/>
            <a:gdLst/>
            <a:ahLst/>
            <a:cxnLst/>
            <a:rect l="l" t="t" r="r" b="b"/>
            <a:pathLst>
              <a:path w="631" h="169" extrusionOk="0">
                <a:moveTo>
                  <a:pt x="631" y="169"/>
                </a:moveTo>
                <a:cubicBezTo>
                  <a:pt x="418" y="169"/>
                  <a:pt x="206" y="146"/>
                  <a:pt x="0" y="101"/>
                </a:cubicBezTo>
                <a:cubicBezTo>
                  <a:pt x="22" y="0"/>
                  <a:pt x="22" y="0"/>
                  <a:pt x="22" y="0"/>
                </a:cubicBezTo>
                <a:cubicBezTo>
                  <a:pt x="221" y="43"/>
                  <a:pt x="425" y="65"/>
                  <a:pt x="631" y="65"/>
                </a:cubicBezTo>
                <a:lnTo>
                  <a:pt x="631" y="1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2" name="Picture 2">
            <a:extLst>
              <a:ext uri="{FF2B5EF4-FFF2-40B4-BE49-F238E27FC236}">
                <a16:creationId xmlns:a16="http://schemas.microsoft.com/office/drawing/2014/main" id="{D27FBEBB-04B9-9263-5237-B5AAC5DF57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346728"/>
            <a:ext cx="1616678" cy="82126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62;g1a4b4372354_1_186">
            <a:extLst>
              <a:ext uri="{FF2B5EF4-FFF2-40B4-BE49-F238E27FC236}">
                <a16:creationId xmlns:a16="http://schemas.microsoft.com/office/drawing/2014/main" id="{176004C8-56CA-F460-17C2-F3ADD5422329}"/>
              </a:ext>
            </a:extLst>
          </p:cNvPr>
          <p:cNvSpPr txBox="1">
            <a:spLocks noGrp="1"/>
          </p:cNvSpPr>
          <p:nvPr/>
        </p:nvSpPr>
        <p:spPr>
          <a:xfrm>
            <a:off x="983152" y="2443179"/>
            <a:ext cx="1038153" cy="180188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800" b="1"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GUI</a:t>
            </a:r>
          </a:p>
        </p:txBody>
      </p:sp>
      <p:pic>
        <p:nvPicPr>
          <p:cNvPr id="6" name="Picture 5" descr="A screenshot of a computer&#10;&#10;Description automatically generated">
            <a:extLst>
              <a:ext uri="{FF2B5EF4-FFF2-40B4-BE49-F238E27FC236}">
                <a16:creationId xmlns:a16="http://schemas.microsoft.com/office/drawing/2014/main" id="{50A4CCD1-238C-6EEA-FC6B-36EE74CD52D1}"/>
              </a:ext>
            </a:extLst>
          </p:cNvPr>
          <p:cNvPicPr>
            <a:picLocks noChangeAspect="1"/>
          </p:cNvPicPr>
          <p:nvPr/>
        </p:nvPicPr>
        <p:blipFill>
          <a:blip r:embed="rId4"/>
          <a:stretch>
            <a:fillRect/>
          </a:stretch>
        </p:blipFill>
        <p:spPr>
          <a:xfrm>
            <a:off x="2828738" y="153832"/>
            <a:ext cx="2990705" cy="2216889"/>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4EE36C94-9C93-4CDF-EFAE-F590D7517FA7}"/>
              </a:ext>
            </a:extLst>
          </p:cNvPr>
          <p:cNvPicPr>
            <a:picLocks noChangeAspect="1"/>
          </p:cNvPicPr>
          <p:nvPr/>
        </p:nvPicPr>
        <p:blipFill>
          <a:blip r:embed="rId5"/>
          <a:stretch>
            <a:fillRect/>
          </a:stretch>
        </p:blipFill>
        <p:spPr>
          <a:xfrm>
            <a:off x="5933287" y="156315"/>
            <a:ext cx="3138139" cy="2216889"/>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34A29A45-6952-0D5C-5050-65962F855204}"/>
              </a:ext>
            </a:extLst>
          </p:cNvPr>
          <p:cNvPicPr>
            <a:picLocks noChangeAspect="1"/>
          </p:cNvPicPr>
          <p:nvPr/>
        </p:nvPicPr>
        <p:blipFill>
          <a:blip r:embed="rId6"/>
          <a:stretch>
            <a:fillRect/>
          </a:stretch>
        </p:blipFill>
        <p:spPr>
          <a:xfrm>
            <a:off x="5933287" y="2443179"/>
            <a:ext cx="3138139" cy="2053194"/>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8D186057-8BD3-51D3-75E1-96E107C40107}"/>
              </a:ext>
            </a:extLst>
          </p:cNvPr>
          <p:cNvPicPr>
            <a:picLocks noChangeAspect="1"/>
          </p:cNvPicPr>
          <p:nvPr/>
        </p:nvPicPr>
        <p:blipFill>
          <a:blip r:embed="rId7"/>
          <a:stretch>
            <a:fillRect/>
          </a:stretch>
        </p:blipFill>
        <p:spPr>
          <a:xfrm>
            <a:off x="2828738" y="2443179"/>
            <a:ext cx="2990705" cy="2053686"/>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7D768970-FC2F-A029-F215-5C2818C2C2DD}"/>
              </a:ext>
            </a:extLst>
          </p:cNvPr>
          <p:cNvPicPr>
            <a:picLocks noChangeAspect="1"/>
          </p:cNvPicPr>
          <p:nvPr/>
        </p:nvPicPr>
        <p:blipFill>
          <a:blip r:embed="rId8"/>
          <a:stretch>
            <a:fillRect/>
          </a:stretch>
        </p:blipFill>
        <p:spPr>
          <a:xfrm>
            <a:off x="72575" y="153831"/>
            <a:ext cx="2642320" cy="2216889"/>
          </a:xfrm>
          <a:prstGeom prst="rect">
            <a:avLst/>
          </a:prstGeom>
        </p:spPr>
      </p:pic>
    </p:spTree>
    <p:extLst>
      <p:ext uri="{BB962C8B-B14F-4D97-AF65-F5344CB8AC3E}">
        <p14:creationId xmlns:p14="http://schemas.microsoft.com/office/powerpoint/2010/main" val="4136905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pic>
        <p:nvPicPr>
          <p:cNvPr id="16" name="Picture 2">
            <a:extLst>
              <a:ext uri="{FF2B5EF4-FFF2-40B4-BE49-F238E27FC236}">
                <a16:creationId xmlns:a16="http://schemas.microsoft.com/office/drawing/2014/main" id="{EB4FCAAB-AE38-6C95-441C-14B2621DE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346728"/>
            <a:ext cx="1616678" cy="82126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A20404D5-9CE7-D79C-72E2-33F65A146F1A}"/>
              </a:ext>
            </a:extLst>
          </p:cNvPr>
          <p:cNvSpPr>
            <a:spLocks noGrp="1"/>
          </p:cNvSpPr>
          <p:nvPr>
            <p:ph type="title"/>
          </p:nvPr>
        </p:nvSpPr>
        <p:spPr>
          <a:xfrm>
            <a:off x="130629" y="137505"/>
            <a:ext cx="8807115" cy="776896"/>
          </a:xfrm>
        </p:spPr>
        <p:txBody>
          <a:bodyPr/>
          <a:lstStyle/>
          <a:p>
            <a:r>
              <a:rPr lang="en-IN" sz="1400" b="1"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GitHub : </a:t>
            </a:r>
            <a:r>
              <a:rPr lang="en-US" sz="1400"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hlinkClick r:id="rId4" tooltip="https://github.com/siddharth-dattaram-pawar/dmdd_project">
                  <a:extLst>
                    <a:ext uri="{A12FA001-AC4F-418D-AE19-62706E023703}">
                      <ahyp:hlinkClr xmlns:ahyp="http://schemas.microsoft.com/office/drawing/2018/hyperlinkcolor" val="tx"/>
                    </a:ext>
                  </a:extLst>
                </a:hlinkClick>
              </a:rPr>
              <a:t>https://github.com/Siddharth-Dattaram-Pawar/DMDD_Project</a:t>
            </a:r>
            <a:endParaRPr lang="en-IN" sz="1400" b="1" dirty="0">
              <a:solidFill>
                <a:schemeClr val="accent6">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Subtitle 2">
            <a:extLst>
              <a:ext uri="{FF2B5EF4-FFF2-40B4-BE49-F238E27FC236}">
                <a16:creationId xmlns:a16="http://schemas.microsoft.com/office/drawing/2014/main" id="{053D1899-5450-165F-1991-17338E018CB8}"/>
              </a:ext>
            </a:extLst>
          </p:cNvPr>
          <p:cNvSpPr>
            <a:spLocks noGrp="1"/>
          </p:cNvSpPr>
          <p:nvPr>
            <p:ph type="subTitle" idx="1"/>
          </p:nvPr>
        </p:nvSpPr>
        <p:spPr>
          <a:xfrm>
            <a:off x="2358189" y="715021"/>
            <a:ext cx="4111363" cy="3863854"/>
          </a:xfrm>
        </p:spPr>
        <p:txBody>
          <a:bodyPr/>
          <a:lstStyle/>
          <a:p>
            <a:r>
              <a:rPr lang="en-IN" sz="3200" b="1" dirty="0">
                <a:latin typeface="Microsoft Sans Serif" panose="020B0604020202020204" pitchFamily="34" charset="0"/>
                <a:ea typeface="Microsoft Sans Serif" panose="020B0604020202020204" pitchFamily="34" charset="0"/>
                <a:cs typeface="Microsoft Sans Serif" panose="020B0604020202020204" pitchFamily="34" charset="0"/>
              </a:rPr>
              <a:t>THANK YOU!</a:t>
            </a:r>
          </a:p>
          <a:p>
            <a:endParaRPr lang="en-IN" sz="24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IN" dirty="0">
                <a:latin typeface="Microsoft Sans Serif" panose="020B0604020202020204" pitchFamily="34" charset="0"/>
                <a:ea typeface="Microsoft Sans Serif" panose="020B0604020202020204" pitchFamily="34" charset="0"/>
                <a:cs typeface="Microsoft Sans Serif" panose="020B0604020202020204" pitchFamily="34" charset="0"/>
              </a:rPr>
              <a:t>PROFESSOR MANUEL</a:t>
            </a:r>
          </a:p>
          <a:p>
            <a:r>
              <a:rPr lang="en-IN" dirty="0">
                <a:latin typeface="Microsoft Sans Serif" panose="020B0604020202020204" pitchFamily="34" charset="0"/>
                <a:ea typeface="Microsoft Sans Serif" panose="020B0604020202020204" pitchFamily="34" charset="0"/>
                <a:cs typeface="Microsoft Sans Serif" panose="020B0604020202020204" pitchFamily="34" charset="0"/>
              </a:rPr>
              <a:t>ALISHA RAFIQ AHMED KHAN</a:t>
            </a:r>
          </a:p>
          <a:p>
            <a:r>
              <a:rPr lang="en-IN" dirty="0">
                <a:latin typeface="Microsoft Sans Serif" panose="020B0604020202020204" pitchFamily="34" charset="0"/>
                <a:ea typeface="Microsoft Sans Serif" panose="020B0604020202020204" pitchFamily="34" charset="0"/>
                <a:cs typeface="Microsoft Sans Serif" panose="020B0604020202020204" pitchFamily="34" charset="0"/>
              </a:rPr>
              <a:t>MOIN SOORYA</a:t>
            </a:r>
          </a:p>
          <a:p>
            <a:r>
              <a:rPr lang="en-IN" dirty="0">
                <a:latin typeface="Microsoft Sans Serif" panose="020B0604020202020204" pitchFamily="34" charset="0"/>
                <a:ea typeface="Microsoft Sans Serif" panose="020B0604020202020204" pitchFamily="34" charset="0"/>
                <a:cs typeface="Microsoft Sans Serif" panose="020B0604020202020204" pitchFamily="34" charset="0"/>
              </a:rPr>
              <a:t>SEONA RODRIGUES</a:t>
            </a:r>
            <a:br>
              <a:rPr lang="en-IN" sz="2400" dirty="0">
                <a:latin typeface="Microsoft Sans Serif" panose="020B0604020202020204" pitchFamily="34" charset="0"/>
                <a:ea typeface="Microsoft Sans Serif" panose="020B0604020202020204" pitchFamily="34" charset="0"/>
                <a:cs typeface="Microsoft Sans Serif" panose="020B0604020202020204" pitchFamily="34" charset="0"/>
              </a:rPr>
            </a:br>
            <a:endParaRPr lang="en-IN" sz="24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91719561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365</TotalTime>
  <Words>268</Words>
  <Application>Microsoft Office PowerPoint</Application>
  <PresentationFormat>On-screen Show (16:9)</PresentationFormat>
  <Paragraphs>43</Paragraphs>
  <Slides>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Bebas Neue</vt:lpstr>
      <vt:lpstr>Calibri</vt:lpstr>
      <vt:lpstr>Gill Sans MT</vt:lpstr>
      <vt:lpstr>Jost</vt:lpstr>
      <vt:lpstr>Microsoft Sans Serif</vt:lpstr>
      <vt:lpstr>PT Serif</vt:lpstr>
      <vt:lpstr>Gallery</vt:lpstr>
      <vt:lpstr>City Tram Conveyance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GitHub : https://github.com/Siddharth-Dattaram-Pawar/DMDD_Project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Transportation Database Management System</dc:title>
  <cp:lastModifiedBy>Sanal Pillai</cp:lastModifiedBy>
  <cp:revision>8</cp:revision>
  <dcterms:modified xsi:type="dcterms:W3CDTF">2023-12-20T18:09:55Z</dcterms:modified>
</cp:coreProperties>
</file>