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None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ctr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None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None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Shape 2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Shape 28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Shape 2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DE7530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BBC9E9"/>
              </a:buClr>
              <a:buSzPts val="952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Shape 5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Shape 56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Shape 58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Shape 5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Shape 65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6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612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Shape 9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Shape 9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Shape 9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Shape 10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Shape 10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Shape 10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895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66700" algn="l" rtl="0"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60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62889" algn="l" rtl="0"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540"/>
              <a:buFont typeface="Noto Sans Symbols"/>
              <a:buChar char="•"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67461" algn="l" rtl="0"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612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Shape 11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Shape 1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Shape 11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Shape 15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1941342" y="3038621"/>
            <a:ext cx="6850966" cy="182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n-US" dirty="0"/>
              <a:t> </a:t>
            </a:r>
            <a:r>
              <a:rPr lang="en-US" sz="2000" dirty="0"/>
              <a:t>DEPARTMENT OF COMPUTER ENGINEERING</a:t>
            </a:r>
            <a:r>
              <a:rPr lang="en-US" sz="2000" baseline="-25000" dirty="0"/>
              <a:t> </a:t>
            </a:r>
            <a:br>
              <a:rPr lang="en-IN" sz="2000" dirty="0"/>
            </a:br>
            <a:r>
              <a:rPr lang="en-US" sz="2000" dirty="0"/>
              <a:t> SHAH AND ANCHOR KUTCHHI ENGINEERING COLLEGE</a:t>
            </a:r>
            <a:r>
              <a:rPr lang="en-US" sz="2000" baseline="-25000" dirty="0"/>
              <a:t> </a:t>
            </a:r>
            <a:r>
              <a:rPr lang="en-US" sz="2000" dirty="0"/>
              <a:t>CHEMBUR, MUMBAI-400088</a:t>
            </a:r>
            <a:br>
              <a:rPr lang="en-IN" sz="2000" dirty="0"/>
            </a:br>
            <a:r>
              <a:rPr lang="en-US" sz="2000" dirty="0"/>
              <a:t>  2017 - 2018</a:t>
            </a:r>
            <a:endParaRPr sz="2000" b="1" i="0" u="none" strike="noStrike" cap="small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FFEBA02E-2AC6-4B5B-A7C8-85BB7DD78B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1281" y="1009992"/>
            <a:ext cx="1461770" cy="146177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74511"/>
            <a:ext cx="7467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used</a:t>
            </a: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487658"/>
            <a:ext cx="7467600" cy="48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/>
              <a:t>Let</a:t>
            </a:r>
            <a:endParaRPr sz="1500" dirty="0"/>
          </a:p>
          <a:p>
            <a:pPr marL="457200" lvl="0" indent="-323850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D={r1, r2,r3…</a:t>
            </a:r>
            <a:r>
              <a:rPr lang="en-US" sz="1500" dirty="0" err="1"/>
              <a:t>rn</a:t>
            </a:r>
            <a:r>
              <a:rPr lang="en-US" sz="1500" dirty="0"/>
              <a:t>} be the set of reviews.</a:t>
            </a:r>
          </a:p>
          <a:p>
            <a:pPr marL="457200" lvl="0" indent="-323850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Ak= {a1, a2, a3,…… an} be the set of aspect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 err="1"/>
              <a:t>Ca,D</a:t>
            </a:r>
            <a:r>
              <a:rPr lang="en-US" sz="1500" dirty="0"/>
              <a:t> is the number of times aspect term a occurs in review dataset D.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|P| is the number of comments in the positively labeled set.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|N| is the number of comments in the negatively labeled set.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 err="1"/>
              <a:t>Va,D</a:t>
            </a:r>
            <a:r>
              <a:rPr lang="en-US" sz="1500" dirty="0"/>
              <a:t> is the feature value for aspect term a in review dataset D.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Let Φ = set of positive words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US"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Let ψ = set of negative words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US"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ω weight of aspect a</a:t>
            </a:r>
            <a:endParaRPr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19893"/>
            <a:ext cx="7467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Continued...</a:t>
            </a:r>
            <a:endParaRPr dirty="0"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389184"/>
            <a:ext cx="7467600" cy="48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Steps</a:t>
            </a:r>
            <a:endParaRPr sz="1400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Calculate the value of aspect a, given by</a:t>
            </a:r>
            <a:endParaRPr sz="1400" dirty="0"/>
          </a:p>
          <a:p>
            <a:pPr marL="914400" lvl="0" indent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Va,D</a:t>
            </a:r>
            <a:r>
              <a:rPr lang="en-US" sz="1400" dirty="0"/>
              <a:t>= </a:t>
            </a:r>
            <a:r>
              <a:rPr lang="en-US" sz="1400" dirty="0" err="1"/>
              <a:t>Ca,D</a:t>
            </a:r>
            <a:r>
              <a:rPr lang="en-US" sz="1400" dirty="0"/>
              <a:t>*log2(|P|/Pa)−Ca,D∗log2(|N|/ Na)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				= </a:t>
            </a:r>
            <a:r>
              <a:rPr lang="en-US" sz="1400" dirty="0" err="1"/>
              <a:t>Ca,D</a:t>
            </a:r>
            <a:r>
              <a:rPr lang="en-US" sz="1400" dirty="0"/>
              <a:t>*log2((|</a:t>
            </a:r>
            <a:r>
              <a:rPr lang="en-US" sz="1400" dirty="0" err="1"/>
              <a:t>P|Na</a:t>
            </a:r>
            <a:r>
              <a:rPr lang="en-US" sz="1400" dirty="0"/>
              <a:t> /</a:t>
            </a:r>
            <a:r>
              <a:rPr lang="en-US" sz="1400" dirty="0" err="1"/>
              <a:t>Pa|N</a:t>
            </a:r>
            <a:r>
              <a:rPr lang="en-US" sz="1400" dirty="0"/>
              <a:t>|)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  				= </a:t>
            </a:r>
            <a:r>
              <a:rPr lang="en-US" sz="1400" dirty="0" err="1"/>
              <a:t>Ca,D</a:t>
            </a:r>
            <a:r>
              <a:rPr lang="en-US" sz="1400" dirty="0"/>
              <a:t>*log2(Na/Pa)</a:t>
            </a:r>
            <a:endParaRPr sz="1400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Calculate the occurrence probability of each positively opinionated word.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	      n</a:t>
            </a:r>
            <a:endParaRPr sz="1400" dirty="0"/>
          </a:p>
          <a:p>
            <a:pPr marL="457200" lvl="0" indent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α = ∑ P(</a:t>
            </a:r>
            <a:r>
              <a:rPr lang="en-US" sz="1400" dirty="0" err="1"/>
              <a:t>Φi</a:t>
            </a:r>
            <a:r>
              <a:rPr lang="en-US" sz="1400" dirty="0"/>
              <a:t>)∗W(</a:t>
            </a:r>
            <a:r>
              <a:rPr lang="en-US" sz="1400" dirty="0" err="1"/>
              <a:t>Φi</a:t>
            </a:r>
            <a:r>
              <a:rPr lang="en-US" sz="1400" dirty="0"/>
              <a:t>)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 	     i=1</a:t>
            </a:r>
            <a:endParaRPr sz="1400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Calculate the occurrence probability of each negatively opinionate word.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	       n</a:t>
            </a:r>
            <a:endParaRPr sz="1400" dirty="0"/>
          </a:p>
          <a:p>
            <a:pPr marL="457200" lvl="0" indent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β = ∑ P(</a:t>
            </a:r>
            <a:r>
              <a:rPr lang="en-US" sz="1400" dirty="0" err="1"/>
              <a:t>ψi</a:t>
            </a:r>
            <a:r>
              <a:rPr lang="en-US" sz="1400" dirty="0"/>
              <a:t>)∗W(</a:t>
            </a:r>
            <a:r>
              <a:rPr lang="en-US" sz="1400" dirty="0" err="1"/>
              <a:t>ψi</a:t>
            </a:r>
            <a:r>
              <a:rPr lang="en-US" sz="1400" dirty="0"/>
              <a:t>)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	      i=1</a:t>
            </a:r>
            <a:endParaRPr sz="1400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Calculate weight,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      		D</a:t>
            </a:r>
            <a:endParaRPr sz="1400" dirty="0"/>
          </a:p>
          <a:p>
            <a:pPr marL="457200" lvl="0" indent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ω = </a:t>
            </a:r>
            <a:r>
              <a:rPr lang="en-US" sz="1400" dirty="0" err="1"/>
              <a:t>Va,D</a:t>
            </a:r>
            <a:r>
              <a:rPr lang="en-US" sz="1400" dirty="0"/>
              <a:t> − ∑(α – β)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      		i=1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480219"/>
            <a:ext cx="74676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Conclusion :</a:t>
            </a:r>
            <a:br>
              <a:rPr lang="en-US" sz="3000" b="0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3000" b="0" i="0" u="none" strike="noStrike" cap="small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29751"/>
            <a:ext cx="7467600" cy="548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Classifying and summarizing opinions of bloggers has several interesting and commercially significant applications. However, this task is much more difficult than classifying regular text and requires intensive preprocessing.</a:t>
            </a: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lang="en-US" sz="1800" dirty="0"/>
              <a:t>The success of the opinion mining task is mainly dependent on the efficiency and sophistication of the preprocessing and feature extraction steps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</a:p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endParaRPr lang="en-IN"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lang="en-IN" sz="1800" dirty="0"/>
              <a:t>This project allows one to gain understanding of the overall sentiment of the </a:t>
            </a:r>
            <a:r>
              <a:rPr lang="en-IN" sz="1800"/>
              <a:t>user review.</a:t>
            </a: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274320" marR="0" lvl="0" indent="-19431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F611-87E8-4D1A-BBE2-1FED1F9F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090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E-COMMERCE PRODUCT REVIEW         MANAGEMENT SYSTEM BASED ON OPINION MINING</a:t>
            </a:r>
            <a:br>
              <a:rPr lang="en-US" dirty="0"/>
            </a:br>
            <a:r>
              <a:rPr lang="en-US" sz="1800" dirty="0"/>
              <a:t>BY</a:t>
            </a:r>
            <a:endParaRPr lang="en-IN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04BF84-5771-461C-9A86-E48D61E2E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53234"/>
              </p:ext>
            </p:extLst>
          </p:nvPr>
        </p:nvGraphicFramePr>
        <p:xfrm>
          <a:off x="1057421" y="2599786"/>
          <a:ext cx="7029158" cy="244621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514579">
                  <a:extLst>
                    <a:ext uri="{9D8B030D-6E8A-4147-A177-3AD203B41FA5}">
                      <a16:colId xmlns:a16="http://schemas.microsoft.com/office/drawing/2014/main" val="1925093915"/>
                    </a:ext>
                  </a:extLst>
                </a:gridCol>
                <a:gridCol w="3514579">
                  <a:extLst>
                    <a:ext uri="{9D8B030D-6E8A-4147-A177-3AD203B41FA5}">
                      <a16:colId xmlns:a16="http://schemas.microsoft.com/office/drawing/2014/main" val="2260548069"/>
                    </a:ext>
                  </a:extLst>
                </a:gridCol>
              </a:tblGrid>
              <a:tr h="49880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77532"/>
                  </a:ext>
                </a:extLst>
              </a:tr>
              <a:tr h="49880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Sujith Nair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BE-4-38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999364"/>
                  </a:ext>
                </a:extLst>
              </a:tr>
              <a:tr h="49880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Apresh</a:t>
                      </a:r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 Pandit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BE-4-42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10538"/>
                  </a:ext>
                </a:extLst>
              </a:tr>
              <a:tr h="49880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Sanal</a:t>
                      </a:r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 Pillai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BE-4-46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62862"/>
                  </a:ext>
                </a:extLst>
              </a:tr>
              <a:tr h="45097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Onkaar</a:t>
                      </a:r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 Sawant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BE-4-57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094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96627D-BAB0-4618-A81A-05EED6993E43}"/>
              </a:ext>
            </a:extLst>
          </p:cNvPr>
          <p:cNvSpPr txBox="1"/>
          <p:nvPr/>
        </p:nvSpPr>
        <p:spPr>
          <a:xfrm>
            <a:off x="2912012" y="5510696"/>
            <a:ext cx="331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latin typeface="Century Schoolbook" panose="02040604050505020304" pitchFamily="18" charset="0"/>
              </a:rPr>
              <a:t>Under the guidance of</a:t>
            </a:r>
          </a:p>
          <a:p>
            <a:pPr algn="ctr"/>
            <a:r>
              <a:rPr lang="en-IN" sz="1800" dirty="0" err="1">
                <a:latin typeface="Century Schoolbook" panose="02040604050505020304" pitchFamily="18" charset="0"/>
              </a:rPr>
              <a:t>Prof.</a:t>
            </a:r>
            <a:r>
              <a:rPr lang="en-IN" sz="1800" dirty="0">
                <a:latin typeface="Century Schoolbook" panose="02040604050505020304" pitchFamily="18" charset="0"/>
              </a:rPr>
              <a:t> Rupali Kale</a:t>
            </a:r>
          </a:p>
        </p:txBody>
      </p:sp>
    </p:spTree>
    <p:extLst>
      <p:ext uri="{BB962C8B-B14F-4D97-AF65-F5344CB8AC3E}">
        <p14:creationId xmlns:p14="http://schemas.microsoft.com/office/powerpoint/2010/main" val="41604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AF9F-BC03-4A46-9AE0-0EAF750F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2F72-DA81-496F-9BCC-E8345FB4C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1920" indent="0">
              <a:buNone/>
            </a:pPr>
            <a:r>
              <a:rPr lang="en-IN" dirty="0"/>
              <a:t> 1.  Abstract</a:t>
            </a:r>
          </a:p>
          <a:p>
            <a:pPr marL="121920" indent="0">
              <a:buNone/>
            </a:pPr>
            <a:r>
              <a:rPr lang="en-IN" dirty="0"/>
              <a:t> 2.  Introduction</a:t>
            </a:r>
          </a:p>
          <a:p>
            <a:pPr marL="121920" indent="0">
              <a:buNone/>
            </a:pPr>
            <a:r>
              <a:rPr lang="en-IN" dirty="0"/>
              <a:t> 3.  Proposed System</a:t>
            </a:r>
          </a:p>
          <a:p>
            <a:pPr marL="121920" indent="0">
              <a:buNone/>
            </a:pPr>
            <a:r>
              <a:rPr lang="en-IN" dirty="0"/>
              <a:t> 4.  Hardware and Software Requirements.</a:t>
            </a:r>
          </a:p>
          <a:p>
            <a:pPr marL="121920" indent="0">
              <a:buNone/>
            </a:pPr>
            <a:r>
              <a:rPr lang="en-IN" dirty="0"/>
              <a:t> 5.  Algorithm</a:t>
            </a:r>
          </a:p>
          <a:p>
            <a:pPr marL="121920" indent="0">
              <a:buNone/>
            </a:pPr>
            <a:r>
              <a:rPr lang="en-IN" dirty="0"/>
              <a:t> 6.  Conclusion</a:t>
            </a:r>
          </a:p>
        </p:txBody>
      </p:sp>
    </p:spTree>
    <p:extLst>
      <p:ext uri="{BB962C8B-B14F-4D97-AF65-F5344CB8AC3E}">
        <p14:creationId xmlns:p14="http://schemas.microsoft.com/office/powerpoint/2010/main" val="353072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Abstract :</a:t>
            </a: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009742"/>
            <a:ext cx="7467600" cy="555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growth of E-commerce has led to the invention of several websites that market and sells products as well as allows users to post reviews</a:t>
            </a:r>
            <a:r>
              <a:rPr lang="en-US" sz="1600" dirty="0"/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-27432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lang="en-US" sz="1600" dirty="0"/>
              <a:t>However, since the product reviews are written by non experts in an unstructured, natural language text, the task of summarizing them is challenging.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includes various phases like</a:t>
            </a:r>
            <a:endParaRPr sz="1600"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reprocessing  </a:t>
            </a: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eature extraction and pruning </a:t>
            </a:r>
            <a:endParaRPr sz="1600"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eature based opinion summarization </a:t>
            </a:r>
            <a:endParaRPr sz="1600"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pinion sentiment classification.</a:t>
            </a:r>
            <a:endParaRPr dirty="0"/>
          </a:p>
          <a:p>
            <a:pPr marL="27432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66578" y="38404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 :	</a:t>
            </a:r>
            <a:endParaRPr sz="3000" b="0" i="0" u="none" strike="noStrike" cap="small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66578" y="1049215"/>
            <a:ext cx="7467600" cy="563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Internet offers an effective, global platform for E-commerce</a:t>
            </a:r>
            <a:r>
              <a:rPr lang="en-US" sz="1600" dirty="0"/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communication, and opinion sharing in natural lan</a:t>
            </a:r>
            <a:r>
              <a:rPr lang="en-US" sz="1600" dirty="0"/>
              <a:t>guage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endParaRPr lang="en-IN"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Mining through these terabytes of user review data is a challenging knowledge engineering task.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Hence, in recent years researchers have proposed approaches for mining user-expressed opinions from several domains and so forth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endParaRPr sz="1600"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Our focus in this paper is efficient feature extraction, sentiment polarity classification, and comparative feature summary generation of online product reviews.</a:t>
            </a:r>
            <a:endParaRPr dirty="0"/>
          </a:p>
          <a:p>
            <a:pPr marL="27432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518319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lang="en-US" sz="2700" b="0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Continued..</a:t>
            </a:r>
            <a:endParaRPr sz="2700" b="0" i="0" u="none" strike="noStrike" cap="small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146048"/>
            <a:ext cx="7467600" cy="571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●"/>
            </a:pPr>
            <a:endParaRPr lang="en-US" sz="1600" dirty="0"/>
          </a:p>
          <a:p>
            <a:pPr marL="274320" marR="0" lvl="0" indent="-27432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●"/>
            </a:pPr>
            <a:endParaRPr lang="en-US" sz="1600" dirty="0"/>
          </a:p>
          <a:p>
            <a:pPr marL="274320" marR="0" lvl="0" indent="-27432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●"/>
            </a:pPr>
            <a:endParaRPr lang="en-US" sz="1600" dirty="0"/>
          </a:p>
          <a:p>
            <a:pPr marL="274320" marR="0" lvl="0" indent="-27432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●"/>
            </a:pPr>
            <a:r>
              <a:rPr lang="en-US" sz="1600" dirty="0"/>
              <a:t>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ost online shopping sites also allow users to post reviews of products purchased. There are also dedicated sites that post product reviews by experts as well as end users.</a:t>
            </a:r>
          </a:p>
          <a:p>
            <a:pPr marL="274320" marR="0" lvl="0" indent="-27432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●"/>
            </a:pPr>
            <a:endParaRPr lang="en-US" sz="1600" dirty="0"/>
          </a:p>
          <a:p>
            <a:pPr marL="274320" marR="0" lvl="0" indent="-27432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●"/>
            </a:pPr>
            <a:endParaRPr lang="en-US"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●"/>
            </a:pPr>
            <a:endParaRPr sz="14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dirty="0"/>
          </a:p>
          <a:p>
            <a:pPr marL="274320" marR="0" lvl="0" indent="-274320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main difficulty in analyzing these online users’ reviews is that they are in the form of natural language. </a:t>
            </a:r>
          </a:p>
          <a:p>
            <a:pPr marL="274320" marR="0" lvl="0" indent="-27432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6"/>
              <a:buNone/>
            </a:pPr>
            <a:endParaRPr sz="1600" dirty="0"/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80" dirty="0"/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80" dirty="0"/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0853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endParaRPr sz="14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541924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Proposed System :</a:t>
            </a:r>
            <a:endParaRPr sz="3000" b="0" i="0" u="none" strike="noStrike" cap="small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90711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generated an opinion review database by crawling some popular websites that categorically post product reviews by actual users. Our product opinion summarizer has three main phases. These phases are</a:t>
            </a:r>
            <a:endParaRPr dirty="0"/>
          </a:p>
          <a:p>
            <a:pPr marL="27432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(1) </a:t>
            </a:r>
            <a:r>
              <a:rPr lang="en-US" sz="1600" dirty="0"/>
              <a:t>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reprocessing phase,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(2) </a:t>
            </a:r>
            <a:r>
              <a:rPr lang="en-US" sz="1600" dirty="0"/>
              <a:t>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eature extraction phase, and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(3) </a:t>
            </a:r>
            <a:r>
              <a:rPr lang="en-US" sz="1600" dirty="0"/>
              <a:t>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pinion summarization and classification phase.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199" y="489870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lang="en-US" sz="2700" b="1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Architecture Diagram</a:t>
            </a:r>
            <a:br>
              <a:rPr lang="en-US" sz="2700" b="0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700" b="0" i="0" u="none" strike="noStrike" cap="small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" name="Picture 5" descr="C:\Users\library\Desktop\bebakchodi\edited_diagram.jpg">
            <a:extLst>
              <a:ext uri="{FF2B5EF4-FFF2-40B4-BE49-F238E27FC236}">
                <a16:creationId xmlns:a16="http://schemas.microsoft.com/office/drawing/2014/main" id="{2CA24463-DFD0-478E-84A8-31E7372799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885951"/>
            <a:ext cx="4829175" cy="582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Software Requirements :</a:t>
            </a: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955816"/>
            <a:ext cx="7467600" cy="563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REQUIREMENTS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1 GB RAM.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200 GB HDD.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Intel 1.66 GHz Processor Pentium 4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SOFTWARE REQUIREMENTS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Windows XP, Windows 7,8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Visual Studio 2010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MS SQL Server 2008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Windows Operating System</a:t>
            </a: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549</Words>
  <Application>Microsoft Office PowerPoint</Application>
  <PresentationFormat>On-screen Show (4:3)</PresentationFormat>
  <Paragraphs>120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Schoolbook</vt:lpstr>
      <vt:lpstr>Times New Roman</vt:lpstr>
      <vt:lpstr>Noto Sans Symbols</vt:lpstr>
      <vt:lpstr>Arial</vt:lpstr>
      <vt:lpstr>Oriel</vt:lpstr>
      <vt:lpstr> DEPARTMENT OF COMPUTER ENGINEERING   SHAH AND ANCHOR KUTCHHI ENGINEERING COLLEGE CHEMBUR, MUMBAI-400088   2017 - 2018</vt:lpstr>
      <vt:lpstr>E-COMMERCE PRODUCT REVIEW         MANAGEMENT SYSTEM BASED ON OPINION MINING BY</vt:lpstr>
      <vt:lpstr>TABLE of content:</vt:lpstr>
      <vt:lpstr>Abstract :</vt:lpstr>
      <vt:lpstr>Introduction : </vt:lpstr>
      <vt:lpstr>Continued..</vt:lpstr>
      <vt:lpstr>Proposed System :</vt:lpstr>
      <vt:lpstr>System Architecture Diagram </vt:lpstr>
      <vt:lpstr>Hardware Software Requirements :</vt:lpstr>
      <vt:lpstr>Algorithm used</vt:lpstr>
      <vt:lpstr>Continued...</vt:lpstr>
      <vt:lpstr>Conclusion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 for Prodcuts</dc:title>
  <cp:lastModifiedBy>Metalpriest</cp:lastModifiedBy>
  <cp:revision>9</cp:revision>
  <dcterms:modified xsi:type="dcterms:W3CDTF">2018-04-27T04:47:42Z</dcterms:modified>
</cp:coreProperties>
</file>