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2801600" cy="9601200" type="A3"/>
  <p:notesSz cx="7315200" cy="9601200"/>
  <p:defaultTextStyle>
    <a:defPPr lvl="0">
      <a:defRPr lang="en-US"/>
    </a:defPPr>
    <a:lvl1pPr marL="0" lvl="0" algn="l" defTabSz="1280160" rtl="0" eaLnBrk="1" latinLnBrk="0" hangingPunct="1">
      <a:defRPr sz="2500" kern="1200">
        <a:solidFill>
          <a:schemeClr val="tx1"/>
        </a:solidFill>
        <a:latin typeface="+mn-lt"/>
        <a:ea typeface="+mn-ea"/>
        <a:cs typeface="+mn-cs"/>
      </a:defRPr>
    </a:lvl1pPr>
    <a:lvl2pPr marL="640080" lvl="1" algn="l" defTabSz="1280160" rtl="0" eaLnBrk="1" latinLnBrk="0" hangingPunct="1">
      <a:defRPr sz="2500" kern="1200">
        <a:solidFill>
          <a:schemeClr val="tx1"/>
        </a:solidFill>
        <a:latin typeface="+mn-lt"/>
        <a:ea typeface="+mn-ea"/>
        <a:cs typeface="+mn-cs"/>
      </a:defRPr>
    </a:lvl2pPr>
    <a:lvl3pPr marL="1280160" lvl="2" algn="l" defTabSz="1280160" rtl="0" eaLnBrk="1" latinLnBrk="0" hangingPunct="1">
      <a:defRPr sz="2500" kern="1200">
        <a:solidFill>
          <a:schemeClr val="tx1"/>
        </a:solidFill>
        <a:latin typeface="+mn-lt"/>
        <a:ea typeface="+mn-ea"/>
        <a:cs typeface="+mn-cs"/>
      </a:defRPr>
    </a:lvl3pPr>
    <a:lvl4pPr marL="1920240" lvl="3" algn="l" defTabSz="1280160" rtl="0" eaLnBrk="1" latinLnBrk="0" hangingPunct="1">
      <a:defRPr sz="2500" kern="1200">
        <a:solidFill>
          <a:schemeClr val="tx1"/>
        </a:solidFill>
        <a:latin typeface="+mn-lt"/>
        <a:ea typeface="+mn-ea"/>
        <a:cs typeface="+mn-cs"/>
      </a:defRPr>
    </a:lvl4pPr>
    <a:lvl5pPr marL="2560320" lvl="4" algn="l" defTabSz="1280160" rtl="0" eaLnBrk="1" latinLnBrk="0" hangingPunct="1">
      <a:defRPr sz="2500" kern="1200">
        <a:solidFill>
          <a:schemeClr val="tx1"/>
        </a:solidFill>
        <a:latin typeface="+mn-lt"/>
        <a:ea typeface="+mn-ea"/>
        <a:cs typeface="+mn-cs"/>
      </a:defRPr>
    </a:lvl5pPr>
    <a:lvl6pPr marL="3200400" lvl="5" algn="l" defTabSz="1280160" rtl="0" eaLnBrk="1" latinLnBrk="0" hangingPunct="1">
      <a:defRPr sz="2500" kern="1200">
        <a:solidFill>
          <a:schemeClr val="tx1"/>
        </a:solidFill>
        <a:latin typeface="+mn-lt"/>
        <a:ea typeface="+mn-ea"/>
        <a:cs typeface="+mn-cs"/>
      </a:defRPr>
    </a:lvl6pPr>
    <a:lvl7pPr marL="3840480" lvl="6" algn="l" defTabSz="1280160" rtl="0" eaLnBrk="1" latinLnBrk="0" hangingPunct="1">
      <a:defRPr sz="2500" kern="1200">
        <a:solidFill>
          <a:schemeClr val="tx1"/>
        </a:solidFill>
        <a:latin typeface="+mn-lt"/>
        <a:ea typeface="+mn-ea"/>
        <a:cs typeface="+mn-cs"/>
      </a:defRPr>
    </a:lvl7pPr>
    <a:lvl8pPr marL="4480560" lvl="7" algn="l" defTabSz="1280160" rtl="0" eaLnBrk="1" latinLnBrk="0" hangingPunct="1">
      <a:defRPr sz="2500" kern="1200">
        <a:solidFill>
          <a:schemeClr val="tx1"/>
        </a:solidFill>
        <a:latin typeface="+mn-lt"/>
        <a:ea typeface="+mn-ea"/>
        <a:cs typeface="+mn-cs"/>
      </a:defRPr>
    </a:lvl8pPr>
    <a:lvl9pPr marL="5120640" lvl="8"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204" y="-1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169920" cy="480060"/>
          </a:xfrm>
          <a:prstGeom prst="rect">
            <a:avLst/>
          </a:prstGeom>
        </p:spPr>
        <p:txBody>
          <a:bodyPr vert="horz" lIns="94330" tIns="47165" rIns="94330" bIns="47165" rtlCol="0"/>
          <a:lstStyle>
            <a:lvl1pPr algn="l">
              <a:defRPr sz="1200"/>
            </a:lvl1pPr>
          </a:lstStyle>
          <a:p>
            <a:endParaRPr lang="en-IN"/>
          </a:p>
        </p:txBody>
      </p:sp>
      <p:sp>
        <p:nvSpPr>
          <p:cNvPr id="3" name="Date Placeholder 2"/>
          <p:cNvSpPr>
            <a:spLocks noGrp="1"/>
          </p:cNvSpPr>
          <p:nvPr>
            <p:ph type="dt" idx="1"/>
          </p:nvPr>
        </p:nvSpPr>
        <p:spPr>
          <a:xfrm>
            <a:off x="4143588" y="2"/>
            <a:ext cx="3169920" cy="480060"/>
          </a:xfrm>
          <a:prstGeom prst="rect">
            <a:avLst/>
          </a:prstGeom>
        </p:spPr>
        <p:txBody>
          <a:bodyPr vert="horz" lIns="94330" tIns="47165" rIns="94330" bIns="47165" rtlCol="0"/>
          <a:lstStyle>
            <a:lvl1pPr algn="r">
              <a:defRPr sz="1200"/>
            </a:lvl1pPr>
          </a:lstStyle>
          <a:p>
            <a:fld id="{876837EA-D2F5-4C5C-B195-3B9089875C44}" type="datetimeFigureOut">
              <a:rPr lang="en-US" smtClean="0"/>
              <a:pPr/>
              <a:t>3/19/2018</a:t>
            </a:fld>
            <a:endParaRPr lang="en-IN"/>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4330" tIns="47165" rIns="94330" bIns="47165" rtlCol="0" anchor="ctr"/>
          <a:lstStyle/>
          <a:p>
            <a:endParaRPr lang="en-IN"/>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4330" tIns="47165" rIns="94330" bIns="4716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9119476"/>
            <a:ext cx="3169920" cy="480060"/>
          </a:xfrm>
          <a:prstGeom prst="rect">
            <a:avLst/>
          </a:prstGeom>
        </p:spPr>
        <p:txBody>
          <a:bodyPr vert="horz" lIns="94330" tIns="47165" rIns="94330" bIns="47165" rtlCol="0" anchor="b"/>
          <a:lstStyle>
            <a:lvl1pPr algn="l">
              <a:defRPr sz="1200"/>
            </a:lvl1pPr>
          </a:lstStyle>
          <a:p>
            <a:endParaRPr lang="en-IN"/>
          </a:p>
        </p:txBody>
      </p:sp>
      <p:sp>
        <p:nvSpPr>
          <p:cNvPr id="7" name="Slide Number Placeholder 6"/>
          <p:cNvSpPr>
            <a:spLocks noGrp="1"/>
          </p:cNvSpPr>
          <p:nvPr>
            <p:ph type="sldNum" sz="quarter" idx="5"/>
          </p:nvPr>
        </p:nvSpPr>
        <p:spPr>
          <a:xfrm>
            <a:off x="4143588" y="9119476"/>
            <a:ext cx="3169920" cy="480060"/>
          </a:xfrm>
          <a:prstGeom prst="rect">
            <a:avLst/>
          </a:prstGeom>
        </p:spPr>
        <p:txBody>
          <a:bodyPr vert="horz" lIns="94330" tIns="47165" rIns="94330" bIns="47165" rtlCol="0" anchor="b"/>
          <a:lstStyle>
            <a:lvl1pPr algn="r">
              <a:defRPr sz="1200"/>
            </a:lvl1pPr>
          </a:lstStyle>
          <a:p>
            <a:fld id="{DB72CBBA-ACE6-44C7-B203-CCF3844D9FCD}" type="slidenum">
              <a:rPr lang="en-IN" smtClean="0"/>
              <a:pPr/>
              <a:t>‹#›</a:t>
            </a:fld>
            <a:endParaRPr lang="en-IN"/>
          </a:p>
        </p:txBody>
      </p:sp>
    </p:spTree>
    <p:extLst>
      <p:ext uri="{BB962C8B-B14F-4D97-AF65-F5344CB8AC3E}">
        <p14:creationId xmlns:p14="http://schemas.microsoft.com/office/powerpoint/2010/main" val="213233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B72CBBA-ACE6-44C7-B203-CCF3844D9FCD}" type="slidenum">
              <a:rPr lang="en-IN" smtClean="0"/>
              <a:pPr/>
              <a:t>1</a:t>
            </a:fld>
            <a:endParaRPr lang="en-IN"/>
          </a:p>
        </p:txBody>
      </p:sp>
    </p:spTree>
    <p:extLst>
      <p:ext uri="{BB962C8B-B14F-4D97-AF65-F5344CB8AC3E}">
        <p14:creationId xmlns:p14="http://schemas.microsoft.com/office/powerpoint/2010/main" val="95644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6"/>
            <a:ext cx="10881360" cy="2058035"/>
          </a:xfrm>
        </p:spPr>
        <p:txBody>
          <a:bodyPr/>
          <a:lstStyle/>
          <a:p>
            <a:r>
              <a:rPr lang="en-US"/>
              <a:t>Click to edit Master title style</a:t>
            </a:r>
            <a:endParaRPr lang="en-IN"/>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E09B1F-6054-4411-98F3-C907505DFE97}" type="datetime1">
              <a:rPr lang="en-US" smtClean="0"/>
              <a:pPr/>
              <a:t>3/19/2018</a:t>
            </a:fld>
            <a:endParaRPr lang="en-IN"/>
          </a:p>
        </p:txBody>
      </p:sp>
      <p:sp>
        <p:nvSpPr>
          <p:cNvPr id="5" name="Footer Placeholder 4"/>
          <p:cNvSpPr>
            <a:spLocks noGrp="1"/>
          </p:cNvSpPr>
          <p:nvPr>
            <p:ph type="ftr" sz="quarter" idx="11"/>
          </p:nvPr>
        </p:nvSpPr>
        <p:spPr/>
        <p:txBody>
          <a:bodyPr/>
          <a:lstStyle/>
          <a:p>
            <a:r>
              <a:rPr lang="en-IN"/>
              <a:t>Academic Year 2016-2017</a:t>
            </a:r>
          </a:p>
        </p:txBody>
      </p:sp>
      <p:sp>
        <p:nvSpPr>
          <p:cNvPr id="6" name="Slide Number Placeholder 5"/>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4B1C2A-17DA-48CA-8B00-DD608B7ED0AE}" type="datetime1">
              <a:rPr lang="en-US" smtClean="0"/>
              <a:pPr/>
              <a:t>3/19/2018</a:t>
            </a:fld>
            <a:endParaRPr lang="en-IN"/>
          </a:p>
        </p:txBody>
      </p:sp>
      <p:sp>
        <p:nvSpPr>
          <p:cNvPr id="5" name="Footer Placeholder 4"/>
          <p:cNvSpPr>
            <a:spLocks noGrp="1"/>
          </p:cNvSpPr>
          <p:nvPr>
            <p:ph type="ftr" sz="quarter" idx="11"/>
          </p:nvPr>
        </p:nvSpPr>
        <p:spPr/>
        <p:txBody>
          <a:bodyPr/>
          <a:lstStyle/>
          <a:p>
            <a:r>
              <a:rPr lang="en-IN"/>
              <a:t>Academic Year 2016-2017</a:t>
            </a:r>
          </a:p>
        </p:txBody>
      </p:sp>
      <p:sp>
        <p:nvSpPr>
          <p:cNvPr id="6" name="Slide Number Placeholder 5"/>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94959" y="537845"/>
            <a:ext cx="4031615" cy="1147032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95668" y="537845"/>
            <a:ext cx="11885930" cy="114703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46BA43-5ECE-424B-85DA-DFEDA37F378E}" type="datetime1">
              <a:rPr lang="en-US" smtClean="0"/>
              <a:pPr/>
              <a:t>3/19/2018</a:t>
            </a:fld>
            <a:endParaRPr lang="en-IN"/>
          </a:p>
        </p:txBody>
      </p:sp>
      <p:sp>
        <p:nvSpPr>
          <p:cNvPr id="5" name="Footer Placeholder 4"/>
          <p:cNvSpPr>
            <a:spLocks noGrp="1"/>
          </p:cNvSpPr>
          <p:nvPr>
            <p:ph type="ftr" sz="quarter" idx="11"/>
          </p:nvPr>
        </p:nvSpPr>
        <p:spPr/>
        <p:txBody>
          <a:bodyPr/>
          <a:lstStyle/>
          <a:p>
            <a:r>
              <a:rPr lang="en-IN"/>
              <a:t>Academic Year 2016-2017</a:t>
            </a:r>
          </a:p>
        </p:txBody>
      </p:sp>
      <p:sp>
        <p:nvSpPr>
          <p:cNvPr id="6" name="Slide Number Placeholder 5"/>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23A5FB-74CC-46AF-87EA-DA9805AD7745}" type="datetime1">
              <a:rPr lang="en-US" smtClean="0"/>
              <a:pPr/>
              <a:t>3/19/2018</a:t>
            </a:fld>
            <a:endParaRPr lang="en-IN"/>
          </a:p>
        </p:txBody>
      </p:sp>
      <p:sp>
        <p:nvSpPr>
          <p:cNvPr id="5" name="Footer Placeholder 4"/>
          <p:cNvSpPr>
            <a:spLocks noGrp="1"/>
          </p:cNvSpPr>
          <p:nvPr>
            <p:ph type="ftr" sz="quarter" idx="11"/>
          </p:nvPr>
        </p:nvSpPr>
        <p:spPr/>
        <p:txBody>
          <a:bodyPr/>
          <a:lstStyle/>
          <a:p>
            <a:r>
              <a:rPr lang="en-IN"/>
              <a:t>Academic Year 2016-2017</a:t>
            </a:r>
          </a:p>
        </p:txBody>
      </p:sp>
      <p:sp>
        <p:nvSpPr>
          <p:cNvPr id="6" name="Slide Number Placeholder 5"/>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6169661"/>
            <a:ext cx="10881360" cy="1906905"/>
          </a:xfrm>
        </p:spPr>
        <p:txBody>
          <a:bodyPr anchor="t"/>
          <a:lstStyle>
            <a:lvl1pPr algn="l">
              <a:defRPr sz="5600" b="1" cap="all"/>
            </a:lvl1pPr>
          </a:lstStyle>
          <a:p>
            <a:r>
              <a:rPr lang="en-US"/>
              <a:t>Click to edit Master title style</a:t>
            </a:r>
            <a:endParaRPr lang="en-IN"/>
          </a:p>
        </p:txBody>
      </p:sp>
      <p:sp>
        <p:nvSpPr>
          <p:cNvPr id="3" name="Text Placeholder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92ECD-31D8-4F71-AD84-3AA0221B2135}" type="datetime1">
              <a:rPr lang="en-US" smtClean="0"/>
              <a:pPr/>
              <a:t>3/19/2018</a:t>
            </a:fld>
            <a:endParaRPr lang="en-IN"/>
          </a:p>
        </p:txBody>
      </p:sp>
      <p:sp>
        <p:nvSpPr>
          <p:cNvPr id="5" name="Footer Placeholder 4"/>
          <p:cNvSpPr>
            <a:spLocks noGrp="1"/>
          </p:cNvSpPr>
          <p:nvPr>
            <p:ph type="ftr" sz="quarter" idx="11"/>
          </p:nvPr>
        </p:nvSpPr>
        <p:spPr/>
        <p:txBody>
          <a:bodyPr/>
          <a:lstStyle/>
          <a:p>
            <a:r>
              <a:rPr lang="en-IN"/>
              <a:t>Academic Year 2016-2017</a:t>
            </a:r>
          </a:p>
        </p:txBody>
      </p:sp>
      <p:sp>
        <p:nvSpPr>
          <p:cNvPr id="6" name="Slide Number Placeholder 5"/>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95669"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80A67C3-1DF1-49E0-974B-55F36E5A3240}" type="datetime1">
              <a:rPr lang="en-US" smtClean="0"/>
              <a:pPr/>
              <a:t>3/19/2018</a:t>
            </a:fld>
            <a:endParaRPr lang="en-IN"/>
          </a:p>
        </p:txBody>
      </p:sp>
      <p:sp>
        <p:nvSpPr>
          <p:cNvPr id="6" name="Footer Placeholder 5"/>
          <p:cNvSpPr>
            <a:spLocks noGrp="1"/>
          </p:cNvSpPr>
          <p:nvPr>
            <p:ph type="ftr" sz="quarter" idx="11"/>
          </p:nvPr>
        </p:nvSpPr>
        <p:spPr/>
        <p:txBody>
          <a:bodyPr/>
          <a:lstStyle/>
          <a:p>
            <a:r>
              <a:rPr lang="en-IN"/>
              <a:t>Academic Year 2016-2017</a:t>
            </a:r>
          </a:p>
        </p:txBody>
      </p:sp>
      <p:sp>
        <p:nvSpPr>
          <p:cNvPr id="7" name="Slide Number Placeholder 6"/>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3"/>
            <a:ext cx="11521440" cy="16002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1BC8074-6F48-4108-85FF-069304AB9AC6}" type="datetime1">
              <a:rPr lang="en-US" smtClean="0"/>
              <a:pPr/>
              <a:t>3/19/2018</a:t>
            </a:fld>
            <a:endParaRPr lang="en-IN"/>
          </a:p>
        </p:txBody>
      </p:sp>
      <p:sp>
        <p:nvSpPr>
          <p:cNvPr id="8" name="Footer Placeholder 7"/>
          <p:cNvSpPr>
            <a:spLocks noGrp="1"/>
          </p:cNvSpPr>
          <p:nvPr>
            <p:ph type="ftr" sz="quarter" idx="11"/>
          </p:nvPr>
        </p:nvSpPr>
        <p:spPr/>
        <p:txBody>
          <a:bodyPr/>
          <a:lstStyle/>
          <a:p>
            <a:r>
              <a:rPr lang="en-IN"/>
              <a:t>Academic Year 2016-2017</a:t>
            </a:r>
          </a:p>
        </p:txBody>
      </p:sp>
      <p:sp>
        <p:nvSpPr>
          <p:cNvPr id="9" name="Slide Number Placeholder 8"/>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CB964F9-D949-4417-A2B3-1D5752AE2D0F}" type="datetime1">
              <a:rPr lang="en-US" smtClean="0"/>
              <a:pPr/>
              <a:t>3/19/2018</a:t>
            </a:fld>
            <a:endParaRPr lang="en-IN"/>
          </a:p>
        </p:txBody>
      </p:sp>
      <p:sp>
        <p:nvSpPr>
          <p:cNvPr id="4" name="Footer Placeholder 3"/>
          <p:cNvSpPr>
            <a:spLocks noGrp="1"/>
          </p:cNvSpPr>
          <p:nvPr>
            <p:ph type="ftr" sz="quarter" idx="11"/>
          </p:nvPr>
        </p:nvSpPr>
        <p:spPr/>
        <p:txBody>
          <a:bodyPr/>
          <a:lstStyle/>
          <a:p>
            <a:r>
              <a:rPr lang="en-IN"/>
              <a:t>Academic Year 2016-2017</a:t>
            </a:r>
          </a:p>
        </p:txBody>
      </p:sp>
      <p:sp>
        <p:nvSpPr>
          <p:cNvPr id="5" name="Slide Number Placeholder 4"/>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8B71A-004F-4D6D-A01D-4EE9E4DDE22C}" type="datetime1">
              <a:rPr lang="en-US" smtClean="0"/>
              <a:pPr/>
              <a:t>3/19/2018</a:t>
            </a:fld>
            <a:endParaRPr lang="en-IN"/>
          </a:p>
        </p:txBody>
      </p:sp>
      <p:sp>
        <p:nvSpPr>
          <p:cNvPr id="3" name="Footer Placeholder 2"/>
          <p:cNvSpPr>
            <a:spLocks noGrp="1"/>
          </p:cNvSpPr>
          <p:nvPr>
            <p:ph type="ftr" sz="quarter" idx="11"/>
          </p:nvPr>
        </p:nvSpPr>
        <p:spPr/>
        <p:txBody>
          <a:bodyPr/>
          <a:lstStyle/>
          <a:p>
            <a:r>
              <a:rPr lang="en-IN"/>
              <a:t>Academic Year 2016-2017</a:t>
            </a:r>
          </a:p>
        </p:txBody>
      </p:sp>
      <p:sp>
        <p:nvSpPr>
          <p:cNvPr id="4" name="Slide Number Placeholder 3"/>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382270"/>
            <a:ext cx="4211638" cy="1626870"/>
          </a:xfrm>
        </p:spPr>
        <p:txBody>
          <a:bodyPr anchor="b"/>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C59CD40C-BB09-4883-9842-38B9C30E8D47}" type="datetime1">
              <a:rPr lang="en-US" smtClean="0"/>
              <a:pPr/>
              <a:t>3/19/2018</a:t>
            </a:fld>
            <a:endParaRPr lang="en-IN"/>
          </a:p>
        </p:txBody>
      </p:sp>
      <p:sp>
        <p:nvSpPr>
          <p:cNvPr id="6" name="Footer Placeholder 5"/>
          <p:cNvSpPr>
            <a:spLocks noGrp="1"/>
          </p:cNvSpPr>
          <p:nvPr>
            <p:ph type="ftr" sz="quarter" idx="11"/>
          </p:nvPr>
        </p:nvSpPr>
        <p:spPr/>
        <p:txBody>
          <a:bodyPr/>
          <a:lstStyle/>
          <a:p>
            <a:r>
              <a:rPr lang="en-IN"/>
              <a:t>Academic Year 2016-2017</a:t>
            </a:r>
          </a:p>
        </p:txBody>
      </p:sp>
      <p:sp>
        <p:nvSpPr>
          <p:cNvPr id="7" name="Slide Number Placeholder 6"/>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0"/>
            <a:ext cx="7680960" cy="793433"/>
          </a:xfrm>
        </p:spPr>
        <p:txBody>
          <a:bodyPr anchor="b"/>
          <a:lstStyle>
            <a:lvl1pPr algn="l">
              <a:defRPr sz="2800" b="1"/>
            </a:lvl1pPr>
          </a:lstStyle>
          <a:p>
            <a:r>
              <a:rPr lang="en-US"/>
              <a:t>Click to edit Master title style</a:t>
            </a:r>
            <a:endParaRPr lang="en-IN"/>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IN"/>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AAB1C073-BBAA-43F4-9CC0-291803911FD6}" type="datetime1">
              <a:rPr lang="en-US" smtClean="0"/>
              <a:pPr/>
              <a:t>3/19/2018</a:t>
            </a:fld>
            <a:endParaRPr lang="en-IN"/>
          </a:p>
        </p:txBody>
      </p:sp>
      <p:sp>
        <p:nvSpPr>
          <p:cNvPr id="6" name="Footer Placeholder 5"/>
          <p:cNvSpPr>
            <a:spLocks noGrp="1"/>
          </p:cNvSpPr>
          <p:nvPr>
            <p:ph type="ftr" sz="quarter" idx="11"/>
          </p:nvPr>
        </p:nvSpPr>
        <p:spPr/>
        <p:txBody>
          <a:bodyPr/>
          <a:lstStyle/>
          <a:p>
            <a:r>
              <a:rPr lang="en-IN"/>
              <a:t>Academic Year 2016-2017</a:t>
            </a:r>
          </a:p>
        </p:txBody>
      </p:sp>
      <p:sp>
        <p:nvSpPr>
          <p:cNvPr id="7" name="Slide Number Placeholder 6"/>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3E57E1CD-5C9E-477F-8D8F-0B258133949E}" type="datetime1">
              <a:rPr lang="en-US" smtClean="0"/>
              <a:pPr/>
              <a:t>3/19/2018</a:t>
            </a:fld>
            <a:endParaRPr lang="en-IN"/>
          </a:p>
        </p:txBody>
      </p:sp>
      <p:sp>
        <p:nvSpPr>
          <p:cNvPr id="5" name="Footer Placeholder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r>
              <a:rPr lang="en-IN"/>
              <a:t>Academic Year 2016-2017</a:t>
            </a:r>
          </a:p>
        </p:txBody>
      </p:sp>
      <p:sp>
        <p:nvSpPr>
          <p:cNvPr id="6" name="Slide Number Placeholder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282CF3D0-7A20-4A62-A3CF-437BFEEEF37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388" y="157130"/>
            <a:ext cx="10644262" cy="642942"/>
          </a:xfrm>
        </p:spPr>
        <p:txBody>
          <a:bodyPr>
            <a:noAutofit/>
          </a:bodyPr>
          <a:lstStyle/>
          <a:p>
            <a:r>
              <a:rPr lang="en-US" sz="1400" b="1" dirty="0" err="1">
                <a:latin typeface="Times New Roman" pitchFamily="18" charset="0"/>
                <a:cs typeface="Times New Roman" pitchFamily="18" charset="0"/>
              </a:rPr>
              <a:t>Mahavir</a:t>
            </a:r>
            <a:r>
              <a:rPr lang="en-US" sz="1400" b="1" dirty="0">
                <a:latin typeface="Times New Roman" pitchFamily="18" charset="0"/>
                <a:cs typeface="Times New Roman" pitchFamily="18" charset="0"/>
              </a:rPr>
              <a:t> Education Trust‘s   </a:t>
            </a:r>
            <a:r>
              <a:rPr lang="en-US" sz="2000" b="1" dirty="0">
                <a:latin typeface="Times New Roman" pitchFamily="18" charset="0"/>
                <a:cs typeface="Times New Roman" pitchFamily="18" charset="0"/>
              </a:rPr>
              <a:t>Shah &amp; Anchor </a:t>
            </a:r>
            <a:r>
              <a:rPr lang="en-US" sz="2000" b="1" dirty="0" err="1">
                <a:latin typeface="Times New Roman" pitchFamily="18" charset="0"/>
                <a:cs typeface="Times New Roman" pitchFamily="18" charset="0"/>
              </a:rPr>
              <a:t>Kutchhi</a:t>
            </a:r>
            <a:r>
              <a:rPr lang="en-US" sz="2000" b="1" dirty="0">
                <a:latin typeface="Times New Roman" pitchFamily="18" charset="0"/>
                <a:cs typeface="Times New Roman" pitchFamily="18" charset="0"/>
              </a:rPr>
              <a:t> Engineering College,</a:t>
            </a:r>
            <a:r>
              <a:rPr lang="en-US" sz="1800" b="1" dirty="0">
                <a:latin typeface="Times New Roman" pitchFamily="18" charset="0"/>
                <a:cs typeface="Times New Roman" pitchFamily="18" charset="0"/>
              </a:rPr>
              <a:t>   </a:t>
            </a:r>
            <a:r>
              <a:rPr lang="en-US" sz="1400" b="1" dirty="0">
                <a:latin typeface="Times New Roman" pitchFamily="18" charset="0"/>
                <a:cs typeface="Times New Roman" pitchFamily="18" charset="0"/>
              </a:rPr>
              <a:t>Chembur, Mumbai 400 088</a:t>
            </a:r>
            <a:r>
              <a:rPr lang="en-IN" sz="1400" dirty="0">
                <a:latin typeface="Times New Roman" pitchFamily="18" charset="0"/>
                <a:cs typeface="Times New Roman" pitchFamily="18" charset="0"/>
              </a:rPr>
              <a:t/>
            </a:r>
            <a:br>
              <a:rPr lang="en-IN" sz="1400" dirty="0">
                <a:latin typeface="Times New Roman" pitchFamily="18" charset="0"/>
                <a:cs typeface="Times New Roman" pitchFamily="18" charset="0"/>
              </a:rPr>
            </a:br>
            <a:r>
              <a:rPr lang="en-US" sz="1800" b="1" dirty="0">
                <a:latin typeface="Times New Roman" pitchFamily="18" charset="0"/>
                <a:cs typeface="Times New Roman" pitchFamily="18" charset="0"/>
              </a:rPr>
              <a:t>UG Program in Computer Engineering</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57132" y="1014386"/>
            <a:ext cx="12287336" cy="417372"/>
          </a:xfrm>
          <a:ln>
            <a:solidFill>
              <a:schemeClr val="tx1"/>
            </a:solidFill>
          </a:ln>
        </p:spPr>
        <p:txBody>
          <a:bodyPr>
            <a:normAutofit fontScale="77500" lnSpcReduction="20000"/>
          </a:bodyPr>
          <a:lstStyle/>
          <a:p>
            <a:pPr algn="ctr">
              <a:buNone/>
            </a:pPr>
            <a:r>
              <a:rPr lang="en-IN" sz="2800" b="1" dirty="0" smtClean="0">
                <a:latin typeface="Times New Roman" pitchFamily="18" charset="0"/>
                <a:cs typeface="Times New Roman" pitchFamily="18" charset="0"/>
              </a:rPr>
              <a:t>E-COMMERCE PRODUCT REVIEW MANAGEMENT SYSTEM BASED ON OPINION MINING</a:t>
            </a:r>
            <a:endParaRPr lang="en-IN" sz="2800" dirty="0">
              <a:latin typeface="Times New Roman" pitchFamily="18" charset="0"/>
              <a:cs typeface="Times New Roman" pitchFamily="18" charset="0"/>
            </a:endParaRPr>
          </a:p>
        </p:txBody>
      </p:sp>
      <p:sp>
        <p:nvSpPr>
          <p:cNvPr id="5" name="Content Placeholder 2"/>
          <p:cNvSpPr txBox="1">
            <a:spLocks/>
          </p:cNvSpPr>
          <p:nvPr/>
        </p:nvSpPr>
        <p:spPr>
          <a:xfrm>
            <a:off x="257132" y="1736368"/>
            <a:ext cx="3857652" cy="3278545"/>
          </a:xfrm>
          <a:prstGeom prst="rect">
            <a:avLst/>
          </a:prstGeom>
          <a:ln cmpd="sng">
            <a:solidFill>
              <a:schemeClr val="tx1"/>
            </a:solidFill>
          </a:ln>
        </p:spPr>
        <p:txBody>
          <a:bodyPr vert="horz" lIns="128016" tIns="64008" rIns="128016" bIns="64008" rtlCol="0">
            <a:noAutofit/>
          </a:bodyPr>
          <a:lstStyle/>
          <a:p>
            <a:pPr algn="just">
              <a:lnSpc>
                <a:spcPct val="150000"/>
              </a:lnSpc>
            </a:pPr>
            <a:r>
              <a:rPr lang="en-US" sz="1050" b="1" dirty="0">
                <a:latin typeface="Times New Roman" pitchFamily="18" charset="0"/>
                <a:cs typeface="Times New Roman" pitchFamily="18" charset="0"/>
              </a:rPr>
              <a:t>Abstract</a:t>
            </a:r>
          </a:p>
          <a:p>
            <a:pPr algn="just">
              <a:lnSpc>
                <a:spcPct val="150000"/>
              </a:lnSpc>
            </a:pPr>
            <a:r>
              <a:rPr lang="en-US" sz="105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The growth of E-commerce has led to the invention of several websites that market and sells products as well as allows users to post reviews. It is typical for an online buyer to refer to these reviews before making a buying decision. Hence, automatic summarization of users’ reviews has a great commercial significance. However, since the product reviews are written by non experts in an unstructured, natural language text, the task of summarizing them is challenging. This Project presents a semi supervised approach for mining online user reviews to generate comparative feature-based statistical summaries that can guide a user in making an online purchase. </a:t>
            </a:r>
            <a:endParaRPr lang="en-US" sz="105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sz="105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IN" sz="1050" b="1" dirty="0">
              <a:latin typeface="Times New Roman" pitchFamily="18" charset="0"/>
              <a:cs typeface="Times New Roman" pitchFamily="18" charset="0"/>
            </a:endParaRPr>
          </a:p>
        </p:txBody>
      </p:sp>
      <p:sp>
        <p:nvSpPr>
          <p:cNvPr id="9" name="Content Placeholder 2"/>
          <p:cNvSpPr txBox="1">
            <a:spLocks/>
          </p:cNvSpPr>
          <p:nvPr/>
        </p:nvSpPr>
        <p:spPr>
          <a:xfrm>
            <a:off x="257132" y="5086352"/>
            <a:ext cx="3857652" cy="4286280"/>
          </a:xfrm>
          <a:prstGeom prst="rect">
            <a:avLst/>
          </a:prstGeom>
          <a:ln cmpd="sng">
            <a:solidFill>
              <a:schemeClr val="tx1"/>
            </a:solidFill>
          </a:ln>
        </p:spPr>
        <p:txBody>
          <a:bodyPr vert="horz" lIns="128016" tIns="64008" rIns="128016" bIns="64008" rtlCol="0">
            <a:noAutofit/>
          </a:bodyPr>
          <a:lstStyle/>
          <a:p>
            <a:pPr algn="just">
              <a:lnSpc>
                <a:spcPct val="150000"/>
              </a:lnSpc>
            </a:pPr>
            <a:r>
              <a:rPr lang="en-US" sz="1050" b="1">
                <a:latin typeface="Times New Roman" pitchFamily="18" charset="0"/>
                <a:cs typeface="Times New Roman" pitchFamily="18" charset="0"/>
              </a:rPr>
              <a:t>Introduction</a:t>
            </a:r>
          </a:p>
          <a:p>
            <a:pPr algn="just">
              <a:lnSpc>
                <a:spcPct val="150000"/>
              </a:lnSpc>
            </a:pPr>
            <a:r>
              <a:rPr lang="en-US" sz="1050">
                <a:solidFill>
                  <a:srgbClr val="000000"/>
                </a:solidFill>
                <a:effectLst/>
                <a:latin typeface="Times New Roman" panose="02020603050405020304" pitchFamily="18" charset="0"/>
                <a:ea typeface="Trebuchet MS" panose="020F0502020204030204" pitchFamily="34" charset="0"/>
                <a:cs typeface="Calibri" panose="020F0502020204030204" pitchFamily="34" charset="0"/>
              </a:rPr>
              <a:t>There are many users who purchase products through E-commerce websites. Through online shopping many E-commerce enterprises were unable to know whether the customers are satisfied by the services provided by the firm. This boosts us to develop a system where various customers give reviews about the product and online shopping services, which in turn help the E-commerce enterprises and manufacturers to get customer opinion to improve service and through mining customer reviews. </a:t>
            </a:r>
            <a:r>
              <a:rPr lang="en-US" sz="105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The objective of this project is to develop a system which will help customers who are buying products online to understand the popularity and efficiency of the product through the sentiments of customers who have used that product and reviewed them. </a:t>
            </a:r>
            <a:r>
              <a:rPr lang="en-US" sz="1050">
                <a:solidFill>
                  <a:srgbClr val="000000"/>
                </a:solidFill>
                <a:effectLst/>
                <a:latin typeface="Times New Roman" panose="02020603050405020304" pitchFamily="18" charset="0"/>
                <a:ea typeface="Trebuchet MS" panose="020B0603020202020204" pitchFamily="34" charset="0"/>
                <a:cs typeface="Calibri" panose="020F0502020204030204" pitchFamily="34" charset="0"/>
              </a:rPr>
              <a:t>The main goal of our project is to provide a prototype system that could be used to track customer reviews, the opinion of customers who bought that product, provide detailed comparison of features through data mining techniques and sentiment analysis from online customer reviews.</a:t>
            </a:r>
            <a:endParaRPr lang="en-US" sz="105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sz="105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sz="105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kumimoji="0" lang="en-IN" sz="105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3" name="Content Placeholder 2"/>
          <p:cNvSpPr txBox="1">
            <a:spLocks/>
          </p:cNvSpPr>
          <p:nvPr/>
        </p:nvSpPr>
        <p:spPr>
          <a:xfrm>
            <a:off x="4257660" y="7155098"/>
            <a:ext cx="4286280" cy="2217534"/>
          </a:xfrm>
          <a:prstGeom prst="rect">
            <a:avLst/>
          </a:prstGeom>
          <a:ln cmpd="sng">
            <a:solidFill>
              <a:schemeClr val="tx1"/>
            </a:solidFill>
          </a:ln>
        </p:spPr>
        <p:txBody>
          <a:bodyPr vert="horz" lIns="128016" tIns="64008" rIns="128016" bIns="64008" rtlCol="0">
            <a:noAutofit/>
          </a:bodyPr>
          <a:lstStyle/>
          <a:p>
            <a:pPr algn="just">
              <a:lnSpc>
                <a:spcPct val="150000"/>
              </a:lnSpc>
            </a:pPr>
            <a:r>
              <a:rPr lang="en-US" sz="1000" b="1" dirty="0">
                <a:latin typeface="Times New Roman" pitchFamily="18" charset="0"/>
                <a:cs typeface="Times New Roman" pitchFamily="18" charset="0"/>
              </a:rPr>
              <a:t>References</a:t>
            </a:r>
          </a:p>
          <a:p>
            <a:pPr algn="just">
              <a:lnSpc>
                <a:spcPct val="150000"/>
              </a:lnSpc>
            </a:pPr>
            <a:r>
              <a:rPr lang="en-IN" sz="900" dirty="0" smtClean="0">
                <a:latin typeface="Times New Roman" pitchFamily="18" charset="0"/>
                <a:cs typeface="Times New Roman" pitchFamily="18" charset="0"/>
              </a:rPr>
              <a:t>1. </a:t>
            </a:r>
            <a:r>
              <a:rPr lang="en-IN" sz="900" dirty="0" err="1" smtClean="0">
                <a:latin typeface="Times New Roman" pitchFamily="18" charset="0"/>
                <a:cs typeface="Times New Roman" pitchFamily="18" charset="0"/>
              </a:rPr>
              <a:t>M.Hu</a:t>
            </a:r>
            <a:r>
              <a:rPr lang="en-IN" sz="900" dirty="0" smtClean="0">
                <a:latin typeface="Times New Roman" pitchFamily="18" charset="0"/>
                <a:cs typeface="Times New Roman" pitchFamily="18" charset="0"/>
              </a:rPr>
              <a:t> </a:t>
            </a:r>
            <a:r>
              <a:rPr lang="en-IN" sz="900" dirty="0">
                <a:latin typeface="Times New Roman" pitchFamily="18" charset="0"/>
                <a:cs typeface="Times New Roman" pitchFamily="18" charset="0"/>
              </a:rPr>
              <a:t>and B. Liu, “Mining and summarizing customer reviews,” in Proceedings of the 10th ACMSIGKDD International Conference on Knowledge Discovery and Data Mining (KDD ‘04), pp. 168–177, August 2004.</a:t>
            </a:r>
            <a:endParaRPr lang="en-US" sz="900" dirty="0">
              <a:latin typeface="Times New Roman" pitchFamily="18" charset="0"/>
              <a:cs typeface="Times New Roman" pitchFamily="18" charset="0"/>
            </a:endParaRPr>
          </a:p>
          <a:p>
            <a:pPr algn="just">
              <a:lnSpc>
                <a:spcPct val="150000"/>
              </a:lnSpc>
            </a:pPr>
            <a:r>
              <a:rPr lang="en-IN" sz="900" dirty="0" smtClean="0">
                <a:latin typeface="Times New Roman" pitchFamily="18" charset="0"/>
                <a:cs typeface="Times New Roman" pitchFamily="18" charset="0"/>
              </a:rPr>
              <a:t>2. M</a:t>
            </a:r>
            <a:r>
              <a:rPr lang="en-IN" sz="900" dirty="0">
                <a:latin typeface="Times New Roman" pitchFamily="18" charset="0"/>
                <a:cs typeface="Times New Roman" pitchFamily="18" charset="0"/>
              </a:rPr>
              <a:t>. A. </a:t>
            </a:r>
            <a:r>
              <a:rPr lang="en-IN" sz="900" dirty="0" err="1">
                <a:latin typeface="Times New Roman" pitchFamily="18" charset="0"/>
                <a:cs typeface="Times New Roman" pitchFamily="18" charset="0"/>
              </a:rPr>
              <a:t>Jahiruddin</a:t>
            </a:r>
            <a:r>
              <a:rPr lang="en-IN" sz="900" dirty="0">
                <a:latin typeface="Times New Roman" pitchFamily="18" charset="0"/>
                <a:cs typeface="Times New Roman" pitchFamily="18" charset="0"/>
              </a:rPr>
              <a:t>, M. N. </a:t>
            </a:r>
            <a:r>
              <a:rPr lang="en-IN" sz="900" dirty="0" err="1">
                <a:latin typeface="Times New Roman" pitchFamily="18" charset="0"/>
                <a:cs typeface="Times New Roman" pitchFamily="18" charset="0"/>
              </a:rPr>
              <a:t>Doja</a:t>
            </a:r>
            <a:r>
              <a:rPr lang="en-IN" sz="900" dirty="0">
                <a:latin typeface="Times New Roman" pitchFamily="18" charset="0"/>
                <a:cs typeface="Times New Roman" pitchFamily="18" charset="0"/>
              </a:rPr>
              <a:t>, and T. Ahmad, “Feature and opinion mining for customer review summarization,” in Proceedings of the 3rd International Conference on Pattern Recognition and Machine Intelligence (</a:t>
            </a:r>
            <a:r>
              <a:rPr lang="en-IN" sz="900" dirty="0" err="1">
                <a:latin typeface="Times New Roman" pitchFamily="18" charset="0"/>
                <a:cs typeface="Times New Roman" pitchFamily="18" charset="0"/>
              </a:rPr>
              <a:t>PReMI</a:t>
            </a:r>
            <a:r>
              <a:rPr lang="en-IN" sz="900" dirty="0">
                <a:latin typeface="Times New Roman" pitchFamily="18" charset="0"/>
                <a:cs typeface="Times New Roman" pitchFamily="18" charset="0"/>
              </a:rPr>
              <a:t> ’09), vol. 5909 of Lecture Notes in Computer Science, pp. 219–224, 2009. </a:t>
            </a:r>
            <a:endParaRPr lang="en-US" sz="900" dirty="0">
              <a:latin typeface="Times New Roman" pitchFamily="18" charset="0"/>
              <a:cs typeface="Times New Roman" pitchFamily="18" charset="0"/>
            </a:endParaRPr>
          </a:p>
          <a:p>
            <a:pPr algn="just">
              <a:lnSpc>
                <a:spcPct val="150000"/>
              </a:lnSpc>
            </a:pPr>
            <a:r>
              <a:rPr lang="en-IN" sz="900" dirty="0" smtClean="0">
                <a:latin typeface="Times New Roman" pitchFamily="18" charset="0"/>
                <a:cs typeface="Times New Roman" pitchFamily="18" charset="0"/>
              </a:rPr>
              <a:t>3. S</a:t>
            </a:r>
            <a:r>
              <a:rPr lang="en-IN" sz="900" dirty="0">
                <a:latin typeface="Times New Roman" pitchFamily="18" charset="0"/>
                <a:cs typeface="Times New Roman" pitchFamily="18" charset="0"/>
              </a:rPr>
              <a:t>. Huang, X. Liu, X. Peng, and Z. </a:t>
            </a:r>
            <a:r>
              <a:rPr lang="en-IN" sz="900" dirty="0" err="1">
                <a:latin typeface="Times New Roman" pitchFamily="18" charset="0"/>
                <a:cs typeface="Times New Roman" pitchFamily="18" charset="0"/>
              </a:rPr>
              <a:t>Niu</a:t>
            </a:r>
            <a:r>
              <a:rPr lang="en-IN" sz="900" dirty="0">
                <a:latin typeface="Times New Roman" pitchFamily="18" charset="0"/>
                <a:cs typeface="Times New Roman" pitchFamily="18" charset="0"/>
              </a:rPr>
              <a:t>, “Fine-grained product features extraction and categorization in reviews opinion mining,” </a:t>
            </a:r>
            <a:r>
              <a:rPr lang="en-IN" sz="900" dirty="0" smtClean="0">
                <a:latin typeface="Times New Roman" pitchFamily="18" charset="0"/>
                <a:cs typeface="Times New Roman" pitchFamily="18" charset="0"/>
              </a:rPr>
              <a:t>(</a:t>
            </a:r>
            <a:r>
              <a:rPr lang="en-IN" sz="900" dirty="0">
                <a:latin typeface="Times New Roman" pitchFamily="18" charset="0"/>
                <a:cs typeface="Times New Roman" pitchFamily="18" charset="0"/>
              </a:rPr>
              <a:t>ICDMW’12), pp. 680–686, 2012.</a:t>
            </a:r>
          </a:p>
        </p:txBody>
      </p:sp>
      <p:sp>
        <p:nvSpPr>
          <p:cNvPr id="14" name="Content Placeholder 2"/>
          <p:cNvSpPr txBox="1">
            <a:spLocks/>
          </p:cNvSpPr>
          <p:nvPr/>
        </p:nvSpPr>
        <p:spPr>
          <a:xfrm>
            <a:off x="8686816" y="1728766"/>
            <a:ext cx="3857652" cy="4256070"/>
          </a:xfrm>
          <a:prstGeom prst="rect">
            <a:avLst/>
          </a:prstGeom>
          <a:ln cmpd="sng">
            <a:solidFill>
              <a:schemeClr val="tx1"/>
            </a:solidFill>
          </a:ln>
        </p:spPr>
        <p:txBody>
          <a:bodyPr vert="horz" lIns="128016" tIns="64008" rIns="128016" bIns="64008" rtlCol="0">
            <a:noAutofit/>
          </a:bodyPr>
          <a:lstStyle/>
          <a:p>
            <a:pPr algn="just"/>
            <a:r>
              <a:rPr lang="en-US" sz="1050" b="1" dirty="0">
                <a:latin typeface="Times New Roman" panose="02020603050405020304" pitchFamily="18" charset="0"/>
                <a:cs typeface="Times New Roman" panose="02020603050405020304" pitchFamily="18" charset="0"/>
              </a:rPr>
              <a:t>Working</a:t>
            </a:r>
            <a:r>
              <a:rPr lang="en-US" sz="1050" b="1" dirty="0">
                <a:cs typeface="Times New Roman" pitchFamily="18" charset="0"/>
              </a:rPr>
              <a:t> </a:t>
            </a:r>
          </a:p>
          <a:p>
            <a:pPr algn="just"/>
            <a:endParaRPr lang="en-US" sz="1050" b="1" dirty="0">
              <a:cs typeface="Times New Roman" pitchFamily="18" charset="0"/>
            </a:endParaRPr>
          </a:p>
        </p:txBody>
      </p:sp>
      <p:sp>
        <p:nvSpPr>
          <p:cNvPr id="15" name="Content Placeholder 2"/>
          <p:cNvSpPr txBox="1">
            <a:spLocks/>
          </p:cNvSpPr>
          <p:nvPr/>
        </p:nvSpPr>
        <p:spPr>
          <a:xfrm>
            <a:off x="8686816" y="6086484"/>
            <a:ext cx="3857652" cy="1857388"/>
          </a:xfrm>
          <a:prstGeom prst="rect">
            <a:avLst/>
          </a:prstGeom>
          <a:ln cmpd="sng">
            <a:solidFill>
              <a:schemeClr val="tx1"/>
            </a:solidFill>
          </a:ln>
        </p:spPr>
        <p:txBody>
          <a:bodyPr vert="horz" lIns="128016" tIns="64008" rIns="128016" bIns="64008" rtlCol="0">
            <a:normAutofit fontScale="40000" lnSpcReduction="20000"/>
          </a:bodyPr>
          <a:lstStyle/>
          <a:p>
            <a:pPr algn="just"/>
            <a:r>
              <a:rPr lang="en-US" sz="2600" b="1" dirty="0" smtClean="0">
                <a:latin typeface="Times New Roman" panose="02020603050405020304" pitchFamily="18" charset="0"/>
                <a:cs typeface="Times New Roman" pitchFamily="18" charset="0"/>
              </a:rPr>
              <a:t>Conclusion</a:t>
            </a:r>
          </a:p>
          <a:p>
            <a:pPr algn="just"/>
            <a:endParaRPr lang="en-US" sz="2600" b="1" dirty="0">
              <a:latin typeface="Times New Roman" panose="02020603050405020304" pitchFamily="18" charset="0"/>
              <a:cs typeface="Times New Roman" pitchFamily="18" charset="0"/>
            </a:endParaRPr>
          </a:p>
          <a:p>
            <a:pPr lvl="0"/>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Classifying and summarizing opinions of bloggers has several interesting and </a:t>
            </a:r>
            <a:r>
              <a:rPr lang="en-US" sz="2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commercially </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significant </a:t>
            </a:r>
            <a:r>
              <a:rPr lang="en-US" sz="2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 It was </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empirically proved that the proposed approach for product feature set extraction, that is, using frequent multi words with decomposition strategy outperforms other contemporary approaches like the </a:t>
            </a:r>
            <a:r>
              <a:rPr lang="en-US" sz="2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Apriori</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-based approach and the seed-set expansion approach. Empirical results indicate that the multistep feature based semi supervised opinion mining approach used in this project can successfully identify opinionated sentences from unstructured user reviews and classify their orientation with acceptable accuracy. This enables reliable review opinion summarization which has several commercially important applications.</a:t>
            </a:r>
          </a:p>
          <a:p>
            <a:pPr algn="just"/>
            <a:endParaRPr kumimoji="0" lang="en-IN" sz="105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6" name="Content Placeholder 2"/>
          <p:cNvSpPr txBox="1">
            <a:spLocks/>
          </p:cNvSpPr>
          <p:nvPr/>
        </p:nvSpPr>
        <p:spPr>
          <a:xfrm>
            <a:off x="8686816" y="8015310"/>
            <a:ext cx="3857652" cy="1357322"/>
          </a:xfrm>
          <a:prstGeom prst="rect">
            <a:avLst/>
          </a:prstGeom>
          <a:ln cmpd="sng">
            <a:solidFill>
              <a:schemeClr val="tx1"/>
            </a:solidFill>
          </a:ln>
        </p:spPr>
        <p:txBody>
          <a:bodyPr vert="horz" lIns="128016" tIns="64008" rIns="128016" bIns="64008" rtlCol="0">
            <a:noAutofit/>
          </a:bodyPr>
          <a:lstStyle/>
          <a:p>
            <a:pPr marL="480060" lvl="0" indent="-480060" algn="ctr">
              <a:spcBef>
                <a:spcPct val="20000"/>
              </a:spcBef>
              <a:defRPr/>
            </a:pPr>
            <a:r>
              <a:rPr lang="en-IN" sz="1050" b="1" dirty="0">
                <a:latin typeface="Times New Roman" pitchFamily="18" charset="0"/>
                <a:cs typeface="Times New Roman" pitchFamily="18" charset="0"/>
              </a:rPr>
              <a:t>Project Group</a:t>
            </a:r>
          </a:p>
          <a:p>
            <a:pPr marL="480060" lvl="0" indent="-480060">
              <a:spcBef>
                <a:spcPct val="20000"/>
              </a:spcBef>
              <a:defRPr/>
            </a:pPr>
            <a:r>
              <a:rPr lang="en-IN" sz="1050" b="1" dirty="0">
                <a:latin typeface="Times New Roman" pitchFamily="18" charset="0"/>
                <a:cs typeface="Times New Roman" pitchFamily="18" charset="0"/>
              </a:rPr>
              <a:t>1. </a:t>
            </a:r>
            <a:r>
              <a:rPr lang="en-US" sz="1050" dirty="0" err="1">
                <a:latin typeface="Times New Roman" pitchFamily="18" charset="0"/>
                <a:cs typeface="Times New Roman" pitchFamily="18" charset="0"/>
              </a:rPr>
              <a:t>Apresh</a:t>
            </a:r>
            <a:r>
              <a:rPr lang="en-US" sz="1050" dirty="0">
                <a:latin typeface="Times New Roman" pitchFamily="18" charset="0"/>
                <a:cs typeface="Times New Roman" pitchFamily="18" charset="0"/>
              </a:rPr>
              <a:t> </a:t>
            </a:r>
            <a:r>
              <a:rPr lang="en-US" sz="1050" dirty="0" err="1">
                <a:latin typeface="Times New Roman" pitchFamily="18" charset="0"/>
                <a:cs typeface="Times New Roman" pitchFamily="18" charset="0"/>
              </a:rPr>
              <a:t>Pandit</a:t>
            </a:r>
            <a:r>
              <a:rPr lang="en-IN" sz="1050" b="1" dirty="0">
                <a:latin typeface="Times New Roman" pitchFamily="18" charset="0"/>
                <a:cs typeface="Times New Roman" pitchFamily="18" charset="0"/>
              </a:rPr>
              <a:t>		2.</a:t>
            </a:r>
            <a:r>
              <a:rPr lang="en-US" sz="1050" b="1" dirty="0">
                <a:latin typeface="Times New Roman" pitchFamily="18" charset="0"/>
                <a:cs typeface="Times New Roman" pitchFamily="18" charset="0"/>
              </a:rPr>
              <a:t> </a:t>
            </a:r>
            <a:r>
              <a:rPr lang="en-US" sz="1050" dirty="0" err="1">
                <a:latin typeface="Times New Roman" pitchFamily="18" charset="0"/>
                <a:cs typeface="Times New Roman" pitchFamily="18" charset="0"/>
              </a:rPr>
              <a:t>Sujith</a:t>
            </a:r>
            <a:r>
              <a:rPr lang="en-US" sz="1050" dirty="0">
                <a:latin typeface="Times New Roman" pitchFamily="18" charset="0"/>
                <a:cs typeface="Times New Roman" pitchFamily="18" charset="0"/>
              </a:rPr>
              <a:t> Nair</a:t>
            </a:r>
            <a:endParaRPr lang="en-IN" sz="1050" dirty="0">
              <a:latin typeface="Times New Roman" pitchFamily="18" charset="0"/>
              <a:cs typeface="Times New Roman" pitchFamily="18" charset="0"/>
            </a:endParaRPr>
          </a:p>
          <a:p>
            <a:pPr marL="480060" lvl="0" indent="-480060">
              <a:spcBef>
                <a:spcPct val="20000"/>
              </a:spcBef>
              <a:defRPr/>
            </a:pPr>
            <a:r>
              <a:rPr lang="en-IN" sz="1050" b="1" dirty="0">
                <a:latin typeface="Times New Roman" pitchFamily="18" charset="0"/>
                <a:cs typeface="Times New Roman" pitchFamily="18" charset="0"/>
              </a:rPr>
              <a:t>3.</a:t>
            </a:r>
            <a:r>
              <a:rPr lang="en-US" sz="1050" b="1" dirty="0">
                <a:latin typeface="Times New Roman" pitchFamily="18" charset="0"/>
                <a:cs typeface="Times New Roman" pitchFamily="18" charset="0"/>
              </a:rPr>
              <a:t> </a:t>
            </a:r>
            <a:r>
              <a:rPr lang="en-US" sz="1050" dirty="0" err="1">
                <a:latin typeface="Times New Roman" pitchFamily="18" charset="0"/>
                <a:cs typeface="Times New Roman" pitchFamily="18" charset="0"/>
              </a:rPr>
              <a:t>Sanal</a:t>
            </a:r>
            <a:r>
              <a:rPr lang="en-US" sz="1050" b="1" dirty="0">
                <a:latin typeface="Times New Roman" pitchFamily="18" charset="0"/>
                <a:cs typeface="Times New Roman" pitchFamily="18" charset="0"/>
              </a:rPr>
              <a:t> </a:t>
            </a:r>
            <a:r>
              <a:rPr lang="en-US" sz="1050" dirty="0">
                <a:latin typeface="Times New Roman" pitchFamily="18" charset="0"/>
                <a:cs typeface="Times New Roman" pitchFamily="18" charset="0"/>
              </a:rPr>
              <a:t>Pillai</a:t>
            </a:r>
            <a:r>
              <a:rPr lang="en-IN" sz="1050" b="1" dirty="0">
                <a:latin typeface="Times New Roman" pitchFamily="18" charset="0"/>
                <a:cs typeface="Times New Roman" pitchFamily="18" charset="0"/>
              </a:rPr>
              <a:t>		4.</a:t>
            </a:r>
            <a:r>
              <a:rPr lang="en-US" sz="1050" b="1" dirty="0">
                <a:latin typeface="Times New Roman" pitchFamily="18" charset="0"/>
                <a:cs typeface="Times New Roman" pitchFamily="18" charset="0"/>
              </a:rPr>
              <a:t> </a:t>
            </a:r>
            <a:r>
              <a:rPr lang="en-US" sz="1050" dirty="0" err="1">
                <a:latin typeface="Times New Roman" pitchFamily="18" charset="0"/>
                <a:cs typeface="Times New Roman" pitchFamily="18" charset="0"/>
              </a:rPr>
              <a:t>Onkaar</a:t>
            </a:r>
            <a:r>
              <a:rPr lang="en-US" sz="1050" dirty="0">
                <a:latin typeface="Times New Roman" pitchFamily="18" charset="0"/>
                <a:cs typeface="Times New Roman" pitchFamily="18" charset="0"/>
              </a:rPr>
              <a:t> </a:t>
            </a:r>
            <a:r>
              <a:rPr lang="en-US" sz="1050" dirty="0" err="1">
                <a:latin typeface="Times New Roman" pitchFamily="18" charset="0"/>
                <a:cs typeface="Times New Roman" pitchFamily="18" charset="0"/>
              </a:rPr>
              <a:t>Sawant</a:t>
            </a:r>
            <a:endParaRPr lang="en-IN" sz="1050" dirty="0">
              <a:latin typeface="Times New Roman" pitchFamily="18" charset="0"/>
              <a:cs typeface="Times New Roman" pitchFamily="18" charset="0"/>
            </a:endParaRPr>
          </a:p>
          <a:p>
            <a:pPr marL="480060" lvl="0" indent="-480060" algn="ctr">
              <a:spcBef>
                <a:spcPct val="20000"/>
              </a:spcBef>
              <a:defRPr/>
            </a:pPr>
            <a:r>
              <a:rPr lang="en-IN" sz="1050" b="1" dirty="0">
                <a:latin typeface="Times New Roman" pitchFamily="18" charset="0"/>
                <a:cs typeface="Times New Roman" pitchFamily="18" charset="0"/>
              </a:rPr>
              <a:t>Under The Guidance of </a:t>
            </a:r>
          </a:p>
          <a:p>
            <a:pPr marL="480060" lvl="0" indent="-480060" algn="ctr">
              <a:spcBef>
                <a:spcPct val="20000"/>
              </a:spcBef>
              <a:defRPr/>
            </a:pPr>
            <a:r>
              <a:rPr lang="en-IN" sz="1050" dirty="0">
                <a:latin typeface="Times New Roman" pitchFamily="18" charset="0"/>
                <a:cs typeface="Times New Roman" pitchFamily="18" charset="0"/>
              </a:rPr>
              <a:t>Ms. </a:t>
            </a:r>
            <a:r>
              <a:rPr lang="en-US" sz="1050" dirty="0" err="1">
                <a:latin typeface="Times New Roman" pitchFamily="18" charset="0"/>
                <a:cs typeface="Times New Roman" pitchFamily="18" charset="0"/>
              </a:rPr>
              <a:t>Rupali</a:t>
            </a:r>
            <a:r>
              <a:rPr lang="en-US" sz="1050" dirty="0">
                <a:latin typeface="Times New Roman" pitchFamily="18" charset="0"/>
                <a:cs typeface="Times New Roman" pitchFamily="18" charset="0"/>
              </a:rPr>
              <a:t> Kale</a:t>
            </a:r>
            <a:endParaRPr kumimoji="0" lang="en-IN" sz="105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7" name="Footer Placeholder 16"/>
          <p:cNvSpPr>
            <a:spLocks noGrp="1"/>
          </p:cNvSpPr>
          <p:nvPr>
            <p:ph type="ftr" sz="quarter" idx="11"/>
          </p:nvPr>
        </p:nvSpPr>
        <p:spPr>
          <a:xfrm>
            <a:off x="4507693" y="1476907"/>
            <a:ext cx="3857652" cy="214314"/>
          </a:xfrm>
        </p:spPr>
        <p:txBody>
          <a:bodyPr/>
          <a:lstStyle/>
          <a:p>
            <a:r>
              <a:rPr lang="en-IN" sz="2000" b="1" dirty="0">
                <a:solidFill>
                  <a:schemeClr val="tx1"/>
                </a:solidFill>
                <a:latin typeface="Times New Roman" pitchFamily="18" charset="0"/>
                <a:cs typeface="Times New Roman" pitchFamily="18" charset="0"/>
              </a:rPr>
              <a:t>Academic Year: 2017 – 2018</a:t>
            </a:r>
          </a:p>
        </p:txBody>
      </p:sp>
      <p:sp>
        <p:nvSpPr>
          <p:cNvPr id="19" name="Content Placeholder 2"/>
          <p:cNvSpPr txBox="1">
            <a:spLocks/>
          </p:cNvSpPr>
          <p:nvPr/>
        </p:nvSpPr>
        <p:spPr>
          <a:xfrm>
            <a:off x="4257660" y="1736369"/>
            <a:ext cx="4286280" cy="5326167"/>
          </a:xfrm>
          <a:prstGeom prst="rect">
            <a:avLst/>
          </a:prstGeom>
          <a:ln cmpd="sng">
            <a:solidFill>
              <a:schemeClr val="tx1"/>
            </a:solidFill>
          </a:ln>
        </p:spPr>
        <p:txBody>
          <a:bodyPr vert="horz" lIns="128016" tIns="64008" rIns="128016" bIns="64008" rtlCol="0">
            <a:noAutofit/>
          </a:bodyPr>
          <a:lstStyle/>
          <a:p>
            <a:pPr algn="just">
              <a:lnSpc>
                <a:spcPct val="150000"/>
              </a:lnSpc>
            </a:pPr>
            <a:r>
              <a:rPr lang="en-IN" sz="1050" b="1" dirty="0" smtClean="0">
                <a:latin typeface="Times New Roman" pitchFamily="18" charset="0"/>
                <a:cs typeface="Times New Roman" pitchFamily="18" charset="0"/>
              </a:rPr>
              <a:t>Architecture Diagram</a:t>
            </a:r>
            <a:endParaRPr kumimoji="0" lang="en-IN" sz="105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8" name="Picture 17" descr="SAKEC_EMBLEM.jpg"/>
          <p:cNvPicPr/>
          <p:nvPr/>
        </p:nvPicPr>
        <p:blipFill>
          <a:blip r:embed="rId3">
            <a:extLst>
              <a:ext uri="{28A0092B-C50C-407E-A947-70E740481C1C}">
                <a14:useLocalDpi xmlns:a14="http://schemas.microsoft.com/office/drawing/2010/main" val="0"/>
              </a:ext>
            </a:extLst>
          </a:blip>
          <a:srcRect/>
          <a:stretch>
            <a:fillRect/>
          </a:stretch>
        </p:blipFill>
        <p:spPr bwMode="auto">
          <a:xfrm>
            <a:off x="685760" y="85692"/>
            <a:ext cx="857256" cy="857256"/>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1974" y="2371708"/>
            <a:ext cx="3975990" cy="2340918"/>
          </a:xfrm>
          <a:prstGeom prst="rect">
            <a:avLst/>
          </a:prstGeom>
        </p:spPr>
      </p:pic>
      <p:sp>
        <p:nvSpPr>
          <p:cNvPr id="8" name="Rectangle 7"/>
          <p:cNvSpPr/>
          <p:nvPr/>
        </p:nvSpPr>
        <p:spPr>
          <a:xfrm>
            <a:off x="8686816" y="2014518"/>
            <a:ext cx="3833114" cy="3970318"/>
          </a:xfrm>
          <a:prstGeom prst="rect">
            <a:avLst/>
          </a:prstGeom>
        </p:spPr>
        <p:txBody>
          <a:bodyPr wrap="square">
            <a:spAutoFit/>
          </a:bodyPr>
          <a:lstStyle/>
          <a:p>
            <a:r>
              <a:rPr lang="en-US" sz="1050" dirty="0">
                <a:latin typeface="Times New Roman" panose="02020603050405020304" pitchFamily="18" charset="0"/>
                <a:cs typeface="Times New Roman" panose="02020603050405020304" pitchFamily="18" charset="0"/>
              </a:rPr>
              <a:t>A</a:t>
            </a:r>
            <a:r>
              <a:rPr lang="en-US" sz="1050" dirty="0" smtClean="0">
                <a:latin typeface="Times New Roman" panose="02020603050405020304" pitchFamily="18" charset="0"/>
                <a:cs typeface="Times New Roman" panose="02020603050405020304" pitchFamily="18" charset="0"/>
              </a:rPr>
              <a:t>n </a:t>
            </a:r>
            <a:r>
              <a:rPr lang="en-US" sz="1050" dirty="0">
                <a:latin typeface="Times New Roman" panose="02020603050405020304" pitchFamily="18" charset="0"/>
                <a:cs typeface="Times New Roman" panose="02020603050405020304" pitchFamily="18" charset="0"/>
              </a:rPr>
              <a:t>opinion review database by crawling </a:t>
            </a:r>
            <a:r>
              <a:rPr lang="en-US" sz="1050" dirty="0" smtClean="0">
                <a:latin typeface="Times New Roman" panose="02020603050405020304" pitchFamily="18" charset="0"/>
                <a:cs typeface="Times New Roman" panose="02020603050405020304" pitchFamily="18" charset="0"/>
              </a:rPr>
              <a:t>some </a:t>
            </a:r>
            <a:r>
              <a:rPr lang="en-US" sz="1050" dirty="0">
                <a:latin typeface="Times New Roman" panose="02020603050405020304" pitchFamily="18" charset="0"/>
                <a:cs typeface="Times New Roman" panose="02020603050405020304" pitchFamily="18" charset="0"/>
              </a:rPr>
              <a:t>popular websites </a:t>
            </a:r>
            <a:r>
              <a:rPr lang="en-US" sz="1050" dirty="0" smtClean="0">
                <a:latin typeface="Times New Roman" panose="02020603050405020304" pitchFamily="18" charset="0"/>
                <a:cs typeface="Times New Roman" panose="02020603050405020304" pitchFamily="18" charset="0"/>
              </a:rPr>
              <a:t>that categorically </a:t>
            </a:r>
            <a:r>
              <a:rPr lang="en-US" sz="1050" dirty="0">
                <a:latin typeface="Times New Roman" panose="02020603050405020304" pitchFamily="18" charset="0"/>
                <a:cs typeface="Times New Roman" panose="02020603050405020304" pitchFamily="18" charset="0"/>
              </a:rPr>
              <a:t>post product reviews by actual </a:t>
            </a:r>
            <a:r>
              <a:rPr lang="en-US" sz="1050" dirty="0" smtClean="0">
                <a:latin typeface="Times New Roman" panose="02020603050405020304" pitchFamily="18" charset="0"/>
                <a:cs typeface="Times New Roman" panose="02020603050405020304" pitchFamily="18" charset="0"/>
              </a:rPr>
              <a:t>users was generated. </a:t>
            </a:r>
            <a:r>
              <a:rPr lang="en-US" sz="1050" dirty="0">
                <a:latin typeface="Times New Roman" panose="02020603050405020304" pitchFamily="18" charset="0"/>
                <a:cs typeface="Times New Roman" panose="02020603050405020304" pitchFamily="18" charset="0"/>
              </a:rPr>
              <a:t>T</a:t>
            </a:r>
            <a:r>
              <a:rPr lang="en-US" sz="1050" dirty="0" smtClean="0">
                <a:latin typeface="Times New Roman" panose="02020603050405020304" pitchFamily="18" charset="0"/>
                <a:cs typeface="Times New Roman" panose="02020603050405020304" pitchFamily="18" charset="0"/>
              </a:rPr>
              <a:t>he</a:t>
            </a:r>
            <a:r>
              <a:rPr lang="en-US" sz="1050" dirty="0" smtClean="0">
                <a:latin typeface="Times New Roman" panose="02020603050405020304" pitchFamily="18" charset="0"/>
                <a:cs typeface="Times New Roman" panose="02020603050405020304" pitchFamily="18" charset="0"/>
              </a:rPr>
              <a:t> </a:t>
            </a:r>
            <a:r>
              <a:rPr lang="en-US" sz="1050" dirty="0">
                <a:latin typeface="Times New Roman" panose="02020603050405020304" pitchFamily="18" charset="0"/>
                <a:cs typeface="Times New Roman" panose="02020603050405020304" pitchFamily="18" charset="0"/>
              </a:rPr>
              <a:t>product opinion summarizer has </a:t>
            </a:r>
            <a:r>
              <a:rPr lang="en-US" sz="1050" dirty="0" smtClean="0">
                <a:latin typeface="Times New Roman" panose="02020603050405020304" pitchFamily="18" charset="0"/>
                <a:cs typeface="Times New Roman" panose="02020603050405020304" pitchFamily="18" charset="0"/>
              </a:rPr>
              <a:t>three main </a:t>
            </a:r>
            <a:r>
              <a:rPr lang="en-US" sz="1050" dirty="0">
                <a:latin typeface="Times New Roman" panose="02020603050405020304" pitchFamily="18" charset="0"/>
                <a:cs typeface="Times New Roman" panose="02020603050405020304" pitchFamily="18" charset="0"/>
              </a:rPr>
              <a:t>phases. </a:t>
            </a:r>
            <a:endParaRPr lang="en-US" sz="1050" dirty="0">
              <a:latin typeface="Times New Roman" panose="02020603050405020304" pitchFamily="18" charset="0"/>
              <a:cs typeface="Times New Roman" panose="02020603050405020304" pitchFamily="18" charset="0"/>
            </a:endParaRPr>
          </a:p>
          <a:p>
            <a:r>
              <a:rPr lang="en-US" sz="1050" u="sng" dirty="0" smtClean="0">
                <a:latin typeface="Times New Roman" panose="02020603050405020304" pitchFamily="18" charset="0"/>
                <a:cs typeface="Times New Roman" panose="02020603050405020304" pitchFamily="18" charset="0"/>
              </a:rPr>
              <a:t>Preprocessing </a:t>
            </a:r>
            <a:r>
              <a:rPr lang="en-US" sz="1050" u="sng" dirty="0">
                <a:latin typeface="Times New Roman" panose="02020603050405020304" pitchFamily="18" charset="0"/>
                <a:cs typeface="Times New Roman" panose="02020603050405020304" pitchFamily="18" charset="0"/>
              </a:rPr>
              <a:t>Phase</a:t>
            </a:r>
            <a:r>
              <a:rPr lang="en-US" sz="1050" dirty="0" smtClean="0">
                <a:latin typeface="Times New Roman" panose="02020603050405020304" pitchFamily="18" charset="0"/>
                <a:cs typeface="Times New Roman" panose="02020603050405020304" pitchFamily="18" charset="0"/>
              </a:rPr>
              <a:t>:</a:t>
            </a:r>
          </a:p>
          <a:p>
            <a:r>
              <a:rPr lang="en-US" sz="1050" dirty="0" smtClean="0">
                <a:latin typeface="Times New Roman" panose="02020603050405020304" pitchFamily="18" charset="0"/>
                <a:cs typeface="Times New Roman" panose="02020603050405020304" pitchFamily="18" charset="0"/>
              </a:rPr>
              <a:t>This phase requires </a:t>
            </a:r>
            <a:r>
              <a:rPr lang="en-US" sz="1050" dirty="0">
                <a:latin typeface="Times New Roman" panose="02020603050405020304" pitchFamily="18" charset="0"/>
                <a:cs typeface="Times New Roman" panose="02020603050405020304" pitchFamily="18" charset="0"/>
              </a:rPr>
              <a:t>parts-of- speech </a:t>
            </a:r>
            <a:r>
              <a:rPr lang="en-US" sz="1050" dirty="0" smtClean="0">
                <a:latin typeface="Times New Roman" panose="02020603050405020304" pitchFamily="18" charset="0"/>
                <a:cs typeface="Times New Roman" panose="02020603050405020304" pitchFamily="18" charset="0"/>
              </a:rPr>
              <a:t>tagging which </a:t>
            </a:r>
            <a:r>
              <a:rPr lang="en-US" sz="1050" dirty="0">
                <a:latin typeface="Times New Roman" panose="02020603050405020304" pitchFamily="18" charset="0"/>
                <a:cs typeface="Times New Roman" panose="02020603050405020304" pitchFamily="18" charset="0"/>
              </a:rPr>
              <a:t>works at the sentence level. Thus, it becomes important to detect end of sentences. So, </a:t>
            </a:r>
            <a:r>
              <a:rPr lang="en-US" sz="1050" dirty="0" smtClean="0">
                <a:latin typeface="Times New Roman" panose="02020603050405020304" pitchFamily="18" charset="0"/>
                <a:cs typeface="Times New Roman" panose="02020603050405020304" pitchFamily="18" charset="0"/>
              </a:rPr>
              <a:t>in this </a:t>
            </a:r>
            <a:r>
              <a:rPr lang="en-US" sz="1050" dirty="0">
                <a:latin typeface="Times New Roman" panose="02020603050405020304" pitchFamily="18" charset="0"/>
                <a:cs typeface="Times New Roman" panose="02020603050405020304" pitchFamily="18" charset="0"/>
              </a:rPr>
              <a:t>phase </a:t>
            </a:r>
            <a:r>
              <a:rPr lang="en-US" sz="1050" dirty="0" smtClean="0">
                <a:latin typeface="Times New Roman" panose="02020603050405020304" pitchFamily="18" charset="0"/>
                <a:cs typeface="Times New Roman" panose="02020603050405020304" pitchFamily="18" charset="0"/>
              </a:rPr>
              <a:t>basic </a:t>
            </a:r>
            <a:r>
              <a:rPr lang="en-US" sz="1050" dirty="0">
                <a:latin typeface="Times New Roman" panose="02020603050405020304" pitchFamily="18" charset="0"/>
                <a:cs typeface="Times New Roman" panose="02020603050405020304" pitchFamily="18" charset="0"/>
              </a:rPr>
              <a:t>cleaning tasks like sentence boundary detection and </a:t>
            </a:r>
            <a:r>
              <a:rPr lang="en-US" sz="1050" dirty="0" smtClean="0">
                <a:latin typeface="Times New Roman" panose="02020603050405020304" pitchFamily="18" charset="0"/>
                <a:cs typeface="Times New Roman" panose="02020603050405020304" pitchFamily="18" charset="0"/>
              </a:rPr>
              <a:t>spell-error correction is done.</a:t>
            </a:r>
          </a:p>
          <a:p>
            <a:r>
              <a:rPr lang="en-US" sz="1050" u="sng" dirty="0" smtClean="0">
                <a:latin typeface="Times New Roman" panose="02020603050405020304" pitchFamily="18" charset="0"/>
                <a:cs typeface="Times New Roman" panose="02020603050405020304" pitchFamily="18" charset="0"/>
              </a:rPr>
              <a:t>Feature </a:t>
            </a:r>
            <a:r>
              <a:rPr lang="en-US" sz="1050" u="sng" dirty="0">
                <a:latin typeface="Times New Roman" panose="02020603050405020304" pitchFamily="18" charset="0"/>
                <a:cs typeface="Times New Roman" panose="02020603050405020304" pitchFamily="18" charset="0"/>
              </a:rPr>
              <a:t>Extraction Phase</a:t>
            </a:r>
            <a:r>
              <a:rPr lang="en-US" sz="1050" dirty="0">
                <a:latin typeface="Times New Roman" panose="02020603050405020304" pitchFamily="18" charset="0"/>
                <a:cs typeface="Times New Roman" panose="02020603050405020304" pitchFamily="18" charset="0"/>
              </a:rPr>
              <a:t>:</a:t>
            </a:r>
          </a:p>
          <a:p>
            <a:r>
              <a:rPr lang="en-US" sz="1050" dirty="0" smtClean="0">
                <a:latin typeface="Times New Roman" panose="02020603050405020304" pitchFamily="18" charset="0"/>
                <a:cs typeface="Times New Roman" panose="02020603050405020304" pitchFamily="18" charset="0"/>
              </a:rPr>
              <a:t>In </a:t>
            </a:r>
            <a:r>
              <a:rPr lang="en-US" sz="1050" dirty="0">
                <a:latin typeface="Times New Roman" panose="02020603050405020304" pitchFamily="18" charset="0"/>
                <a:cs typeface="Times New Roman" panose="02020603050405020304" pitchFamily="18" charset="0"/>
              </a:rPr>
              <a:t>this </a:t>
            </a:r>
            <a:r>
              <a:rPr lang="en-US" sz="1050" dirty="0" smtClean="0">
                <a:latin typeface="Times New Roman" panose="02020603050405020304" pitchFamily="18" charset="0"/>
                <a:cs typeface="Times New Roman" panose="02020603050405020304" pitchFamily="18" charset="0"/>
              </a:rPr>
              <a:t>phase, opinion </a:t>
            </a:r>
            <a:r>
              <a:rPr lang="en-US" sz="1050" dirty="0">
                <a:latin typeface="Times New Roman" panose="02020603050405020304" pitchFamily="18" charset="0"/>
                <a:cs typeface="Times New Roman" panose="02020603050405020304" pitchFamily="18" charset="0"/>
              </a:rPr>
              <a:t>features from the pre-processed review text </a:t>
            </a:r>
            <a:r>
              <a:rPr lang="en-US" sz="1050" dirty="0" smtClean="0">
                <a:latin typeface="Times New Roman" panose="02020603050405020304" pitchFamily="18" charset="0"/>
                <a:cs typeface="Times New Roman" panose="02020603050405020304" pitchFamily="18" charset="0"/>
              </a:rPr>
              <a:t>obtained from </a:t>
            </a:r>
            <a:r>
              <a:rPr lang="en-US" sz="1050" dirty="0">
                <a:latin typeface="Times New Roman" panose="02020603050405020304" pitchFamily="18" charset="0"/>
                <a:cs typeface="Times New Roman" panose="02020603050405020304" pitchFamily="18" charset="0"/>
              </a:rPr>
              <a:t>the previous </a:t>
            </a:r>
            <a:r>
              <a:rPr lang="en-US" sz="1050" dirty="0" smtClean="0">
                <a:latin typeface="Times New Roman" panose="02020603050405020304" pitchFamily="18" charset="0"/>
                <a:cs typeface="Times New Roman" panose="02020603050405020304" pitchFamily="18" charset="0"/>
              </a:rPr>
              <a:t>phase are extracted. Frequently </a:t>
            </a:r>
            <a:r>
              <a:rPr lang="en-US" sz="1050" dirty="0">
                <a:latin typeface="Times New Roman" panose="02020603050405020304" pitchFamily="18" charset="0"/>
                <a:cs typeface="Times New Roman" panose="02020603050405020304" pitchFamily="18" charset="0"/>
              </a:rPr>
              <a:t>occurring nouns (N) and noun phrases (NP) </a:t>
            </a:r>
            <a:r>
              <a:rPr lang="en-US" sz="1050" dirty="0" smtClean="0">
                <a:latin typeface="Times New Roman" panose="02020603050405020304" pitchFamily="18" charset="0"/>
                <a:cs typeface="Times New Roman" panose="02020603050405020304" pitchFamily="18" charset="0"/>
              </a:rPr>
              <a:t>are treated as </a:t>
            </a:r>
            <a:r>
              <a:rPr lang="en-US" sz="1050" dirty="0" smtClean="0">
                <a:latin typeface="Times New Roman" panose="02020603050405020304" pitchFamily="18" charset="0"/>
                <a:cs typeface="Times New Roman" panose="02020603050405020304" pitchFamily="18" charset="0"/>
              </a:rPr>
              <a:t>possible </a:t>
            </a:r>
            <a:r>
              <a:rPr lang="en-US" sz="1050" dirty="0">
                <a:latin typeface="Times New Roman" panose="02020603050405020304" pitchFamily="18" charset="0"/>
                <a:cs typeface="Times New Roman" panose="02020603050405020304" pitchFamily="18" charset="0"/>
              </a:rPr>
              <a:t>opinion features and associated </a:t>
            </a:r>
            <a:r>
              <a:rPr lang="en-US" sz="1050" dirty="0" smtClean="0">
                <a:latin typeface="Times New Roman" panose="02020603050405020304" pitchFamily="18" charset="0"/>
                <a:cs typeface="Times New Roman" panose="02020603050405020304" pitchFamily="18" charset="0"/>
              </a:rPr>
              <a:t>adjectives, describing </a:t>
            </a:r>
            <a:r>
              <a:rPr lang="en-US" sz="1050" dirty="0">
                <a:latin typeface="Times New Roman" panose="02020603050405020304" pitchFamily="18" charset="0"/>
                <a:cs typeface="Times New Roman" panose="02020603050405020304" pitchFamily="18" charset="0"/>
              </a:rPr>
              <a:t>them as indicators of their </a:t>
            </a:r>
            <a:r>
              <a:rPr lang="en-US" sz="1050" dirty="0" smtClean="0">
                <a:latin typeface="Times New Roman" panose="02020603050405020304" pitchFamily="18" charset="0"/>
                <a:cs typeface="Times New Roman" panose="02020603050405020304" pitchFamily="18" charset="0"/>
              </a:rPr>
              <a:t>opinion </a:t>
            </a:r>
            <a:r>
              <a:rPr lang="en-US" sz="1050" dirty="0" smtClean="0">
                <a:latin typeface="Times New Roman" panose="02020603050405020304" pitchFamily="18" charset="0"/>
                <a:cs typeface="Times New Roman" panose="02020603050405020304" pitchFamily="18" charset="0"/>
              </a:rPr>
              <a:t>orientation. </a:t>
            </a:r>
            <a:r>
              <a:rPr lang="en-US" sz="1050" dirty="0">
                <a:latin typeface="Times New Roman" panose="02020603050405020304" pitchFamily="18" charset="0"/>
                <a:cs typeface="Times New Roman" panose="02020603050405020304" pitchFamily="18" charset="0"/>
              </a:rPr>
              <a:t>P</a:t>
            </a:r>
            <a:r>
              <a:rPr lang="en-US" sz="1050" dirty="0" smtClean="0">
                <a:latin typeface="Times New Roman" panose="02020603050405020304" pitchFamily="18" charset="0"/>
                <a:cs typeface="Times New Roman" panose="02020603050405020304" pitchFamily="18" charset="0"/>
              </a:rPr>
              <a:t>arts-of- </a:t>
            </a:r>
            <a:r>
              <a:rPr lang="en-US" sz="1050" dirty="0">
                <a:latin typeface="Times New Roman" panose="02020603050405020304" pitchFamily="18" charset="0"/>
                <a:cs typeface="Times New Roman" panose="02020603050405020304" pitchFamily="18" charset="0"/>
              </a:rPr>
              <a:t>speech (POS) tagging on the review sentences using the </a:t>
            </a:r>
            <a:r>
              <a:rPr lang="en-US" sz="1050" dirty="0" smtClean="0">
                <a:latin typeface="Times New Roman" panose="02020603050405020304" pitchFamily="18" charset="0"/>
                <a:cs typeface="Times New Roman" panose="02020603050405020304" pitchFamily="18" charset="0"/>
              </a:rPr>
              <a:t>Link Grammar </a:t>
            </a:r>
            <a:r>
              <a:rPr lang="en-US" sz="1050" dirty="0" smtClean="0">
                <a:latin typeface="Times New Roman" panose="02020603050405020304" pitchFamily="18" charset="0"/>
                <a:cs typeface="Times New Roman" panose="02020603050405020304" pitchFamily="18" charset="0"/>
              </a:rPr>
              <a:t>Parser is performed.</a:t>
            </a:r>
            <a:endParaRPr lang="en-US" sz="1050" dirty="0" smtClean="0">
              <a:latin typeface="Times New Roman" panose="02020603050405020304" pitchFamily="18" charset="0"/>
              <a:cs typeface="Times New Roman" panose="02020603050405020304" pitchFamily="18" charset="0"/>
            </a:endParaRPr>
          </a:p>
          <a:p>
            <a:r>
              <a:rPr lang="en-US" sz="1050" u="sng" dirty="0" smtClean="0">
                <a:latin typeface="Times New Roman" panose="02020603050405020304" pitchFamily="18" charset="0"/>
                <a:cs typeface="Times New Roman" panose="02020603050405020304" pitchFamily="18" charset="0"/>
              </a:rPr>
              <a:t>Opinion </a:t>
            </a:r>
            <a:r>
              <a:rPr lang="en-US" sz="1050" u="sng" dirty="0">
                <a:latin typeface="Times New Roman" panose="02020603050405020304" pitchFamily="18" charset="0"/>
                <a:cs typeface="Times New Roman" panose="02020603050405020304" pitchFamily="18" charset="0"/>
              </a:rPr>
              <a:t>Summarization and Classification Phase</a:t>
            </a:r>
            <a:r>
              <a:rPr lang="en-US" sz="1050" dirty="0">
                <a:latin typeface="Times New Roman" panose="02020603050405020304" pitchFamily="18" charset="0"/>
                <a:cs typeface="Times New Roman" panose="02020603050405020304" pitchFamily="18" charset="0"/>
              </a:rPr>
              <a:t>:</a:t>
            </a:r>
          </a:p>
          <a:p>
            <a:r>
              <a:rPr lang="en-US" sz="1050" dirty="0">
                <a:latin typeface="Times New Roman" panose="02020603050405020304" pitchFamily="18" charset="0"/>
                <a:cs typeface="Times New Roman" panose="02020603050405020304" pitchFamily="18" charset="0"/>
              </a:rPr>
              <a:t>In the previous phase </a:t>
            </a:r>
            <a:r>
              <a:rPr lang="en-US" sz="1050" dirty="0" smtClean="0">
                <a:latin typeface="Times New Roman" panose="02020603050405020304" pitchFamily="18" charset="0"/>
                <a:cs typeface="Times New Roman" panose="02020603050405020304" pitchFamily="18" charset="0"/>
              </a:rPr>
              <a:t>extraction of </a:t>
            </a:r>
            <a:r>
              <a:rPr lang="en-US" sz="1050" dirty="0">
                <a:latin typeface="Times New Roman" panose="02020603050405020304" pitchFamily="18" charset="0"/>
                <a:cs typeface="Times New Roman" panose="02020603050405020304" pitchFamily="18" charset="0"/>
              </a:rPr>
              <a:t>opinion features, adjectives describing them, and </a:t>
            </a:r>
            <a:r>
              <a:rPr lang="en-US" sz="1050" dirty="0" smtClean="0">
                <a:latin typeface="Times New Roman" panose="02020603050405020304" pitchFamily="18" charset="0"/>
                <a:cs typeface="Times New Roman" panose="02020603050405020304" pitchFamily="18" charset="0"/>
              </a:rPr>
              <a:t>any modifiers </a:t>
            </a:r>
            <a:r>
              <a:rPr lang="en-US" sz="1050" dirty="0">
                <a:latin typeface="Times New Roman" panose="02020603050405020304" pitchFamily="18" charset="0"/>
                <a:cs typeface="Times New Roman" panose="02020603050405020304" pitchFamily="18" charset="0"/>
              </a:rPr>
              <a:t>if </a:t>
            </a:r>
            <a:r>
              <a:rPr lang="en-US" sz="1050" dirty="0" smtClean="0">
                <a:latin typeface="Times New Roman" panose="02020603050405020304" pitchFamily="18" charset="0"/>
                <a:cs typeface="Times New Roman" panose="02020603050405020304" pitchFamily="18" charset="0"/>
              </a:rPr>
              <a:t>present was done. A </a:t>
            </a:r>
            <a:r>
              <a:rPr lang="en-US" sz="1050" dirty="0">
                <a:latin typeface="Times New Roman" panose="02020603050405020304" pitchFamily="18" charset="0"/>
                <a:cs typeface="Times New Roman" panose="02020603050405020304" pitchFamily="18" charset="0"/>
              </a:rPr>
              <a:t>statistical feature-wise summary for each product </a:t>
            </a:r>
            <a:r>
              <a:rPr lang="en-US" sz="1050" dirty="0" smtClean="0">
                <a:latin typeface="Times New Roman" panose="02020603050405020304" pitchFamily="18" charset="0"/>
                <a:cs typeface="Times New Roman" panose="02020603050405020304" pitchFamily="18" charset="0"/>
              </a:rPr>
              <a:t>which enables </a:t>
            </a:r>
            <a:r>
              <a:rPr lang="en-US" sz="1050" dirty="0">
                <a:latin typeface="Times New Roman" panose="02020603050405020304" pitchFamily="18" charset="0"/>
                <a:cs typeface="Times New Roman" panose="02020603050405020304" pitchFamily="18" charset="0"/>
              </a:rPr>
              <a:t>comparison of different brands selling similar </a:t>
            </a:r>
            <a:r>
              <a:rPr lang="en-US" sz="1050" dirty="0" smtClean="0">
                <a:latin typeface="Times New Roman" panose="02020603050405020304" pitchFamily="18" charset="0"/>
                <a:cs typeface="Times New Roman" panose="02020603050405020304" pitchFamily="18" charset="0"/>
              </a:rPr>
              <a:t>products is generated. In </a:t>
            </a:r>
            <a:r>
              <a:rPr lang="en-US" sz="1050" dirty="0">
                <a:latin typeface="Times New Roman" panose="02020603050405020304" pitchFamily="18" charset="0"/>
                <a:cs typeface="Times New Roman" panose="02020603050405020304" pitchFamily="18" charset="0"/>
              </a:rPr>
              <a:t>order to determine </a:t>
            </a:r>
            <a:r>
              <a:rPr lang="en-US" sz="1050" dirty="0" smtClean="0">
                <a:latin typeface="Times New Roman" panose="02020603050405020304" pitchFamily="18" charset="0"/>
                <a:cs typeface="Times New Roman" panose="02020603050405020304" pitchFamily="18" charset="0"/>
              </a:rPr>
              <a:t>the sentiment </a:t>
            </a:r>
            <a:r>
              <a:rPr lang="en-US" sz="1050" dirty="0">
                <a:latin typeface="Times New Roman" panose="02020603050405020304" pitchFamily="18" charset="0"/>
                <a:cs typeface="Times New Roman" panose="02020603050405020304" pitchFamily="18" charset="0"/>
              </a:rPr>
              <a:t>polarity of an adjective describing an opinion </a:t>
            </a:r>
            <a:r>
              <a:rPr lang="en-US" sz="1050" dirty="0" smtClean="0">
                <a:latin typeface="Times New Roman" panose="02020603050405020304" pitchFamily="18" charset="0"/>
                <a:cs typeface="Times New Roman" panose="02020603050405020304" pitchFamily="18" charset="0"/>
              </a:rPr>
              <a:t>feature ,</a:t>
            </a:r>
            <a:r>
              <a:rPr lang="en-US" sz="1050" dirty="0" err="1" smtClean="0">
                <a:latin typeface="Times New Roman" panose="02020603050405020304" pitchFamily="18" charset="0"/>
                <a:cs typeface="Times New Roman" panose="02020603050405020304" pitchFamily="18" charset="0"/>
              </a:rPr>
              <a:t>SentiWordNet</a:t>
            </a:r>
            <a:r>
              <a:rPr lang="en-US" sz="1050" dirty="0" smtClean="0">
                <a:latin typeface="Times New Roman" panose="02020603050405020304" pitchFamily="18" charset="0"/>
                <a:cs typeface="Times New Roman" panose="02020603050405020304" pitchFamily="18" charset="0"/>
              </a:rPr>
              <a:t> is used.</a:t>
            </a:r>
            <a:endParaRPr lang="en-US" sz="1050" dirty="0">
              <a:latin typeface="Times New Roman" panose="02020603050405020304" pitchFamily="18" charset="0"/>
              <a:cs typeface="Times New Roman" panose="02020603050405020304" pitchFamily="18" charset="0"/>
            </a:endParaRPr>
          </a:p>
          <a:p>
            <a:endParaRPr lang="en-US" sz="1050"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1455" y="4924283"/>
            <a:ext cx="4126509" cy="2062135"/>
          </a:xfrm>
          <a:prstGeom prst="rect">
            <a:avLst/>
          </a:prstGeom>
        </p:spPr>
      </p:pic>
      <p:sp>
        <p:nvSpPr>
          <p:cNvPr id="7" name="TextBox 6"/>
          <p:cNvSpPr txBox="1"/>
          <p:nvPr/>
        </p:nvSpPr>
        <p:spPr>
          <a:xfrm>
            <a:off x="4321455" y="4645501"/>
            <a:ext cx="1343025" cy="253916"/>
          </a:xfrm>
          <a:prstGeom prst="rect">
            <a:avLst/>
          </a:prstGeom>
          <a:noFill/>
        </p:spPr>
        <p:txBody>
          <a:bodyPr wrap="square" rtlCol="0">
            <a:spAutoFit/>
          </a:bodyPr>
          <a:lstStyle/>
          <a:p>
            <a:r>
              <a:rPr lang="en-US" sz="1050" b="1" dirty="0" smtClean="0">
                <a:latin typeface="Times New Roman" panose="02020603050405020304" pitchFamily="18" charset="0"/>
                <a:cs typeface="Times New Roman" panose="02020603050405020304" pitchFamily="18" charset="0"/>
              </a:rPr>
              <a:t>Activity Flow</a:t>
            </a:r>
            <a:endParaRPr lang="en-US" sz="105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778</Words>
  <Application>Microsoft Office PowerPoint</Application>
  <PresentationFormat>A3 Paper (297x420 mm)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Trebuchet MS</vt:lpstr>
      <vt:lpstr>Office Theme</vt:lpstr>
      <vt:lpstr>Mahavir Education Trust‘s   Shah &amp; Anchor Kutchhi Engineering College,   Chembur, Mumbai 400 088 UG Program in Computer Engineering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Mahavir Education Trust‘s   Shah &amp; Anchor Kutchhi Engineering College,   Chembur, Mumbai 400 088 UG Program in Computer Engineering</dc:title>
  <dc:creator>Home</dc:creator>
  <cp:lastModifiedBy>Home</cp:lastModifiedBy>
  <cp:revision>15</cp:revision>
  <cp:lastPrinted>2018-03-16T07:45:44Z</cp:lastPrinted>
  <dcterms:modified xsi:type="dcterms:W3CDTF">2018-03-19T14:18:04Z</dcterms:modified>
</cp:coreProperties>
</file>