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7" r:id="rId2"/>
    <p:sldId id="269" r:id="rId3"/>
    <p:sldId id="270" r:id="rId4"/>
    <p:sldId id="261" r:id="rId5"/>
    <p:sldId id="263" r:id="rId6"/>
    <p:sldId id="262" r:id="rId7"/>
    <p:sldId id="260" r:id="rId8"/>
    <p:sldId id="264" r:id="rId9"/>
    <p:sldId id="265" r:id="rId10"/>
    <p:sldId id="266" r:id="rId11"/>
    <p:sldId id="267" r:id="rId12"/>
    <p:sldId id="268" r:id="rId13"/>
    <p:sldId id="276" r:id="rId14"/>
    <p:sldId id="274" r:id="rId15"/>
    <p:sldId id="275" r:id="rId16"/>
    <p:sldId id="277" r:id="rId17"/>
    <p:sldId id="278" r:id="rId18"/>
    <p:sldId id="279" r:id="rId19"/>
    <p:sldId id="280" r:id="rId20"/>
    <p:sldId id="281" r:id="rId21"/>
    <p:sldId id="282" r:id="rId22"/>
    <p:sldId id="283" r:id="rId23"/>
    <p:sldId id="284" r:id="rId24"/>
    <p:sldId id="286" r:id="rId25"/>
    <p:sldId id="285" r:id="rId26"/>
    <p:sldId id="287" r:id="rId27"/>
    <p:sldId id="288" r:id="rId28"/>
    <p:sldId id="289" r:id="rId29"/>
    <p:sldId id="293" r:id="rId30"/>
    <p:sldId id="294" r:id="rId31"/>
    <p:sldId id="290" r:id="rId32"/>
    <p:sldId id="291" r:id="rId33"/>
    <p:sldId id="292" r:id="rId34"/>
    <p:sldId id="258" r:id="rId35"/>
    <p:sldId id="312" r:id="rId36"/>
    <p:sldId id="311" r:id="rId37"/>
    <p:sldId id="302" r:id="rId38"/>
    <p:sldId id="295" r:id="rId39"/>
    <p:sldId id="296" r:id="rId40"/>
    <p:sldId id="313" r:id="rId41"/>
    <p:sldId id="298" r:id="rId42"/>
    <p:sldId id="299" r:id="rId43"/>
    <p:sldId id="300" r:id="rId44"/>
    <p:sldId id="301" r:id="rId45"/>
    <p:sldId id="303" r:id="rId46"/>
    <p:sldId id="304" r:id="rId47"/>
    <p:sldId id="314" r:id="rId48"/>
    <p:sldId id="305" r:id="rId49"/>
    <p:sldId id="315" r:id="rId50"/>
    <p:sldId id="316" r:id="rId51"/>
    <p:sldId id="317" r:id="rId52"/>
    <p:sldId id="318" r:id="rId53"/>
    <p:sldId id="319" r:id="rId54"/>
    <p:sldId id="306" r:id="rId55"/>
    <p:sldId id="308" r:id="rId56"/>
    <p:sldId id="321" r:id="rId57"/>
    <p:sldId id="309" r:id="rId58"/>
    <p:sldId id="32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87" autoAdjust="0"/>
    <p:restoredTop sz="94660"/>
  </p:normalViewPr>
  <p:slideViewPr>
    <p:cSldViewPr>
      <p:cViewPr varScale="1">
        <p:scale>
          <a:sx n="68" d="100"/>
          <a:sy n="68" d="100"/>
        </p:scale>
        <p:origin x="-1386" y="-9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vvvv</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BAEF99-8D51-43D0-A7B6-EB053B81ECA7}" type="datetimeFigureOut">
              <a:rPr lang="en-US" smtClean="0"/>
              <a:pPr/>
              <a:t>8/13/2018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r>
              <a:rPr lang="en-US" dirty="0" err="1" smtClean="0"/>
              <a:t>kkkk</a:t>
            </a:r>
            <a:fld id="{03E4350D-5B3D-4008-AD82-7E1F5ADD6DD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076C4C-C9F8-4F5F-9549-8B66D3A9D5EE}" type="datetimeFigureOut">
              <a:rPr lang="en-US" smtClean="0"/>
              <a:pPr/>
              <a:t>8/13/2018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B36BA-D31E-46E8-9110-78C83DBC42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DB36BA-D31E-46E8-9110-78C83DBC42D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179908F-4751-4896-A8C5-D46F4F2F4216}" type="slidenum">
              <a:rPr lang="en-US"/>
              <a:pPr/>
              <a:t>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FB01851-9326-479C-B5A3-4EA0659FC300}" type="slidenum">
              <a:rPr lang="en-US"/>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5765501-7032-466B-B7E2-614E6FE92728}" type="slidenum">
              <a:rPr lang="en-US"/>
              <a:pPr/>
              <a:t>6</a:t>
            </a:fld>
            <a:endParaRPr lang="en-US"/>
          </a:p>
        </p:txBody>
      </p:sp>
      <p:sp>
        <p:nvSpPr>
          <p:cNvPr id="65539" name="Rectangle 1026"/>
          <p:cNvSpPr>
            <a:spLocks noGrp="1" noRot="1" noChangeAspect="1" noChangeArrowheads="1" noTextEdit="1"/>
          </p:cNvSpPr>
          <p:nvPr>
            <p:ph type="sldImg"/>
          </p:nvPr>
        </p:nvSpPr>
        <p:spPr>
          <a:ln/>
        </p:spPr>
      </p:sp>
      <p:sp>
        <p:nvSpPr>
          <p:cNvPr id="65540"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DB36BA-D31E-46E8-9110-78C83DBC42D1}"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B36BA-D31E-46E8-9110-78C83DBC42D1}"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Himchuli" pitchFamily="2" charset="0"/>
            </a:endParaRPr>
          </a:p>
        </p:txBody>
      </p:sp>
      <p:sp>
        <p:nvSpPr>
          <p:cNvPr id="4" name="Slide Number Placeholder 3"/>
          <p:cNvSpPr>
            <a:spLocks noGrp="1"/>
          </p:cNvSpPr>
          <p:nvPr>
            <p:ph type="sldNum" sz="quarter" idx="10"/>
          </p:nvPr>
        </p:nvSpPr>
        <p:spPr/>
        <p:txBody>
          <a:bodyPr/>
          <a:lstStyle/>
          <a:p>
            <a:fld id="{3FDB36BA-D31E-46E8-9110-78C83DBC42D1}" type="slidenum">
              <a:rPr lang="en-US" smtClean="0"/>
              <a:pPr/>
              <a:t>44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FDB36BA-D31E-46E8-9110-78C83DBC42D1}" type="slidenum">
              <a:rPr lang="en-US" smtClean="0"/>
              <a:pPr/>
              <a:t>45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B36BA-D31E-46E8-9110-78C83DBC42D1}"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61970E-1CB0-4D96-839A-34F044F4025D}" type="datetime1">
              <a:rPr lang="en-US" smtClean="0"/>
              <a:pPr/>
              <a:t>8/13/2018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3256CE-CBAE-487D-BFF2-E7EB4AEDC39B}" type="datetime1">
              <a:rPr lang="en-US" smtClean="0"/>
              <a:pPr/>
              <a:t>8/13/2018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063DE8-8B7E-47FB-8DDB-AFF2EA92D74D}" type="datetime1">
              <a:rPr lang="en-US" smtClean="0"/>
              <a:pPr/>
              <a:t>8/13/2018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782708-D3E6-4509-9CC4-ABF26DB5B32F}" type="datetime1">
              <a:rPr lang="en-US" smtClean="0"/>
              <a:pPr/>
              <a:t>8/13/2018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9F0C12-34EE-4B98-ABD6-219ADAF88F8D}" type="datetime1">
              <a:rPr lang="en-US" smtClean="0"/>
              <a:pPr/>
              <a:t>8/13/2018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9D4A12-69B6-4A29-B2FF-B9BBB8BDF12F}" type="datetime1">
              <a:rPr lang="en-US" smtClean="0"/>
              <a:pPr/>
              <a:t>8/13/2018</a:t>
            </a:fld>
            <a:endParaRPr lang="en-US"/>
          </a:p>
        </p:txBody>
      </p:sp>
      <p:sp>
        <p:nvSpPr>
          <p:cNvPr id="6" name="Footer Placeholder 5"/>
          <p:cNvSpPr>
            <a:spLocks noGrp="1"/>
          </p:cNvSpPr>
          <p:nvPr>
            <p:ph type="ftr" sz="quarter" idx="11"/>
          </p:nvPr>
        </p:nvSpPr>
        <p:spPr/>
        <p:txBody>
          <a:bodyPr/>
          <a:lstStyle/>
          <a:p>
            <a:r>
              <a:rPr lang="en-US" smtClean="0"/>
              <a:t>bsarita3768@yahoo.com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E73E30-605A-417B-A752-D4EA3684B32F}" type="datetime1">
              <a:rPr lang="en-US" smtClean="0"/>
              <a:pPr/>
              <a:t>8/13/2018</a:t>
            </a:fld>
            <a:endParaRPr lang="en-US"/>
          </a:p>
        </p:txBody>
      </p:sp>
      <p:sp>
        <p:nvSpPr>
          <p:cNvPr id="8" name="Footer Placeholder 7"/>
          <p:cNvSpPr>
            <a:spLocks noGrp="1"/>
          </p:cNvSpPr>
          <p:nvPr>
            <p:ph type="ftr" sz="quarter" idx="11"/>
          </p:nvPr>
        </p:nvSpPr>
        <p:spPr/>
        <p:txBody>
          <a:bodyPr/>
          <a:lstStyle/>
          <a:p>
            <a:r>
              <a:rPr lang="en-US" smtClean="0"/>
              <a:t>bsarita3768@yahoo.com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444199-07D5-4B97-8B75-FCE5950C5937}" type="datetime1">
              <a:rPr lang="en-US" smtClean="0"/>
              <a:pPr/>
              <a:t>8/13/2018</a:t>
            </a:fld>
            <a:endParaRPr lang="en-US"/>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9CC30-B670-458B-B720-7AC68DB28454}" type="datetime1">
              <a:rPr lang="en-US" smtClean="0"/>
              <a:pPr/>
              <a:t>8/13/2018</a:t>
            </a:fld>
            <a:endParaRPr lang="en-US"/>
          </a:p>
        </p:txBody>
      </p:sp>
      <p:sp>
        <p:nvSpPr>
          <p:cNvPr id="3" name="Footer Placeholder 2"/>
          <p:cNvSpPr>
            <a:spLocks noGrp="1"/>
          </p:cNvSpPr>
          <p:nvPr>
            <p:ph type="ftr" sz="quarter" idx="11"/>
          </p:nvPr>
        </p:nvSpPr>
        <p:spPr/>
        <p:txBody>
          <a:bodyPr/>
          <a:lstStyle/>
          <a:p>
            <a:r>
              <a:rPr lang="en-US" smtClean="0"/>
              <a:t>bsarita3768@yahoo.com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B12AE-BA17-4157-87DB-A2CB468B77E2}" type="datetime1">
              <a:rPr lang="en-US" smtClean="0"/>
              <a:pPr/>
              <a:t>8/13/2018</a:t>
            </a:fld>
            <a:endParaRPr lang="en-US"/>
          </a:p>
        </p:txBody>
      </p:sp>
      <p:sp>
        <p:nvSpPr>
          <p:cNvPr id="6" name="Footer Placeholder 5"/>
          <p:cNvSpPr>
            <a:spLocks noGrp="1"/>
          </p:cNvSpPr>
          <p:nvPr>
            <p:ph type="ftr" sz="quarter" idx="11"/>
          </p:nvPr>
        </p:nvSpPr>
        <p:spPr/>
        <p:txBody>
          <a:bodyPr/>
          <a:lstStyle/>
          <a:p>
            <a:r>
              <a:rPr lang="en-US" smtClean="0"/>
              <a:t>bsarita3768@yahoo.com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BE134D-8BCA-46DF-B86A-7FB4F83C9685}" type="datetime1">
              <a:rPr lang="en-US" smtClean="0"/>
              <a:pPr/>
              <a:t>8/13/2018</a:t>
            </a:fld>
            <a:endParaRPr lang="en-US"/>
          </a:p>
        </p:txBody>
      </p:sp>
      <p:sp>
        <p:nvSpPr>
          <p:cNvPr id="6" name="Footer Placeholder 5"/>
          <p:cNvSpPr>
            <a:spLocks noGrp="1"/>
          </p:cNvSpPr>
          <p:nvPr>
            <p:ph type="ftr" sz="quarter" idx="11"/>
          </p:nvPr>
        </p:nvSpPr>
        <p:spPr/>
        <p:txBody>
          <a:bodyPr/>
          <a:lstStyle/>
          <a:p>
            <a:r>
              <a:rPr lang="en-US" smtClean="0"/>
              <a:t>bsarita3768@yahoo.com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newsfla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FD344-B0BD-437C-B553-10C0F7D79302}" type="datetime1">
              <a:rPr lang="en-US" smtClean="0"/>
              <a:pPr/>
              <a:t>8/13/2018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bsarita3768@yahoo.com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newsflash/>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Digital%20Logic.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boolean%20%20algebra.docx" TargetMode="External"/><Relationship Id="rId1" Type="http://schemas.openxmlformats.org/officeDocument/2006/relationships/slideLayout" Target="../slideLayouts/slideLayout2.xml"/><Relationship Id="rId4" Type="http://schemas.openxmlformats.org/officeDocument/2006/relationships/hyperlink" Target="http://www.allaboutcircuits.com/vol_4/chpt_7/3.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thefreedictionary.com/logic+gat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Digital%20Logic,Boolean%20algrbra%20and%20law%20%20Std%20-%20Note.doc"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Digital%20LogicDer%20Morgan's%20-%20Note.doc"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logic </a:t>
            </a:r>
            <a:endParaRPr lang="en-US" dirty="0"/>
          </a:p>
        </p:txBody>
      </p:sp>
      <p:sp>
        <p:nvSpPr>
          <p:cNvPr id="3" name="Content Placeholder 2"/>
          <p:cNvSpPr>
            <a:spLocks noGrp="1"/>
          </p:cNvSpPr>
          <p:nvPr>
            <p:ph idx="1"/>
          </p:nvPr>
        </p:nvSpPr>
        <p:spPr>
          <a:xfrm>
            <a:off x="152400" y="1600200"/>
            <a:ext cx="8763000" cy="4525963"/>
          </a:xfrm>
        </p:spPr>
        <p:txBody>
          <a:bodyPr>
            <a:normAutofit fontScale="77500" lnSpcReduction="20000"/>
          </a:bodyPr>
          <a:lstStyle/>
          <a:p>
            <a:pPr>
              <a:buNone/>
            </a:pPr>
            <a:r>
              <a:rPr lang="en-US" dirty="0" smtClean="0"/>
              <a:t>    In the field of computer science, binary logic is called digital logic. It is heart of the operation of all modern digital computers and an electronic devices. (</a:t>
            </a:r>
            <a:r>
              <a:rPr lang="en-US" dirty="0" err="1" smtClean="0"/>
              <a:t>Gurung</a:t>
            </a:r>
            <a:r>
              <a:rPr lang="en-US" dirty="0" smtClean="0"/>
              <a:t>, </a:t>
            </a:r>
            <a:r>
              <a:rPr lang="en-US" dirty="0" err="1" smtClean="0"/>
              <a:t>Baral</a:t>
            </a:r>
            <a:r>
              <a:rPr lang="en-US" dirty="0" smtClean="0"/>
              <a:t> &amp;</a:t>
            </a:r>
            <a:r>
              <a:rPr lang="en-US" dirty="0" err="1" smtClean="0"/>
              <a:t>Baral</a:t>
            </a:r>
            <a:r>
              <a:rPr lang="en-US" dirty="0" smtClean="0"/>
              <a:t>, 2010)</a:t>
            </a:r>
          </a:p>
          <a:p>
            <a:pPr>
              <a:buNone/>
            </a:pPr>
            <a:r>
              <a:rPr lang="en-US" dirty="0" smtClean="0"/>
              <a:t>      Digital logic deals with variables that take  two discrete(separate) values . The two values are called by different names such as true and false , yes and no etc.  The binary bits are assigned  by the values of 1 and 0 </a:t>
            </a:r>
          </a:p>
          <a:p>
            <a:pPr>
              <a:buNone/>
            </a:pPr>
            <a:endParaRPr lang="en-US" dirty="0" smtClean="0"/>
          </a:p>
          <a:p>
            <a:pPr>
              <a:buNone/>
            </a:pPr>
            <a:r>
              <a:rPr lang="en-US" dirty="0" smtClean="0"/>
              <a:t>     The binary logic introduced in this context is equivalent to an algebra known as  “Boolean algebra”. The Boolean algebra is the algebra of logic. This algebra was developed  by George Boole in 1854.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pSp>
        <p:nvGrpSpPr>
          <p:cNvPr id="7169" name="Group 1"/>
          <p:cNvGrpSpPr>
            <a:grpSpLocks/>
          </p:cNvGrpSpPr>
          <p:nvPr/>
        </p:nvGrpSpPr>
        <p:grpSpPr bwMode="auto">
          <a:xfrm>
            <a:off x="1647825" y="1752600"/>
            <a:ext cx="5743575" cy="1257300"/>
            <a:chOff x="1650" y="1980"/>
            <a:chExt cx="9045" cy="1980"/>
          </a:xfrm>
        </p:grpSpPr>
        <p:sp>
          <p:nvSpPr>
            <p:cNvPr id="7170" name="Text Box 2"/>
            <p:cNvSpPr txBox="1">
              <a:spLocks noChangeArrowheads="1"/>
            </p:cNvSpPr>
            <p:nvPr/>
          </p:nvSpPr>
          <p:spPr bwMode="auto">
            <a:xfrm>
              <a:off x="1830" y="198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71" name="Text Box 3"/>
            <p:cNvSpPr txBox="1">
              <a:spLocks noChangeArrowheads="1"/>
            </p:cNvSpPr>
            <p:nvPr/>
          </p:nvSpPr>
          <p:spPr bwMode="auto">
            <a:xfrm>
              <a:off x="1830" y="3420"/>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72" name="Text Box 4"/>
            <p:cNvSpPr txBox="1">
              <a:spLocks noChangeArrowheads="1"/>
            </p:cNvSpPr>
            <p:nvPr/>
          </p:nvSpPr>
          <p:spPr bwMode="auto">
            <a:xfrm>
              <a:off x="4140" y="3060"/>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nvGrpSpPr>
            <p:cNvPr id="7173" name="Group 5"/>
            <p:cNvGrpSpPr>
              <a:grpSpLocks/>
            </p:cNvGrpSpPr>
            <p:nvPr/>
          </p:nvGrpSpPr>
          <p:grpSpPr bwMode="auto">
            <a:xfrm>
              <a:off x="4305" y="2985"/>
              <a:ext cx="990" cy="0"/>
              <a:chOff x="2970" y="8820"/>
              <a:chExt cx="990" cy="0"/>
            </a:xfrm>
          </p:grpSpPr>
          <p:sp>
            <p:nvSpPr>
              <p:cNvPr id="7174" name="Line 6"/>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sz="1600"/>
              </a:p>
            </p:txBody>
          </p:sp>
          <p:sp>
            <p:nvSpPr>
              <p:cNvPr id="7175" name="Line 7"/>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sz="1600"/>
              </a:p>
            </p:txBody>
          </p:sp>
          <p:sp>
            <p:nvSpPr>
              <p:cNvPr id="7176" name="Line 8"/>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grpSp>
        <p:sp>
          <p:nvSpPr>
            <p:cNvPr id="7177" name="Line 9"/>
            <p:cNvSpPr>
              <a:spLocks noChangeShapeType="1"/>
            </p:cNvSpPr>
            <p:nvPr/>
          </p:nvSpPr>
          <p:spPr bwMode="auto">
            <a:xfrm>
              <a:off x="3270" y="2865"/>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78" name="Line 10"/>
            <p:cNvSpPr>
              <a:spLocks noChangeShapeType="1"/>
            </p:cNvSpPr>
            <p:nvPr/>
          </p:nvSpPr>
          <p:spPr bwMode="auto">
            <a:xfrm>
              <a:off x="3270" y="3060"/>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79" name="Line 11"/>
            <p:cNvSpPr>
              <a:spLocks noChangeShapeType="1"/>
            </p:cNvSpPr>
            <p:nvPr/>
          </p:nvSpPr>
          <p:spPr bwMode="auto">
            <a:xfrm flipV="1">
              <a:off x="3270" y="2505"/>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80" name="Line 12"/>
            <p:cNvSpPr>
              <a:spLocks noChangeShapeType="1"/>
            </p:cNvSpPr>
            <p:nvPr/>
          </p:nvSpPr>
          <p:spPr bwMode="auto">
            <a:xfrm flipV="1">
              <a:off x="3270" y="306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grpSp>
          <p:nvGrpSpPr>
            <p:cNvPr id="7181" name="Group 13"/>
            <p:cNvGrpSpPr>
              <a:grpSpLocks/>
            </p:cNvGrpSpPr>
            <p:nvPr/>
          </p:nvGrpSpPr>
          <p:grpSpPr bwMode="auto">
            <a:xfrm>
              <a:off x="2190" y="2505"/>
              <a:ext cx="1080" cy="0"/>
              <a:chOff x="2340" y="5205"/>
              <a:chExt cx="1080" cy="0"/>
            </a:xfrm>
          </p:grpSpPr>
          <p:sp>
            <p:nvSpPr>
              <p:cNvPr id="7182" name="Line 14"/>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sz="1600"/>
              </a:p>
            </p:txBody>
          </p:sp>
          <p:sp>
            <p:nvSpPr>
              <p:cNvPr id="7183" name="Line 15"/>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grpSp>
        <p:grpSp>
          <p:nvGrpSpPr>
            <p:cNvPr id="7184" name="Group 16"/>
            <p:cNvGrpSpPr>
              <a:grpSpLocks/>
            </p:cNvGrpSpPr>
            <p:nvPr/>
          </p:nvGrpSpPr>
          <p:grpSpPr bwMode="auto">
            <a:xfrm>
              <a:off x="2190" y="3420"/>
              <a:ext cx="1080" cy="0"/>
              <a:chOff x="2340" y="5205"/>
              <a:chExt cx="1080" cy="0"/>
            </a:xfrm>
          </p:grpSpPr>
          <p:sp>
            <p:nvSpPr>
              <p:cNvPr id="7185" name="Line 17"/>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sz="1600"/>
              </a:p>
            </p:txBody>
          </p:sp>
          <p:sp>
            <p:nvSpPr>
              <p:cNvPr id="7186" name="Line 18"/>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grpSp>
        <p:sp>
          <p:nvSpPr>
            <p:cNvPr id="7187" name="Text Box 19"/>
            <p:cNvSpPr txBox="1">
              <a:spLocks noChangeArrowheads="1"/>
            </p:cNvSpPr>
            <p:nvPr/>
          </p:nvSpPr>
          <p:spPr bwMode="auto">
            <a:xfrm>
              <a:off x="1650" y="2340"/>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88" name="Text Box 20"/>
            <p:cNvSpPr txBox="1">
              <a:spLocks noChangeArrowheads="1"/>
            </p:cNvSpPr>
            <p:nvPr/>
          </p:nvSpPr>
          <p:spPr bwMode="auto">
            <a:xfrm>
              <a:off x="1650" y="3240"/>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89" name="Text Box 21"/>
            <p:cNvSpPr txBox="1">
              <a:spLocks noChangeArrowheads="1"/>
            </p:cNvSpPr>
            <p:nvPr/>
          </p:nvSpPr>
          <p:spPr bwMode="auto">
            <a:xfrm>
              <a:off x="5220" y="2835"/>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0" name="Text Box 22"/>
            <p:cNvSpPr txBox="1">
              <a:spLocks noChangeArrowheads="1"/>
            </p:cNvSpPr>
            <p:nvPr/>
          </p:nvSpPr>
          <p:spPr bwMode="auto">
            <a:xfrm>
              <a:off x="6375" y="3045"/>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1" name="Text Box 23"/>
            <p:cNvSpPr txBox="1">
              <a:spLocks noChangeArrowheads="1"/>
            </p:cNvSpPr>
            <p:nvPr/>
          </p:nvSpPr>
          <p:spPr bwMode="auto">
            <a:xfrm>
              <a:off x="7095" y="2145"/>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2" name="Text Box 24"/>
            <p:cNvSpPr txBox="1">
              <a:spLocks noChangeArrowheads="1"/>
            </p:cNvSpPr>
            <p:nvPr/>
          </p:nvSpPr>
          <p:spPr bwMode="auto">
            <a:xfrm>
              <a:off x="8895" y="2145"/>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3" name="Text Box 25"/>
            <p:cNvSpPr txBox="1">
              <a:spLocks noChangeArrowheads="1"/>
            </p:cNvSpPr>
            <p:nvPr/>
          </p:nvSpPr>
          <p:spPr bwMode="auto">
            <a:xfrm>
              <a:off x="7200" y="2685"/>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4" name="Text Box 26"/>
            <p:cNvSpPr txBox="1">
              <a:spLocks noChangeArrowheads="1"/>
            </p:cNvSpPr>
            <p:nvPr/>
          </p:nvSpPr>
          <p:spPr bwMode="auto">
            <a:xfrm>
              <a:off x="9075" y="2685"/>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5" name="Text Box 27"/>
            <p:cNvSpPr txBox="1">
              <a:spLocks noChangeArrowheads="1"/>
            </p:cNvSpPr>
            <p:nvPr/>
          </p:nvSpPr>
          <p:spPr bwMode="auto">
            <a:xfrm>
              <a:off x="9435" y="3045"/>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196" name="Line 28"/>
            <p:cNvSpPr>
              <a:spLocks noChangeShapeType="1"/>
            </p:cNvSpPr>
            <p:nvPr/>
          </p:nvSpPr>
          <p:spPr bwMode="auto">
            <a:xfrm>
              <a:off x="6015" y="304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97" name="Line 29"/>
            <p:cNvSpPr>
              <a:spLocks noChangeShapeType="1"/>
            </p:cNvSpPr>
            <p:nvPr/>
          </p:nvSpPr>
          <p:spPr bwMode="auto">
            <a:xfrm>
              <a:off x="6165" y="3105"/>
              <a:ext cx="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98" name="Line 30"/>
            <p:cNvSpPr>
              <a:spLocks noChangeShapeType="1"/>
            </p:cNvSpPr>
            <p:nvPr/>
          </p:nvSpPr>
          <p:spPr bwMode="auto">
            <a:xfrm flipV="1">
              <a:off x="6285" y="2685"/>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199" name="Line 31"/>
            <p:cNvSpPr>
              <a:spLocks noChangeShapeType="1"/>
            </p:cNvSpPr>
            <p:nvPr/>
          </p:nvSpPr>
          <p:spPr bwMode="auto">
            <a:xfrm flipV="1">
              <a:off x="6285" y="3105"/>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0" name="Line 32"/>
            <p:cNvSpPr>
              <a:spLocks noChangeShapeType="1"/>
            </p:cNvSpPr>
            <p:nvPr/>
          </p:nvSpPr>
          <p:spPr bwMode="auto">
            <a:xfrm>
              <a:off x="6300" y="2685"/>
              <a:ext cx="7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1" name="Line 33"/>
            <p:cNvSpPr>
              <a:spLocks noChangeShapeType="1"/>
            </p:cNvSpPr>
            <p:nvPr/>
          </p:nvSpPr>
          <p:spPr bwMode="auto">
            <a:xfrm>
              <a:off x="6870" y="2685"/>
              <a:ext cx="34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sz="1600"/>
            </a:p>
          </p:txBody>
        </p:sp>
        <p:sp>
          <p:nvSpPr>
            <p:cNvPr id="7202" name="Line 34"/>
            <p:cNvSpPr>
              <a:spLocks noChangeShapeType="1"/>
            </p:cNvSpPr>
            <p:nvPr/>
          </p:nvSpPr>
          <p:spPr bwMode="auto">
            <a:xfrm>
              <a:off x="7635" y="2685"/>
              <a:ext cx="144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sz="1600"/>
            </a:p>
          </p:txBody>
        </p:sp>
        <p:sp>
          <p:nvSpPr>
            <p:cNvPr id="7203" name="Line 35"/>
            <p:cNvSpPr>
              <a:spLocks noChangeShapeType="1"/>
            </p:cNvSpPr>
            <p:nvPr/>
          </p:nvSpPr>
          <p:spPr bwMode="auto">
            <a:xfrm>
              <a:off x="9585" y="2685"/>
              <a:ext cx="93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sz="1600"/>
            </a:p>
          </p:txBody>
        </p:sp>
        <p:sp>
          <p:nvSpPr>
            <p:cNvPr id="7204" name="Line 36"/>
            <p:cNvSpPr>
              <a:spLocks noChangeShapeType="1"/>
            </p:cNvSpPr>
            <p:nvPr/>
          </p:nvSpPr>
          <p:spPr bwMode="auto">
            <a:xfrm flipV="1">
              <a:off x="10515" y="2685"/>
              <a:ext cx="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5" name="AutoShape 37"/>
            <p:cNvSpPr>
              <a:spLocks noChangeArrowheads="1"/>
            </p:cNvSpPr>
            <p:nvPr/>
          </p:nvSpPr>
          <p:spPr bwMode="auto">
            <a:xfrm>
              <a:off x="10335" y="2880"/>
              <a:ext cx="360" cy="36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6" name="Line 38"/>
            <p:cNvSpPr>
              <a:spLocks noChangeShapeType="1"/>
            </p:cNvSpPr>
            <p:nvPr/>
          </p:nvSpPr>
          <p:spPr bwMode="auto">
            <a:xfrm flipV="1">
              <a:off x="10515" y="3225"/>
              <a:ext cx="0" cy="2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7" name="Line 39"/>
            <p:cNvSpPr>
              <a:spLocks noChangeShapeType="1"/>
            </p:cNvSpPr>
            <p:nvPr/>
          </p:nvSpPr>
          <p:spPr bwMode="auto">
            <a:xfrm>
              <a:off x="6300" y="3480"/>
              <a:ext cx="4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8" name="Line 40"/>
            <p:cNvSpPr>
              <a:spLocks noChangeShapeType="1"/>
            </p:cNvSpPr>
            <p:nvPr/>
          </p:nvSpPr>
          <p:spPr bwMode="auto">
            <a:xfrm>
              <a:off x="7200" y="2685"/>
              <a:ext cx="48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09" name="Line 41"/>
            <p:cNvSpPr>
              <a:spLocks noChangeShapeType="1"/>
            </p:cNvSpPr>
            <p:nvPr/>
          </p:nvSpPr>
          <p:spPr bwMode="auto">
            <a:xfrm>
              <a:off x="9090" y="2685"/>
              <a:ext cx="48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210" name="AutoShape 42"/>
            <p:cNvSpPr>
              <a:spLocks noChangeArrowheads="1"/>
            </p:cNvSpPr>
            <p:nvPr/>
          </p:nvSpPr>
          <p:spPr bwMode="auto">
            <a:xfrm>
              <a:off x="3600" y="2700"/>
              <a:ext cx="720" cy="54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grpSp>
      <p:sp>
        <p:nvSpPr>
          <p:cNvPr id="7211" name="Rectangle 43"/>
          <p:cNvSpPr>
            <a:spLocks noChangeArrowheads="1"/>
          </p:cNvSpPr>
          <p:nvPr/>
        </p:nvSpPr>
        <p:spPr bwMode="auto">
          <a:xfrm>
            <a:off x="304800" y="4038600"/>
            <a:ext cx="8686800"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In above electrical analogue of an AND gate if one of the switches is ON or “1” the circuit remains open, hence the voltage in the output is “0” (i.e., bulb does not glow). Both the switches must be closed in order to give an output voltage (i.e., to glow the bulb).</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Slide Number Placeholder 45"/>
          <p:cNvSpPr>
            <a:spLocks noGrp="1"/>
          </p:cNvSpPr>
          <p:nvPr>
            <p:ph type="sldNum" sz="quarter" idx="12"/>
          </p:nvPr>
        </p:nvSpPr>
        <p:spPr/>
        <p:txBody>
          <a:bodyPr/>
          <a:lstStyle/>
          <a:p>
            <a:fld id="{B6F15528-21DE-4FAA-801E-634DDDAF4B2B}" type="slidenum">
              <a:rPr lang="en-US" smtClean="0"/>
              <a:pPr/>
              <a:t>10</a:t>
            </a:fld>
            <a:endParaRPr lang="en-US"/>
          </a:p>
        </p:txBody>
      </p:sp>
      <p:sp>
        <p:nvSpPr>
          <p:cNvPr id="47" name="Footer Placeholder 46"/>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169"/>
                                        </p:tgtEl>
                                        <p:attrNameLst>
                                          <p:attrName>style.visibility</p:attrName>
                                        </p:attrNameLst>
                                      </p:cBhvr>
                                      <p:to>
                                        <p:strVal val="visible"/>
                                      </p:to>
                                    </p:set>
                                    <p:anim calcmode="lin" valueType="num">
                                      <p:cBhvr>
                                        <p:cTn id="7" dur="1000" fill="hold"/>
                                        <p:tgtEl>
                                          <p:spTgt spid="7169"/>
                                        </p:tgtEl>
                                        <p:attrNameLst>
                                          <p:attrName>ppt_w</p:attrName>
                                        </p:attrNameLst>
                                      </p:cBhvr>
                                      <p:tavLst>
                                        <p:tav tm="0">
                                          <p:val>
                                            <p:fltVal val="0"/>
                                          </p:val>
                                        </p:tav>
                                        <p:tav tm="100000">
                                          <p:val>
                                            <p:strVal val="#ppt_w"/>
                                          </p:val>
                                        </p:tav>
                                      </p:tavLst>
                                    </p:anim>
                                    <p:anim calcmode="lin" valueType="num">
                                      <p:cBhvr>
                                        <p:cTn id="8" dur="1000" fill="hold"/>
                                        <p:tgtEl>
                                          <p:spTgt spid="7169"/>
                                        </p:tgtEl>
                                        <p:attrNameLst>
                                          <p:attrName>ppt_h</p:attrName>
                                        </p:attrNameLst>
                                      </p:cBhvr>
                                      <p:tavLst>
                                        <p:tav tm="0">
                                          <p:val>
                                            <p:fltVal val="0"/>
                                          </p:val>
                                        </p:tav>
                                        <p:tav tm="100000">
                                          <p:val>
                                            <p:strVal val="#ppt_h"/>
                                          </p:val>
                                        </p:tav>
                                      </p:tavLst>
                                    </p:anim>
                                    <p:animEffect transition="in" filter="fade">
                                      <p:cBhvr>
                                        <p:cTn id="9" dur="1000"/>
                                        <p:tgtEl>
                                          <p:spTgt spid="716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7211">
                                            <p:txEl>
                                              <p:pRg st="0" end="0"/>
                                            </p:txEl>
                                          </p:spTgt>
                                        </p:tgtEl>
                                        <p:attrNameLst>
                                          <p:attrName>style.visibility</p:attrName>
                                        </p:attrNameLst>
                                      </p:cBhvr>
                                      <p:to>
                                        <p:strVal val="visible"/>
                                      </p:to>
                                    </p:set>
                                    <p:anim calcmode="lin" valueType="num">
                                      <p:cBhvr>
                                        <p:cTn id="14" dur="500" fill="hold"/>
                                        <p:tgtEl>
                                          <p:spTgt spid="721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721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7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Truth Table for AND Gate (with two inputs)</a:t>
            </a:r>
            <a:r>
              <a:rPr lang="en-US" dirty="0" smtClean="0"/>
              <a:t/>
            </a:r>
            <a:br>
              <a:rPr lang="en-US" dirty="0" smtClean="0"/>
            </a:br>
            <a:endParaRPr lang="en-US" dirty="0"/>
          </a:p>
        </p:txBody>
      </p:sp>
      <p:graphicFrame>
        <p:nvGraphicFramePr>
          <p:cNvPr id="4" name="Table 3"/>
          <p:cNvGraphicFramePr>
            <a:graphicFrameLocks noGrp="1"/>
          </p:cNvGraphicFramePr>
          <p:nvPr/>
        </p:nvGraphicFramePr>
        <p:xfrm>
          <a:off x="381000" y="2209800"/>
          <a:ext cx="4495799" cy="3071368"/>
        </p:xfrm>
        <a:graphic>
          <a:graphicData uri="http://schemas.openxmlformats.org/drawingml/2006/table">
            <a:tbl>
              <a:tblPr firstRow="1" bandRow="1">
                <a:tableStyleId>{5940675A-B579-460E-94D1-54222C63F5DA}</a:tableStyleId>
              </a:tblPr>
              <a:tblGrid>
                <a:gridCol w="1080135">
                  <a:extLst>
                    <a:ext uri="{9D8B030D-6E8A-4147-A177-3AD203B41FA5}">
                      <a16:colId xmlns:a16="http://schemas.microsoft.com/office/drawing/2014/main" xmlns="" val="20000"/>
                    </a:ext>
                  </a:extLst>
                </a:gridCol>
                <a:gridCol w="1140143">
                  <a:extLst>
                    <a:ext uri="{9D8B030D-6E8A-4147-A177-3AD203B41FA5}">
                      <a16:colId xmlns:a16="http://schemas.microsoft.com/office/drawing/2014/main" xmlns="" val="20001"/>
                    </a:ext>
                  </a:extLst>
                </a:gridCol>
                <a:gridCol w="2275521">
                  <a:extLst>
                    <a:ext uri="{9D8B030D-6E8A-4147-A177-3AD203B41FA5}">
                      <a16:colId xmlns:a16="http://schemas.microsoft.com/office/drawing/2014/main" xmlns="" val="20002"/>
                    </a:ext>
                  </a:extLst>
                </a:gridCol>
              </a:tblGrid>
              <a:tr h="370840">
                <a:tc>
                  <a:txBody>
                    <a:bodyPr/>
                    <a:lstStyle/>
                    <a:p>
                      <a:pPr marL="0" marR="0" algn="ctr">
                        <a:lnSpc>
                          <a:spcPct val="115000"/>
                        </a:lnSpc>
                        <a:spcBef>
                          <a:spcPts val="0"/>
                        </a:spcBef>
                        <a:spcAft>
                          <a:spcPts val="1000"/>
                        </a:spcAft>
                      </a:pPr>
                      <a:r>
                        <a:rPr lang="en-US" sz="2800" dirty="0"/>
                        <a:t>Input A</a:t>
                      </a:r>
                      <a:endParaRPr lang="en-US" sz="28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Input B</a:t>
                      </a:r>
                      <a:endParaRPr lang="en-US" sz="28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Output </a:t>
                      </a:r>
                    </a:p>
                    <a:p>
                      <a:pPr marL="0" marR="0" algn="ctr">
                        <a:lnSpc>
                          <a:spcPct val="115000"/>
                        </a:lnSpc>
                        <a:spcBef>
                          <a:spcPts val="0"/>
                        </a:spcBef>
                        <a:spcAft>
                          <a:spcPts val="1000"/>
                        </a:spcAft>
                      </a:pPr>
                      <a:r>
                        <a:rPr lang="en-US" sz="2800" dirty="0"/>
                        <a:t>A AND B</a:t>
                      </a:r>
                      <a:endParaRPr lang="en-US" sz="2800" dirty="0">
                        <a:latin typeface="Calibri"/>
                        <a:ea typeface="Times New Roman"/>
                        <a:cs typeface="Mangal"/>
                      </a:endParaRPr>
                    </a:p>
                  </a:txBody>
                  <a:tcPr marL="68580" marR="68580" marT="0" marB="0"/>
                </a:tc>
                <a:extLst>
                  <a:ext uri="{0D108BD9-81ED-4DB2-BD59-A6C34878D82A}">
                    <a16:rowId xmlns:a16="http://schemas.microsoft.com/office/drawing/2014/main" xmlns="" val="10000"/>
                  </a:ext>
                </a:extLst>
              </a:tr>
              <a:tr h="370840">
                <a:tc>
                  <a:txBody>
                    <a:bodyPr/>
                    <a:lstStyle/>
                    <a:p>
                      <a:pPr marL="0" marR="0" algn="ctr">
                        <a:lnSpc>
                          <a:spcPct val="115000"/>
                        </a:lnSpc>
                        <a:spcBef>
                          <a:spcPts val="0"/>
                        </a:spcBef>
                        <a:spcAft>
                          <a:spcPts val="1000"/>
                        </a:spcAft>
                      </a:pPr>
                      <a:r>
                        <a:rPr lang="en-US" sz="2800"/>
                        <a:t>0</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0</a:t>
                      </a:r>
                      <a:endParaRPr lang="en-US" sz="28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0</a:t>
                      </a:r>
                      <a:endParaRPr lang="en-US" sz="2800" dirty="0">
                        <a:latin typeface="Calibri"/>
                        <a:ea typeface="Times New Roman"/>
                        <a:cs typeface="Mangal"/>
                      </a:endParaRPr>
                    </a:p>
                  </a:txBody>
                  <a:tcPr marL="68580" marR="68580" marT="0" marB="0"/>
                </a:tc>
                <a:extLst>
                  <a:ext uri="{0D108BD9-81ED-4DB2-BD59-A6C34878D82A}">
                    <a16:rowId xmlns:a16="http://schemas.microsoft.com/office/drawing/2014/main" xmlns="" val="10001"/>
                  </a:ext>
                </a:extLst>
              </a:tr>
              <a:tr h="370840">
                <a:tc>
                  <a:txBody>
                    <a:bodyPr/>
                    <a:lstStyle/>
                    <a:p>
                      <a:pPr marL="0" marR="0" algn="ctr">
                        <a:lnSpc>
                          <a:spcPct val="115000"/>
                        </a:lnSpc>
                        <a:spcBef>
                          <a:spcPts val="0"/>
                        </a:spcBef>
                        <a:spcAft>
                          <a:spcPts val="1000"/>
                        </a:spcAft>
                      </a:pPr>
                      <a:r>
                        <a:rPr lang="en-US" sz="2800"/>
                        <a:t>0</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a:t>1</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0</a:t>
                      </a:r>
                      <a:endParaRPr lang="en-US" sz="2800" dirty="0">
                        <a:latin typeface="Calibri"/>
                        <a:ea typeface="Times New Roman"/>
                        <a:cs typeface="Mangal"/>
                      </a:endParaRPr>
                    </a:p>
                  </a:txBody>
                  <a:tcPr marL="68580" marR="68580" marT="0" marB="0"/>
                </a:tc>
                <a:extLst>
                  <a:ext uri="{0D108BD9-81ED-4DB2-BD59-A6C34878D82A}">
                    <a16:rowId xmlns:a16="http://schemas.microsoft.com/office/drawing/2014/main" xmlns="" val="10002"/>
                  </a:ext>
                </a:extLst>
              </a:tr>
              <a:tr h="370840">
                <a:tc>
                  <a:txBody>
                    <a:bodyPr/>
                    <a:lstStyle/>
                    <a:p>
                      <a:pPr marL="0" marR="0" algn="ctr">
                        <a:lnSpc>
                          <a:spcPct val="115000"/>
                        </a:lnSpc>
                        <a:spcBef>
                          <a:spcPts val="0"/>
                        </a:spcBef>
                        <a:spcAft>
                          <a:spcPts val="1000"/>
                        </a:spcAft>
                      </a:pPr>
                      <a:r>
                        <a:rPr lang="en-US" sz="2800"/>
                        <a:t>1</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a:t>0</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0</a:t>
                      </a:r>
                      <a:endParaRPr lang="en-US" sz="2800" dirty="0">
                        <a:latin typeface="Calibri"/>
                        <a:ea typeface="Times New Roman"/>
                        <a:cs typeface="Mangal"/>
                      </a:endParaRPr>
                    </a:p>
                  </a:txBody>
                  <a:tcPr marL="68580" marR="68580" marT="0" marB="0"/>
                </a:tc>
                <a:extLst>
                  <a:ext uri="{0D108BD9-81ED-4DB2-BD59-A6C34878D82A}">
                    <a16:rowId xmlns:a16="http://schemas.microsoft.com/office/drawing/2014/main" xmlns="" val="10003"/>
                  </a:ext>
                </a:extLst>
              </a:tr>
              <a:tr h="370840">
                <a:tc>
                  <a:txBody>
                    <a:bodyPr/>
                    <a:lstStyle/>
                    <a:p>
                      <a:pPr marL="0" marR="0" algn="ctr">
                        <a:lnSpc>
                          <a:spcPct val="115000"/>
                        </a:lnSpc>
                        <a:spcBef>
                          <a:spcPts val="0"/>
                        </a:spcBef>
                        <a:spcAft>
                          <a:spcPts val="1000"/>
                        </a:spcAft>
                      </a:pPr>
                      <a:r>
                        <a:rPr lang="en-US" sz="2800"/>
                        <a:t>1</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a:t>1</a:t>
                      </a:r>
                      <a:endParaRPr lang="en-US" sz="28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800" dirty="0"/>
                        <a:t>1</a:t>
                      </a:r>
                      <a:endParaRPr lang="en-US" sz="2800" dirty="0">
                        <a:latin typeface="Calibri"/>
                        <a:ea typeface="Times New Roman"/>
                        <a:cs typeface="Mangal"/>
                      </a:endParaRPr>
                    </a:p>
                  </a:txBody>
                  <a:tcPr marL="68580" marR="68580" marT="0" marB="0"/>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nvGraphicFramePr>
        <p:xfrm>
          <a:off x="5029200" y="2133601"/>
          <a:ext cx="3733800" cy="3047998"/>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xmlns="" val="20000"/>
                    </a:ext>
                  </a:extLst>
                </a:gridCol>
                <a:gridCol w="1244600">
                  <a:extLst>
                    <a:ext uri="{9D8B030D-6E8A-4147-A177-3AD203B41FA5}">
                      <a16:colId xmlns:a16="http://schemas.microsoft.com/office/drawing/2014/main" xmlns="" val="20001"/>
                    </a:ext>
                  </a:extLst>
                </a:gridCol>
                <a:gridCol w="1244600">
                  <a:extLst>
                    <a:ext uri="{9D8B030D-6E8A-4147-A177-3AD203B41FA5}">
                      <a16:colId xmlns:a16="http://schemas.microsoft.com/office/drawing/2014/main" xmlns="" val="20002"/>
                    </a:ext>
                  </a:extLst>
                </a:gridCol>
              </a:tblGrid>
              <a:tr h="1036910">
                <a:tc>
                  <a:txBody>
                    <a:bodyPr/>
                    <a:lstStyle/>
                    <a:p>
                      <a:pPr marL="0" marR="0" algn="ctr">
                        <a:lnSpc>
                          <a:spcPct val="115000"/>
                        </a:lnSpc>
                        <a:spcBef>
                          <a:spcPts val="0"/>
                        </a:spcBef>
                        <a:spcAft>
                          <a:spcPts val="1000"/>
                        </a:spcAft>
                      </a:pPr>
                      <a:r>
                        <a:rPr lang="en-US" sz="2400" dirty="0"/>
                        <a:t>Switch S1</a:t>
                      </a:r>
                      <a:endParaRPr lang="en-US" sz="24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Switch S2</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Bulb </a:t>
                      </a:r>
                      <a:endParaRPr lang="en-US" sz="2400">
                        <a:latin typeface="Calibri"/>
                        <a:ea typeface="Times New Roman"/>
                        <a:cs typeface="Mangal"/>
                      </a:endParaRPr>
                    </a:p>
                  </a:txBody>
                  <a:tcPr marL="68580" marR="68580" marT="0" marB="0"/>
                </a:tc>
                <a:extLst>
                  <a:ext uri="{0D108BD9-81ED-4DB2-BD59-A6C34878D82A}">
                    <a16:rowId xmlns:a16="http://schemas.microsoft.com/office/drawing/2014/main" xmlns="" val="10000"/>
                  </a:ext>
                </a:extLst>
              </a:tr>
              <a:tr h="502772">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extLst>
                  <a:ext uri="{0D108BD9-81ED-4DB2-BD59-A6C34878D82A}">
                    <a16:rowId xmlns:a16="http://schemas.microsoft.com/office/drawing/2014/main" xmlns="" val="10001"/>
                  </a:ext>
                </a:extLst>
              </a:tr>
              <a:tr h="502772">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ON</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extLst>
                  <a:ext uri="{0D108BD9-81ED-4DB2-BD59-A6C34878D82A}">
                    <a16:rowId xmlns:a16="http://schemas.microsoft.com/office/drawing/2014/main" xmlns="" val="10002"/>
                  </a:ext>
                </a:extLst>
              </a:tr>
              <a:tr h="502772">
                <a:tc>
                  <a:txBody>
                    <a:bodyPr/>
                    <a:lstStyle/>
                    <a:p>
                      <a:pPr marL="0" marR="0" algn="ctr">
                        <a:lnSpc>
                          <a:spcPct val="115000"/>
                        </a:lnSpc>
                        <a:spcBef>
                          <a:spcPts val="0"/>
                        </a:spcBef>
                        <a:spcAft>
                          <a:spcPts val="1000"/>
                        </a:spcAft>
                      </a:pPr>
                      <a:r>
                        <a:rPr lang="en-US" sz="2400"/>
                        <a:t>ON</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OFF</a:t>
                      </a:r>
                      <a:endParaRPr lang="en-US" sz="2400">
                        <a:latin typeface="Calibri"/>
                        <a:ea typeface="Times New Roman"/>
                        <a:cs typeface="Mangal"/>
                      </a:endParaRPr>
                    </a:p>
                  </a:txBody>
                  <a:tcPr marL="68580" marR="68580" marT="0" marB="0"/>
                </a:tc>
                <a:extLst>
                  <a:ext uri="{0D108BD9-81ED-4DB2-BD59-A6C34878D82A}">
                    <a16:rowId xmlns:a16="http://schemas.microsoft.com/office/drawing/2014/main" xmlns="" val="10003"/>
                  </a:ext>
                </a:extLst>
              </a:tr>
              <a:tr h="502772">
                <a:tc>
                  <a:txBody>
                    <a:bodyPr/>
                    <a:lstStyle/>
                    <a:p>
                      <a:pPr marL="0" marR="0" algn="ctr">
                        <a:lnSpc>
                          <a:spcPct val="115000"/>
                        </a:lnSpc>
                        <a:spcBef>
                          <a:spcPts val="0"/>
                        </a:spcBef>
                        <a:spcAft>
                          <a:spcPts val="1000"/>
                        </a:spcAft>
                      </a:pPr>
                      <a:r>
                        <a:rPr lang="en-US" sz="2400"/>
                        <a:t>ON</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a:t>ON</a:t>
                      </a:r>
                      <a:endParaRPr lang="en-US" sz="2400">
                        <a:latin typeface="Calibri"/>
                        <a:ea typeface="Times New Roman"/>
                        <a:cs typeface="Mangal"/>
                      </a:endParaRPr>
                    </a:p>
                  </a:txBody>
                  <a:tcPr marL="68580" marR="68580" marT="0" marB="0"/>
                </a:tc>
                <a:tc>
                  <a:txBody>
                    <a:bodyPr/>
                    <a:lstStyle/>
                    <a:p>
                      <a:pPr marL="0" marR="0" algn="ctr">
                        <a:lnSpc>
                          <a:spcPct val="115000"/>
                        </a:lnSpc>
                        <a:spcBef>
                          <a:spcPts val="0"/>
                        </a:spcBef>
                        <a:spcAft>
                          <a:spcPts val="1000"/>
                        </a:spcAft>
                      </a:pPr>
                      <a:r>
                        <a:rPr lang="en-US" sz="2400" dirty="0"/>
                        <a:t>ON</a:t>
                      </a:r>
                      <a:endParaRPr lang="en-US" sz="2400" dirty="0">
                        <a:latin typeface="Calibri"/>
                        <a:ea typeface="Times New Roman"/>
                        <a:cs typeface="Mangal"/>
                      </a:endParaRPr>
                    </a:p>
                  </a:txBody>
                  <a:tcPr marL="68580" marR="68580" marT="0" marB="0"/>
                </a:tc>
                <a:extLst>
                  <a:ext uri="{0D108BD9-81ED-4DB2-BD59-A6C34878D82A}">
                    <a16:rowId xmlns:a16="http://schemas.microsoft.com/office/drawing/2014/main" xmlns="" val="10004"/>
                  </a:ext>
                </a:extLst>
              </a:tr>
            </a:tbl>
          </a:graphicData>
        </a:graphic>
      </p:graphicFrame>
      <p:sp>
        <p:nvSpPr>
          <p:cNvPr id="6" name="Rectangle 5"/>
          <p:cNvSpPr/>
          <p:nvPr/>
        </p:nvSpPr>
        <p:spPr>
          <a:xfrm>
            <a:off x="914400" y="1676400"/>
            <a:ext cx="5791200" cy="400110"/>
          </a:xfrm>
          <a:prstGeom prst="rect">
            <a:avLst/>
          </a:prstGeom>
        </p:spPr>
        <p:txBody>
          <a:bodyPr wrap="square">
            <a:spAutoFit/>
          </a:bodyPr>
          <a:lstStyle/>
          <a:p>
            <a:r>
              <a:rPr lang="en-US" sz="2000" b="1" i="1" dirty="0" smtClean="0"/>
              <a:t>No. of inputs = 2, hence input combinations = 2</a:t>
            </a:r>
            <a:r>
              <a:rPr lang="en-US" sz="2000" b="1" i="1" baseline="30000" dirty="0" smtClean="0"/>
              <a:t>2</a:t>
            </a:r>
            <a:r>
              <a:rPr lang="en-US" sz="2000" b="1" i="1" dirty="0" smtClean="0"/>
              <a:t> = 4</a:t>
            </a:r>
            <a:endParaRPr lang="en-US" sz="2000" b="1" i="1" dirty="0"/>
          </a:p>
        </p:txBody>
      </p:sp>
      <p:sp>
        <p:nvSpPr>
          <p:cNvPr id="7" name="Rectangle 6"/>
          <p:cNvSpPr/>
          <p:nvPr/>
        </p:nvSpPr>
        <p:spPr>
          <a:xfrm>
            <a:off x="381000" y="5791200"/>
            <a:ext cx="7848600" cy="830997"/>
          </a:xfrm>
          <a:prstGeom prst="rect">
            <a:avLst/>
          </a:prstGeom>
        </p:spPr>
        <p:txBody>
          <a:bodyPr wrap="square">
            <a:spAutoFit/>
          </a:bodyPr>
          <a:lstStyle/>
          <a:p>
            <a:r>
              <a:rPr lang="en-US" sz="2400" b="1" dirty="0" smtClean="0"/>
              <a:t>Operation Symbol for AND gate is represented by a dot “.”, and Boolean Expression for AND function is f = A</a:t>
            </a:r>
            <a:r>
              <a:rPr lang="en-US" sz="2400" b="1" dirty="0" smtClean="0">
                <a:sym typeface="Wingdings"/>
              </a:rPr>
              <a:t></a:t>
            </a:r>
            <a:r>
              <a:rPr lang="en-US" sz="2400" b="1" dirty="0" smtClean="0"/>
              <a:t>B.</a:t>
            </a:r>
            <a:endParaRPr lang="en-US" sz="2400" b="1"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Footer Placeholder 8"/>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2000" fill="hold"/>
                                        <p:tgtEl>
                                          <p:spTgt spid="4"/>
                                        </p:tgtEl>
                                        <p:attrNameLst>
                                          <p:attrName>ppt_w</p:attrName>
                                        </p:attrNameLst>
                                      </p:cBhvr>
                                      <p:tavLst>
                                        <p:tav tm="0">
                                          <p:val>
                                            <p:fltVal val="0"/>
                                          </p:val>
                                        </p:tav>
                                        <p:tav tm="100000">
                                          <p:val>
                                            <p:strVal val="#ppt_w"/>
                                          </p:val>
                                        </p:tav>
                                      </p:tavLst>
                                    </p:anim>
                                    <p:anim calcmode="lin" valueType="num">
                                      <p:cBhvr>
                                        <p:cTn id="24" dur="2000" fill="hold"/>
                                        <p:tgtEl>
                                          <p:spTgt spid="4"/>
                                        </p:tgtEl>
                                        <p:attrNameLst>
                                          <p:attrName>ppt_h</p:attrName>
                                        </p:attrNameLst>
                                      </p:cBhvr>
                                      <p:tavLst>
                                        <p:tav tm="0">
                                          <p:val>
                                            <p:fltVal val="0"/>
                                          </p:val>
                                        </p:tav>
                                        <p:tav tm="100000">
                                          <p:val>
                                            <p:strVal val="#ppt_h"/>
                                          </p:val>
                                        </p:tav>
                                      </p:tavLst>
                                    </p:anim>
                                    <p:animEffect transition="in" filter="fade">
                                      <p:cBhvr>
                                        <p:cTn id="25" dur="2000"/>
                                        <p:tgtEl>
                                          <p:spTgt spid="4"/>
                                        </p:tgtEl>
                                      </p:cBhvr>
                                    </p:animEffect>
                                  </p:childTnLst>
                                </p:cTn>
                              </p:par>
                              <p:par>
                                <p:cTn id="26" presetID="53"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2000" fill="hold"/>
                                        <p:tgtEl>
                                          <p:spTgt spid="5"/>
                                        </p:tgtEl>
                                        <p:attrNameLst>
                                          <p:attrName>ppt_w</p:attrName>
                                        </p:attrNameLst>
                                      </p:cBhvr>
                                      <p:tavLst>
                                        <p:tav tm="0">
                                          <p:val>
                                            <p:fltVal val="0"/>
                                          </p:val>
                                        </p:tav>
                                        <p:tav tm="100000">
                                          <p:val>
                                            <p:strVal val="#ppt_w"/>
                                          </p:val>
                                        </p:tav>
                                      </p:tavLst>
                                    </p:anim>
                                    <p:anim calcmode="lin" valueType="num">
                                      <p:cBhvr>
                                        <p:cTn id="29" dur="2000" fill="hold"/>
                                        <p:tgtEl>
                                          <p:spTgt spid="5"/>
                                        </p:tgtEl>
                                        <p:attrNameLst>
                                          <p:attrName>ppt_h</p:attrName>
                                        </p:attrNameLst>
                                      </p:cBhvr>
                                      <p:tavLst>
                                        <p:tav tm="0">
                                          <p:val>
                                            <p:fltVal val="0"/>
                                          </p:val>
                                        </p:tav>
                                        <p:tav tm="100000">
                                          <p:val>
                                            <p:strVal val="#ppt_h"/>
                                          </p:val>
                                        </p:tav>
                                      </p:tavLst>
                                    </p:anim>
                                    <p:animEffect transition="in" filter="fade">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0"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800" decel="100000"/>
                                        <p:tgtEl>
                                          <p:spTgt spid="7">
                                            <p:txEl>
                                              <p:pRg st="0" end="0"/>
                                            </p:txEl>
                                          </p:spTgt>
                                        </p:tgtEl>
                                      </p:cBhvr>
                                    </p:animEffect>
                                    <p:anim calcmode="lin" valueType="num">
                                      <p:cBhvr>
                                        <p:cTn id="36" dur="800" decel="100000" fill="hold"/>
                                        <p:tgtEl>
                                          <p:spTgt spid="7">
                                            <p:txEl>
                                              <p:pRg st="0" end="0"/>
                                            </p:txEl>
                                          </p:spTgt>
                                        </p:tgtEl>
                                        <p:attrNameLst>
                                          <p:attrName>style.rotation</p:attrName>
                                        </p:attrNameLst>
                                      </p:cBhvr>
                                      <p:tavLst>
                                        <p:tav tm="0">
                                          <p:val>
                                            <p:fltVal val="-90"/>
                                          </p:val>
                                        </p:tav>
                                        <p:tav tm="100000">
                                          <p:val>
                                            <p:fltVal val="0"/>
                                          </p:val>
                                        </p:tav>
                                      </p:tavLst>
                                    </p:anim>
                                    <p:anim calcmode="lin" valueType="num">
                                      <p:cBhvr>
                                        <p:cTn id="37" dur="800" decel="100000" fill="hold"/>
                                        <p:tgtEl>
                                          <p:spTgt spid="7">
                                            <p:txEl>
                                              <p:pRg st="0" end="0"/>
                                            </p:txEl>
                                          </p:spTgt>
                                        </p:tgtEl>
                                        <p:attrNameLst>
                                          <p:attrName>ppt_x</p:attrName>
                                        </p:attrNameLst>
                                      </p:cBhvr>
                                      <p:tavLst>
                                        <p:tav tm="0">
                                          <p:val>
                                            <p:strVal val="#ppt_x+0.4"/>
                                          </p:val>
                                        </p:tav>
                                        <p:tav tm="100000">
                                          <p:val>
                                            <p:strVal val="#ppt_x-0.05"/>
                                          </p:val>
                                        </p:tav>
                                      </p:tavLst>
                                    </p:anim>
                                    <p:anim calcmode="lin" valueType="num">
                                      <p:cBhvr>
                                        <p:cTn id="38" dur="800" decel="100000" fill="hold"/>
                                        <p:tgtEl>
                                          <p:spTgt spid="7">
                                            <p:txEl>
                                              <p:pRg st="0" end="0"/>
                                            </p:txEl>
                                          </p:spTgt>
                                        </p:tgtEl>
                                        <p:attrNameLst>
                                          <p:attrName>ppt_y</p:attrName>
                                        </p:attrNameLst>
                                      </p:cBhvr>
                                      <p:tavLst>
                                        <p:tav tm="0">
                                          <p:val>
                                            <p:strVal val="#ppt_y-0.4"/>
                                          </p:val>
                                        </p:tav>
                                        <p:tav tm="100000">
                                          <p:val>
                                            <p:strVal val="#ppt_y+0.1"/>
                                          </p:val>
                                        </p:tav>
                                      </p:tavLst>
                                    </p:anim>
                                    <p:anim calcmode="lin" valueType="num">
                                      <p:cBhvr>
                                        <p:cTn id="39" dur="200" accel="100000" fill="hold">
                                          <p:stCondLst>
                                            <p:cond delay="800"/>
                                          </p:stCondLst>
                                        </p:cTn>
                                        <p:tgtEl>
                                          <p:spTgt spid="7">
                                            <p:txEl>
                                              <p:pRg st="0" end="0"/>
                                            </p:txEl>
                                          </p:spTgt>
                                        </p:tgtEl>
                                        <p:attrNameLst>
                                          <p:attrName>ppt_x</p:attrName>
                                        </p:attrNameLst>
                                      </p:cBhvr>
                                      <p:tavLst>
                                        <p:tav tm="0">
                                          <p:val>
                                            <p:strVal val="#ppt_x-0.05"/>
                                          </p:val>
                                        </p:tav>
                                        <p:tav tm="100000">
                                          <p:val>
                                            <p:strVal val="#ppt_x"/>
                                          </p:val>
                                        </p:tav>
                                      </p:tavLst>
                                    </p:anim>
                                    <p:anim calcmode="lin" valueType="num">
                                      <p:cBhvr>
                                        <p:cTn id="40" dur="200" accel="100000" fill="hold">
                                          <p:stCondLst>
                                            <p:cond delay="800"/>
                                          </p:stCondLst>
                                        </p:cTn>
                                        <p:tgtEl>
                                          <p:spTgt spid="7">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OR Gate</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lstStyle/>
          <a:p>
            <a:pPr>
              <a:buNone/>
            </a:pPr>
            <a:r>
              <a:rPr lang="en-US" dirty="0" smtClean="0"/>
              <a:t>   The OR gate is a logic circuit with two or more than two inputs and one output. The output of an OR gate is logic “1” when any one of its inputs are at logic “1” state. Only when both the inputs are at logic “0” the output of an OR gate is logic “0”.</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ox(in)">
                                      <p:cBhvr>
                                        <p:cTn id="2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524000"/>
          </a:xfrm>
        </p:spPr>
        <p:txBody>
          <a:bodyPr>
            <a:normAutofit fontScale="90000"/>
          </a:bodyPr>
          <a:lstStyle/>
          <a:p>
            <a:r>
              <a:rPr lang="en-US" b="1" dirty="0" smtClean="0"/>
              <a:t>Truth Table for OR Gate (with two inputs)</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Table 5"/>
          <p:cNvGraphicFramePr>
            <a:graphicFrameLocks noGrp="1"/>
          </p:cNvGraphicFramePr>
          <p:nvPr/>
        </p:nvGraphicFramePr>
        <p:xfrm>
          <a:off x="304800" y="1524000"/>
          <a:ext cx="2895599" cy="2068512"/>
        </p:xfrm>
        <a:graphic>
          <a:graphicData uri="http://schemas.openxmlformats.org/drawingml/2006/table">
            <a:tbl>
              <a:tblPr/>
              <a:tblGrid>
                <a:gridCol w="894575">
                  <a:extLst>
                    <a:ext uri="{9D8B030D-6E8A-4147-A177-3AD203B41FA5}">
                      <a16:colId xmlns:a16="http://schemas.microsoft.com/office/drawing/2014/main" xmlns="" val="20000"/>
                    </a:ext>
                  </a:extLst>
                </a:gridCol>
                <a:gridCol w="941658">
                  <a:extLst>
                    <a:ext uri="{9D8B030D-6E8A-4147-A177-3AD203B41FA5}">
                      <a16:colId xmlns:a16="http://schemas.microsoft.com/office/drawing/2014/main" xmlns="" val="20001"/>
                    </a:ext>
                  </a:extLst>
                </a:gridCol>
                <a:gridCol w="1059366">
                  <a:extLst>
                    <a:ext uri="{9D8B030D-6E8A-4147-A177-3AD203B41FA5}">
                      <a16:colId xmlns:a16="http://schemas.microsoft.com/office/drawing/2014/main" xmlns="" val="20002"/>
                    </a:ext>
                  </a:extLst>
                </a:gridCol>
              </a:tblGrid>
              <a:tr h="445407">
                <a:tc>
                  <a:txBody>
                    <a:bodyPr/>
                    <a:lstStyle/>
                    <a:p>
                      <a:pPr marL="0" marR="0" algn="ctr">
                        <a:spcBef>
                          <a:spcPts val="0"/>
                        </a:spcBef>
                        <a:spcAft>
                          <a:spcPts val="0"/>
                        </a:spcAft>
                      </a:pPr>
                      <a:r>
                        <a:rPr lang="en-US" sz="1200" b="1">
                          <a:latin typeface="Times New Roman"/>
                          <a:ea typeface="SimSun"/>
                          <a:cs typeface="Mangal"/>
                        </a:rPr>
                        <a:t>Input A</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Input B</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Output </a:t>
                      </a:r>
                      <a:endParaRPr lang="en-US" sz="1200">
                        <a:latin typeface="Times New Roman"/>
                        <a:ea typeface="SimSun"/>
                        <a:cs typeface="Mangal"/>
                      </a:endParaRPr>
                    </a:p>
                    <a:p>
                      <a:pPr marL="0" marR="0" algn="ctr">
                        <a:spcBef>
                          <a:spcPts val="0"/>
                        </a:spcBef>
                        <a:spcAft>
                          <a:spcPts val="0"/>
                        </a:spcAft>
                      </a:pPr>
                      <a:r>
                        <a:rPr lang="en-US" sz="1200" b="1">
                          <a:latin typeface="Times New Roman"/>
                          <a:ea typeface="SimSun"/>
                          <a:cs typeface="Mangal"/>
                        </a:rPr>
                        <a:t>A OR B</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86638">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07516">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07516">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21435">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7" name="Table 6"/>
          <p:cNvGraphicFramePr>
            <a:graphicFrameLocks noGrp="1"/>
          </p:cNvGraphicFramePr>
          <p:nvPr/>
        </p:nvGraphicFramePr>
        <p:xfrm>
          <a:off x="4114800" y="1600201"/>
          <a:ext cx="2811780" cy="1905001"/>
        </p:xfrm>
        <a:graphic>
          <a:graphicData uri="http://schemas.openxmlformats.org/drawingml/2006/table">
            <a:tbl>
              <a:tblPr/>
              <a:tblGrid>
                <a:gridCol w="86868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028700">
                  <a:extLst>
                    <a:ext uri="{9D8B030D-6E8A-4147-A177-3AD203B41FA5}">
                      <a16:colId xmlns:a16="http://schemas.microsoft.com/office/drawing/2014/main" xmlns="" val="20002"/>
                    </a:ext>
                  </a:extLst>
                </a:gridCol>
              </a:tblGrid>
              <a:tr h="382306">
                <a:tc>
                  <a:txBody>
                    <a:bodyPr/>
                    <a:lstStyle/>
                    <a:p>
                      <a:pPr marL="0" marR="0" algn="ctr">
                        <a:spcBef>
                          <a:spcPts val="0"/>
                        </a:spcBef>
                        <a:spcAft>
                          <a:spcPts val="0"/>
                        </a:spcAft>
                      </a:pPr>
                      <a:r>
                        <a:rPr lang="en-US" sz="1200" b="1" dirty="0">
                          <a:latin typeface="Times New Roman"/>
                          <a:ea typeface="SimSun"/>
                          <a:cs typeface="Mangal"/>
                        </a:rPr>
                        <a:t>Switch S1</a:t>
                      </a:r>
                      <a:endParaRPr lang="en-US" sz="1200" dirty="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Switch S2</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Bulb</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2719">
                <a:tc>
                  <a:txBody>
                    <a:bodyPr/>
                    <a:lstStyle/>
                    <a:p>
                      <a:pPr marL="0" marR="0" algn="ctr">
                        <a:spcBef>
                          <a:spcPts val="0"/>
                        </a:spcBef>
                        <a:spcAft>
                          <a:spcPts val="0"/>
                        </a:spcAft>
                      </a:pPr>
                      <a:r>
                        <a:rPr lang="en-US" sz="1200" dirty="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82306">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82306">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95364">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8" name="Rectangle 7"/>
          <p:cNvSpPr/>
          <p:nvPr/>
        </p:nvSpPr>
        <p:spPr>
          <a:xfrm>
            <a:off x="0" y="4114800"/>
            <a:ext cx="9144000" cy="830997"/>
          </a:xfrm>
          <a:prstGeom prst="rect">
            <a:avLst/>
          </a:prstGeom>
        </p:spPr>
        <p:txBody>
          <a:bodyPr wrap="square">
            <a:spAutoFit/>
          </a:bodyPr>
          <a:lstStyle/>
          <a:p>
            <a:r>
              <a:rPr lang="en-US" sz="2400" dirty="0" smtClean="0"/>
              <a:t>Operation Symbol for OR gate is represented by a plus “+”, and Boolean Expression for OR function is f = A + B.</a:t>
            </a:r>
            <a:endParaRPr lang="en-US" sz="2400" dirty="0"/>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2000" fill="hold"/>
                                        <p:tgtEl>
                                          <p:spTgt spid="6"/>
                                        </p:tgtEl>
                                        <p:attrNameLst>
                                          <p:attrName>ppt_x</p:attrName>
                                        </p:attrNameLst>
                                      </p:cBhvr>
                                      <p:tavLst>
                                        <p:tav tm="0">
                                          <p:val>
                                            <p:strVal val="#ppt_x"/>
                                          </p:val>
                                        </p:tav>
                                        <p:tav tm="100000">
                                          <p:val>
                                            <p:strVal val="#ppt_x"/>
                                          </p:val>
                                        </p:tav>
                                      </p:tavLst>
                                    </p:anim>
                                    <p:anim calcmode="lin" valueType="num">
                                      <p:cBhvr additive="base">
                                        <p:cTn id="26" dur="2000" fill="hold"/>
                                        <p:tgtEl>
                                          <p:spTgt spid="6"/>
                                        </p:tgtEl>
                                        <p:attrNameLst>
                                          <p:attrName>ppt_y</p:attrName>
                                        </p:attrNameLst>
                                      </p:cBhvr>
                                      <p:tavLst>
                                        <p:tav tm="0">
                                          <p:val>
                                            <p:strVal val="1+#ppt_h/2"/>
                                          </p:val>
                                        </p:tav>
                                        <p:tav tm="100000">
                                          <p:val>
                                            <p:strVal val="#ppt_y"/>
                                          </p:val>
                                        </p:tav>
                                      </p:tavLst>
                                    </p:anim>
                                  </p:childTnLst>
                                </p:cTn>
                              </p:par>
                              <p:par>
                                <p:cTn id="27" presetID="7"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2000" fill="hold"/>
                                        <p:tgtEl>
                                          <p:spTgt spid="7"/>
                                        </p:tgtEl>
                                        <p:attrNameLst>
                                          <p:attrName>ppt_x</p:attrName>
                                        </p:attrNameLst>
                                      </p:cBhvr>
                                      <p:tavLst>
                                        <p:tav tm="0">
                                          <p:val>
                                            <p:strVal val="#ppt_x"/>
                                          </p:val>
                                        </p:tav>
                                        <p:tav tm="100000">
                                          <p:val>
                                            <p:strVal val="#ppt_x"/>
                                          </p:val>
                                        </p:tav>
                                      </p:tavLst>
                                    </p:anim>
                                    <p:anim calcmode="lin" valueType="num">
                                      <p:cBhvr additive="base">
                                        <p:cTn id="30"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2895600" cy="365125"/>
          </a:xfrm>
        </p:spPr>
        <p:txBody>
          <a:bodyPr/>
          <a:lstStyle/>
          <a:p>
            <a:r>
              <a:rPr lang="en-US" dirty="0" smtClean="0"/>
              <a:t>bsarita3768@yahoo.com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8" name="Rectangle 7"/>
          <p:cNvSpPr/>
          <p:nvPr/>
        </p:nvSpPr>
        <p:spPr>
          <a:xfrm>
            <a:off x="1295400" y="381000"/>
            <a:ext cx="6934200" cy="523220"/>
          </a:xfrm>
          <a:prstGeom prst="rect">
            <a:avLst/>
          </a:prstGeom>
        </p:spPr>
        <p:txBody>
          <a:bodyPr wrap="square">
            <a:spAutoFit/>
          </a:bodyPr>
          <a:lstStyle/>
          <a:p>
            <a:r>
              <a:rPr lang="en-US" sz="2800" b="1" dirty="0" smtClean="0"/>
              <a:t>Logic Diagram		 Electrical Diagram </a:t>
            </a:r>
            <a:endParaRPr lang="en-US" sz="2800" dirty="0"/>
          </a:p>
        </p:txBody>
      </p:sp>
      <p:grpSp>
        <p:nvGrpSpPr>
          <p:cNvPr id="177" name="Group 176"/>
          <p:cNvGrpSpPr/>
          <p:nvPr/>
        </p:nvGrpSpPr>
        <p:grpSpPr>
          <a:xfrm>
            <a:off x="2028825" y="952500"/>
            <a:ext cx="6000750" cy="1447800"/>
            <a:chOff x="2028825" y="952500"/>
            <a:chExt cx="6000750" cy="1447800"/>
          </a:xfrm>
        </p:grpSpPr>
        <p:sp>
          <p:nvSpPr>
            <p:cNvPr id="1026" name="Text Box 2"/>
            <p:cNvSpPr txBox="1">
              <a:spLocks noChangeArrowheads="1"/>
            </p:cNvSpPr>
            <p:nvPr/>
          </p:nvSpPr>
          <p:spPr bwMode="auto">
            <a:xfrm>
              <a:off x="2171700" y="12573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2200275" y="20574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2028825" y="14478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2028825" y="19050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Text Box 6"/>
            <p:cNvSpPr txBox="1">
              <a:spLocks noChangeArrowheads="1"/>
            </p:cNvSpPr>
            <p:nvPr/>
          </p:nvSpPr>
          <p:spPr bwMode="auto">
            <a:xfrm>
              <a:off x="4629150" y="16573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rrowheads="1"/>
            </p:cNvSpPr>
            <p:nvPr/>
          </p:nvSpPr>
          <p:spPr bwMode="auto">
            <a:xfrm>
              <a:off x="4086225" y="19050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32" name="Group 8"/>
            <p:cNvGrpSpPr>
              <a:grpSpLocks/>
            </p:cNvGrpSpPr>
            <p:nvPr/>
          </p:nvGrpSpPr>
          <p:grpSpPr bwMode="auto">
            <a:xfrm>
              <a:off x="2371725" y="1562100"/>
              <a:ext cx="685800" cy="0"/>
              <a:chOff x="2340" y="5205"/>
              <a:chExt cx="1080" cy="0"/>
            </a:xfrm>
          </p:grpSpPr>
          <p:sp>
            <p:nvSpPr>
              <p:cNvPr id="1033" name="Line 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34" name="Line 1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35" name="Group 11"/>
            <p:cNvGrpSpPr>
              <a:grpSpLocks/>
            </p:cNvGrpSpPr>
            <p:nvPr/>
          </p:nvGrpSpPr>
          <p:grpSpPr bwMode="auto">
            <a:xfrm>
              <a:off x="2381250" y="2047875"/>
              <a:ext cx="685800" cy="0"/>
              <a:chOff x="2340" y="5205"/>
              <a:chExt cx="1080" cy="0"/>
            </a:xfrm>
          </p:grpSpPr>
          <p:sp>
            <p:nvSpPr>
              <p:cNvPr id="1036" name="Line 1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37" name="Line 1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38" name="Line 14"/>
            <p:cNvSpPr>
              <a:spLocks noChangeShapeType="1"/>
            </p:cNvSpPr>
            <p:nvPr/>
          </p:nvSpPr>
          <p:spPr bwMode="auto">
            <a:xfrm>
              <a:off x="3067050" y="15621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a:off x="3067050" y="19335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Line 16"/>
            <p:cNvSpPr>
              <a:spLocks noChangeShapeType="1"/>
            </p:cNvSpPr>
            <p:nvPr/>
          </p:nvSpPr>
          <p:spPr bwMode="auto">
            <a:xfrm>
              <a:off x="3076575" y="16764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Line 17"/>
            <p:cNvSpPr>
              <a:spLocks noChangeShapeType="1"/>
            </p:cNvSpPr>
            <p:nvPr/>
          </p:nvSpPr>
          <p:spPr bwMode="auto">
            <a:xfrm>
              <a:off x="3067050" y="19240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4000500" y="178117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a:off x="4057650" y="1781175"/>
              <a:ext cx="3429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44" name="Line 20"/>
            <p:cNvSpPr>
              <a:spLocks noChangeShapeType="1"/>
            </p:cNvSpPr>
            <p:nvPr/>
          </p:nvSpPr>
          <p:spPr bwMode="auto">
            <a:xfrm>
              <a:off x="4410075" y="178117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Text Box 21"/>
            <p:cNvSpPr txBox="1">
              <a:spLocks noChangeArrowheads="1"/>
            </p:cNvSpPr>
            <p:nvPr/>
          </p:nvSpPr>
          <p:spPr bwMode="auto">
            <a:xfrm>
              <a:off x="6200775" y="9525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6" name="Text Box 22"/>
            <p:cNvSpPr txBox="1">
              <a:spLocks noChangeArrowheads="1"/>
            </p:cNvSpPr>
            <p:nvPr/>
          </p:nvSpPr>
          <p:spPr bwMode="auto">
            <a:xfrm>
              <a:off x="6200775" y="18859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7" name="Text Box 23"/>
            <p:cNvSpPr txBox="1">
              <a:spLocks noChangeArrowheads="1"/>
            </p:cNvSpPr>
            <p:nvPr/>
          </p:nvSpPr>
          <p:spPr bwMode="auto">
            <a:xfrm>
              <a:off x="6362700" y="12763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Text Box 24"/>
            <p:cNvSpPr txBox="1">
              <a:spLocks noChangeArrowheads="1"/>
            </p:cNvSpPr>
            <p:nvPr/>
          </p:nvSpPr>
          <p:spPr bwMode="auto">
            <a:xfrm>
              <a:off x="6362700" y="17335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Text Box 25"/>
            <p:cNvSpPr txBox="1">
              <a:spLocks noChangeArrowheads="1"/>
            </p:cNvSpPr>
            <p:nvPr/>
          </p:nvSpPr>
          <p:spPr bwMode="auto">
            <a:xfrm>
              <a:off x="5334000" y="19621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0" name="Line 26"/>
            <p:cNvSpPr>
              <a:spLocks noChangeShapeType="1"/>
            </p:cNvSpPr>
            <p:nvPr/>
          </p:nvSpPr>
          <p:spPr bwMode="auto">
            <a:xfrm flipV="1">
              <a:off x="6400800" y="1619250"/>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Line 27"/>
            <p:cNvSpPr>
              <a:spLocks noChangeShapeType="1"/>
            </p:cNvSpPr>
            <p:nvPr/>
          </p:nvSpPr>
          <p:spPr bwMode="auto">
            <a:xfrm flipV="1">
              <a:off x="6400800" y="1162050"/>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Text Box 28"/>
            <p:cNvSpPr txBox="1">
              <a:spLocks noChangeArrowheads="1"/>
            </p:cNvSpPr>
            <p:nvPr/>
          </p:nvSpPr>
          <p:spPr bwMode="auto">
            <a:xfrm>
              <a:off x="7277100" y="19621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Line 29"/>
            <p:cNvSpPr>
              <a:spLocks noChangeShapeType="1"/>
            </p:cNvSpPr>
            <p:nvPr/>
          </p:nvSpPr>
          <p:spPr bwMode="auto">
            <a:xfrm>
              <a:off x="5105400" y="196215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Line 30"/>
            <p:cNvSpPr>
              <a:spLocks noChangeShapeType="1"/>
            </p:cNvSpPr>
            <p:nvPr/>
          </p:nvSpPr>
          <p:spPr bwMode="auto">
            <a:xfrm>
              <a:off x="5200650" y="200025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Line 31"/>
            <p:cNvSpPr>
              <a:spLocks noChangeShapeType="1"/>
            </p:cNvSpPr>
            <p:nvPr/>
          </p:nvSpPr>
          <p:spPr bwMode="auto">
            <a:xfrm flipV="1">
              <a:off x="5276850" y="17335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Line 32"/>
            <p:cNvSpPr>
              <a:spLocks noChangeShapeType="1"/>
            </p:cNvSpPr>
            <p:nvPr/>
          </p:nvSpPr>
          <p:spPr bwMode="auto">
            <a:xfrm flipV="1">
              <a:off x="5276850" y="20002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Line 33"/>
            <p:cNvSpPr>
              <a:spLocks noChangeShapeType="1"/>
            </p:cNvSpPr>
            <p:nvPr/>
          </p:nvSpPr>
          <p:spPr bwMode="auto">
            <a:xfrm>
              <a:off x="5286375" y="1733550"/>
              <a:ext cx="10763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Line 34"/>
            <p:cNvSpPr>
              <a:spLocks noChangeShapeType="1"/>
            </p:cNvSpPr>
            <p:nvPr/>
          </p:nvSpPr>
          <p:spPr bwMode="auto">
            <a:xfrm>
              <a:off x="6172200" y="1733550"/>
              <a:ext cx="21907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59" name="Line 35"/>
            <p:cNvSpPr>
              <a:spLocks noChangeShapeType="1"/>
            </p:cNvSpPr>
            <p:nvPr/>
          </p:nvSpPr>
          <p:spPr bwMode="auto">
            <a:xfrm>
              <a:off x="6705600" y="1733550"/>
              <a:ext cx="125730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060" name="Line 36"/>
            <p:cNvSpPr>
              <a:spLocks noChangeShapeType="1"/>
            </p:cNvSpPr>
            <p:nvPr/>
          </p:nvSpPr>
          <p:spPr bwMode="auto">
            <a:xfrm flipV="1">
              <a:off x="7962900" y="1733550"/>
              <a:ext cx="0" cy="2476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1" name="Line 37"/>
            <p:cNvSpPr>
              <a:spLocks noChangeShapeType="1"/>
            </p:cNvSpPr>
            <p:nvPr/>
          </p:nvSpPr>
          <p:spPr bwMode="auto">
            <a:xfrm flipV="1">
              <a:off x="7962900" y="1981200"/>
              <a:ext cx="0" cy="2476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2" name="Line 38"/>
            <p:cNvSpPr>
              <a:spLocks noChangeShapeType="1"/>
            </p:cNvSpPr>
            <p:nvPr/>
          </p:nvSpPr>
          <p:spPr bwMode="auto">
            <a:xfrm>
              <a:off x="5286375" y="223837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3" name="Line 39"/>
            <p:cNvSpPr>
              <a:spLocks noChangeShapeType="1"/>
            </p:cNvSpPr>
            <p:nvPr/>
          </p:nvSpPr>
          <p:spPr bwMode="auto">
            <a:xfrm flipV="1">
              <a:off x="6248400" y="12763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4" name="Line 40"/>
            <p:cNvSpPr>
              <a:spLocks noChangeShapeType="1"/>
            </p:cNvSpPr>
            <p:nvPr/>
          </p:nvSpPr>
          <p:spPr bwMode="auto">
            <a:xfrm flipV="1">
              <a:off x="6877050" y="12763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Line 41"/>
            <p:cNvSpPr>
              <a:spLocks noChangeShapeType="1"/>
            </p:cNvSpPr>
            <p:nvPr/>
          </p:nvSpPr>
          <p:spPr bwMode="auto">
            <a:xfrm>
              <a:off x="6248400" y="1276350"/>
              <a:ext cx="1524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66" name="Line 42"/>
            <p:cNvSpPr>
              <a:spLocks noChangeShapeType="1"/>
            </p:cNvSpPr>
            <p:nvPr/>
          </p:nvSpPr>
          <p:spPr bwMode="auto">
            <a:xfrm>
              <a:off x="6705600" y="1266825"/>
              <a:ext cx="1714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09" name="AutoShape 85"/>
            <p:cNvSpPr>
              <a:spLocks noChangeArrowheads="1"/>
            </p:cNvSpPr>
            <p:nvPr/>
          </p:nvSpPr>
          <p:spPr bwMode="auto">
            <a:xfrm rot="10800000">
              <a:off x="3486150" y="1571625"/>
              <a:ext cx="571500" cy="457200"/>
            </a:xfrm>
            <a:prstGeom prst="moon">
              <a:avLst>
                <a:gd name="adj" fmla="val 8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Oval 86"/>
            <p:cNvSpPr>
              <a:spLocks noChangeArrowheads="1"/>
            </p:cNvSpPr>
            <p:nvPr/>
          </p:nvSpPr>
          <p:spPr bwMode="auto">
            <a:xfrm>
              <a:off x="7915275" y="1914525"/>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8" name="Group 177"/>
          <p:cNvGrpSpPr/>
          <p:nvPr/>
        </p:nvGrpSpPr>
        <p:grpSpPr>
          <a:xfrm>
            <a:off x="2028825" y="2514600"/>
            <a:ext cx="6048375" cy="1447800"/>
            <a:chOff x="2028825" y="2514600"/>
            <a:chExt cx="6048375" cy="1447800"/>
          </a:xfrm>
        </p:grpSpPr>
        <p:sp>
          <p:nvSpPr>
            <p:cNvPr id="1067" name="Text Box 43"/>
            <p:cNvSpPr txBox="1">
              <a:spLocks noChangeArrowheads="1"/>
            </p:cNvSpPr>
            <p:nvPr/>
          </p:nvSpPr>
          <p:spPr bwMode="auto">
            <a:xfrm>
              <a:off x="2171700" y="28194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Text Box 44"/>
            <p:cNvSpPr txBox="1">
              <a:spLocks noChangeArrowheads="1"/>
            </p:cNvSpPr>
            <p:nvPr/>
          </p:nvSpPr>
          <p:spPr bwMode="auto">
            <a:xfrm>
              <a:off x="2200275" y="36195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9" name="Text Box 45"/>
            <p:cNvSpPr txBox="1">
              <a:spLocks noChangeArrowheads="1"/>
            </p:cNvSpPr>
            <p:nvPr/>
          </p:nvSpPr>
          <p:spPr bwMode="auto">
            <a:xfrm>
              <a:off x="2028825" y="30099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0" name="Text Box 46"/>
            <p:cNvSpPr txBox="1">
              <a:spLocks noChangeArrowheads="1"/>
            </p:cNvSpPr>
            <p:nvPr/>
          </p:nvSpPr>
          <p:spPr bwMode="auto">
            <a:xfrm>
              <a:off x="2028825" y="34671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Text Box 47"/>
            <p:cNvSpPr txBox="1">
              <a:spLocks noChangeArrowheads="1"/>
            </p:cNvSpPr>
            <p:nvPr/>
          </p:nvSpPr>
          <p:spPr bwMode="auto">
            <a:xfrm>
              <a:off x="4657725" y="32385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Text Box 48"/>
            <p:cNvSpPr txBox="1">
              <a:spLocks noChangeArrowheads="1"/>
            </p:cNvSpPr>
            <p:nvPr/>
          </p:nvSpPr>
          <p:spPr bwMode="auto">
            <a:xfrm>
              <a:off x="4086225" y="34671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73" name="Group 49"/>
            <p:cNvGrpSpPr>
              <a:grpSpLocks/>
            </p:cNvGrpSpPr>
            <p:nvPr/>
          </p:nvGrpSpPr>
          <p:grpSpPr bwMode="auto">
            <a:xfrm>
              <a:off x="2371725" y="3124200"/>
              <a:ext cx="685800" cy="0"/>
              <a:chOff x="2340" y="5205"/>
              <a:chExt cx="1080" cy="0"/>
            </a:xfrm>
          </p:grpSpPr>
          <p:sp>
            <p:nvSpPr>
              <p:cNvPr id="1074" name="Line 50"/>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75" name="Line 51"/>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6" name="Group 52"/>
            <p:cNvGrpSpPr>
              <a:grpSpLocks/>
            </p:cNvGrpSpPr>
            <p:nvPr/>
          </p:nvGrpSpPr>
          <p:grpSpPr bwMode="auto">
            <a:xfrm>
              <a:off x="2381250" y="3609975"/>
              <a:ext cx="685800" cy="0"/>
              <a:chOff x="2340" y="5205"/>
              <a:chExt cx="1080" cy="0"/>
            </a:xfrm>
          </p:grpSpPr>
          <p:sp>
            <p:nvSpPr>
              <p:cNvPr id="1077" name="Line 53"/>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78" name="Line 54"/>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79" name="Line 55"/>
            <p:cNvSpPr>
              <a:spLocks noChangeShapeType="1"/>
            </p:cNvSpPr>
            <p:nvPr/>
          </p:nvSpPr>
          <p:spPr bwMode="auto">
            <a:xfrm>
              <a:off x="3067050" y="31242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Line 56"/>
            <p:cNvSpPr>
              <a:spLocks noChangeShapeType="1"/>
            </p:cNvSpPr>
            <p:nvPr/>
          </p:nvSpPr>
          <p:spPr bwMode="auto">
            <a:xfrm>
              <a:off x="3067050" y="34956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Line 57"/>
            <p:cNvSpPr>
              <a:spLocks noChangeShapeType="1"/>
            </p:cNvSpPr>
            <p:nvPr/>
          </p:nvSpPr>
          <p:spPr bwMode="auto">
            <a:xfrm>
              <a:off x="3076575" y="32385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Line 58"/>
            <p:cNvSpPr>
              <a:spLocks noChangeShapeType="1"/>
            </p:cNvSpPr>
            <p:nvPr/>
          </p:nvSpPr>
          <p:spPr bwMode="auto">
            <a:xfrm>
              <a:off x="3067050" y="34861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Line 59"/>
            <p:cNvSpPr>
              <a:spLocks noChangeShapeType="1"/>
            </p:cNvSpPr>
            <p:nvPr/>
          </p:nvSpPr>
          <p:spPr bwMode="auto">
            <a:xfrm>
              <a:off x="4029075" y="336232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84" name="Line 60"/>
            <p:cNvSpPr>
              <a:spLocks noChangeShapeType="1"/>
            </p:cNvSpPr>
            <p:nvPr/>
          </p:nvSpPr>
          <p:spPr bwMode="auto">
            <a:xfrm>
              <a:off x="4086225" y="3362325"/>
              <a:ext cx="3429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85" name="Line 61"/>
            <p:cNvSpPr>
              <a:spLocks noChangeShapeType="1"/>
            </p:cNvSpPr>
            <p:nvPr/>
          </p:nvSpPr>
          <p:spPr bwMode="auto">
            <a:xfrm>
              <a:off x="4438650" y="336232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Text Box 62"/>
            <p:cNvSpPr txBox="1">
              <a:spLocks noChangeArrowheads="1"/>
            </p:cNvSpPr>
            <p:nvPr/>
          </p:nvSpPr>
          <p:spPr bwMode="auto">
            <a:xfrm>
              <a:off x="6200775" y="25146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7" name="Text Box 63"/>
            <p:cNvSpPr txBox="1">
              <a:spLocks noChangeArrowheads="1"/>
            </p:cNvSpPr>
            <p:nvPr/>
          </p:nvSpPr>
          <p:spPr bwMode="auto">
            <a:xfrm>
              <a:off x="6200775" y="34480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8" name="Text Box 64"/>
            <p:cNvSpPr txBox="1">
              <a:spLocks noChangeArrowheads="1"/>
            </p:cNvSpPr>
            <p:nvPr/>
          </p:nvSpPr>
          <p:spPr bwMode="auto">
            <a:xfrm>
              <a:off x="6362700" y="28384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9" name="Text Box 65"/>
            <p:cNvSpPr txBox="1">
              <a:spLocks noChangeArrowheads="1"/>
            </p:cNvSpPr>
            <p:nvPr/>
          </p:nvSpPr>
          <p:spPr bwMode="auto">
            <a:xfrm>
              <a:off x="6362700" y="32956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0" name="Text Box 66"/>
            <p:cNvSpPr txBox="1">
              <a:spLocks noChangeArrowheads="1"/>
            </p:cNvSpPr>
            <p:nvPr/>
          </p:nvSpPr>
          <p:spPr bwMode="auto">
            <a:xfrm>
              <a:off x="5334000" y="35242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1" name="Line 67"/>
            <p:cNvSpPr>
              <a:spLocks noChangeShapeType="1"/>
            </p:cNvSpPr>
            <p:nvPr/>
          </p:nvSpPr>
          <p:spPr bwMode="auto">
            <a:xfrm flipV="1">
              <a:off x="6400800" y="2724150"/>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Text Box 68"/>
            <p:cNvSpPr txBox="1">
              <a:spLocks noChangeArrowheads="1"/>
            </p:cNvSpPr>
            <p:nvPr/>
          </p:nvSpPr>
          <p:spPr bwMode="auto">
            <a:xfrm>
              <a:off x="7277100" y="35242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93" name="Line 69"/>
            <p:cNvSpPr>
              <a:spLocks noChangeShapeType="1"/>
            </p:cNvSpPr>
            <p:nvPr/>
          </p:nvSpPr>
          <p:spPr bwMode="auto">
            <a:xfrm>
              <a:off x="5105400" y="352425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Line 70"/>
            <p:cNvSpPr>
              <a:spLocks noChangeShapeType="1"/>
            </p:cNvSpPr>
            <p:nvPr/>
          </p:nvSpPr>
          <p:spPr bwMode="auto">
            <a:xfrm>
              <a:off x="5200650" y="356235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Line 71"/>
            <p:cNvSpPr>
              <a:spLocks noChangeShapeType="1"/>
            </p:cNvSpPr>
            <p:nvPr/>
          </p:nvSpPr>
          <p:spPr bwMode="auto">
            <a:xfrm flipV="1">
              <a:off x="5276850" y="32956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Line 72"/>
            <p:cNvSpPr>
              <a:spLocks noChangeShapeType="1"/>
            </p:cNvSpPr>
            <p:nvPr/>
          </p:nvSpPr>
          <p:spPr bwMode="auto">
            <a:xfrm flipV="1">
              <a:off x="5276850" y="35623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7" name="Line 73"/>
            <p:cNvSpPr>
              <a:spLocks noChangeShapeType="1"/>
            </p:cNvSpPr>
            <p:nvPr/>
          </p:nvSpPr>
          <p:spPr bwMode="auto">
            <a:xfrm>
              <a:off x="5286375" y="3295650"/>
              <a:ext cx="10763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8" name="Line 74"/>
            <p:cNvSpPr>
              <a:spLocks noChangeShapeType="1"/>
            </p:cNvSpPr>
            <p:nvPr/>
          </p:nvSpPr>
          <p:spPr bwMode="auto">
            <a:xfrm>
              <a:off x="6172200" y="3295650"/>
              <a:ext cx="21907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99" name="Line 75"/>
            <p:cNvSpPr>
              <a:spLocks noChangeShapeType="1"/>
            </p:cNvSpPr>
            <p:nvPr/>
          </p:nvSpPr>
          <p:spPr bwMode="auto">
            <a:xfrm>
              <a:off x="6705600" y="3295650"/>
              <a:ext cx="125730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00" name="Line 76"/>
            <p:cNvSpPr>
              <a:spLocks noChangeShapeType="1"/>
            </p:cNvSpPr>
            <p:nvPr/>
          </p:nvSpPr>
          <p:spPr bwMode="auto">
            <a:xfrm flipV="1">
              <a:off x="7962900" y="329565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1" name="AutoShape 77"/>
            <p:cNvSpPr>
              <a:spLocks noChangeArrowheads="1"/>
            </p:cNvSpPr>
            <p:nvPr/>
          </p:nvSpPr>
          <p:spPr bwMode="auto">
            <a:xfrm>
              <a:off x="7848600" y="341947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2" name="Line 78"/>
            <p:cNvSpPr>
              <a:spLocks noChangeShapeType="1"/>
            </p:cNvSpPr>
            <p:nvPr/>
          </p:nvSpPr>
          <p:spPr bwMode="auto">
            <a:xfrm flipV="1">
              <a:off x="7962900" y="3638550"/>
              <a:ext cx="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3" name="Line 79"/>
            <p:cNvSpPr>
              <a:spLocks noChangeShapeType="1"/>
            </p:cNvSpPr>
            <p:nvPr/>
          </p:nvSpPr>
          <p:spPr bwMode="auto">
            <a:xfrm>
              <a:off x="5286375" y="380047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4" name="Line 80"/>
            <p:cNvSpPr>
              <a:spLocks noChangeShapeType="1"/>
            </p:cNvSpPr>
            <p:nvPr/>
          </p:nvSpPr>
          <p:spPr bwMode="auto">
            <a:xfrm flipV="1">
              <a:off x="6248400" y="28384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5" name="Line 81"/>
            <p:cNvSpPr>
              <a:spLocks noChangeShapeType="1"/>
            </p:cNvSpPr>
            <p:nvPr/>
          </p:nvSpPr>
          <p:spPr bwMode="auto">
            <a:xfrm flipV="1">
              <a:off x="6877050" y="28384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6" name="Line 82"/>
            <p:cNvSpPr>
              <a:spLocks noChangeShapeType="1"/>
            </p:cNvSpPr>
            <p:nvPr/>
          </p:nvSpPr>
          <p:spPr bwMode="auto">
            <a:xfrm>
              <a:off x="6248400" y="2838450"/>
              <a:ext cx="1524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07" name="Line 83"/>
            <p:cNvSpPr>
              <a:spLocks noChangeShapeType="1"/>
            </p:cNvSpPr>
            <p:nvPr/>
          </p:nvSpPr>
          <p:spPr bwMode="auto">
            <a:xfrm>
              <a:off x="6705600" y="2828925"/>
              <a:ext cx="1714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08" name="Line 84"/>
            <p:cNvSpPr>
              <a:spLocks noChangeShapeType="1"/>
            </p:cNvSpPr>
            <p:nvPr/>
          </p:nvSpPr>
          <p:spPr bwMode="auto">
            <a:xfrm>
              <a:off x="6410325" y="3295650"/>
              <a:ext cx="30480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1" name="AutoShape 87"/>
            <p:cNvSpPr>
              <a:spLocks noChangeArrowheads="1"/>
            </p:cNvSpPr>
            <p:nvPr/>
          </p:nvSpPr>
          <p:spPr bwMode="auto">
            <a:xfrm rot="10800000">
              <a:off x="3486150" y="3133725"/>
              <a:ext cx="571500" cy="457200"/>
            </a:xfrm>
            <a:prstGeom prst="moon">
              <a:avLst>
                <a:gd name="adj" fmla="val 8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9" name="Group 178"/>
          <p:cNvGrpSpPr/>
          <p:nvPr/>
        </p:nvGrpSpPr>
        <p:grpSpPr>
          <a:xfrm>
            <a:off x="2085975" y="3956050"/>
            <a:ext cx="6048375" cy="1447800"/>
            <a:chOff x="2085975" y="3956050"/>
            <a:chExt cx="6048375" cy="1447800"/>
          </a:xfrm>
        </p:grpSpPr>
        <p:sp>
          <p:nvSpPr>
            <p:cNvPr id="1112" name="Line 88"/>
            <p:cNvSpPr>
              <a:spLocks noChangeShapeType="1"/>
            </p:cNvSpPr>
            <p:nvPr/>
          </p:nvSpPr>
          <p:spPr bwMode="auto">
            <a:xfrm>
              <a:off x="5162550" y="496570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Text Box 89"/>
            <p:cNvSpPr txBox="1">
              <a:spLocks noChangeArrowheads="1"/>
            </p:cNvSpPr>
            <p:nvPr/>
          </p:nvSpPr>
          <p:spPr bwMode="auto">
            <a:xfrm>
              <a:off x="2228850" y="426085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4" name="Text Box 90"/>
            <p:cNvSpPr txBox="1">
              <a:spLocks noChangeArrowheads="1"/>
            </p:cNvSpPr>
            <p:nvPr/>
          </p:nvSpPr>
          <p:spPr bwMode="auto">
            <a:xfrm>
              <a:off x="2257425" y="506095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5" name="Text Box 91"/>
            <p:cNvSpPr txBox="1">
              <a:spLocks noChangeArrowheads="1"/>
            </p:cNvSpPr>
            <p:nvPr/>
          </p:nvSpPr>
          <p:spPr bwMode="auto">
            <a:xfrm>
              <a:off x="2085975" y="44513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6" name="Text Box 92"/>
            <p:cNvSpPr txBox="1">
              <a:spLocks noChangeArrowheads="1"/>
            </p:cNvSpPr>
            <p:nvPr/>
          </p:nvSpPr>
          <p:spPr bwMode="auto">
            <a:xfrm>
              <a:off x="2085975" y="49085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7" name="Text Box 93"/>
            <p:cNvSpPr txBox="1">
              <a:spLocks noChangeArrowheads="1"/>
            </p:cNvSpPr>
            <p:nvPr/>
          </p:nvSpPr>
          <p:spPr bwMode="auto">
            <a:xfrm>
              <a:off x="4695825" y="46609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8" name="Text Box 94"/>
            <p:cNvSpPr txBox="1">
              <a:spLocks noChangeArrowheads="1"/>
            </p:cNvSpPr>
            <p:nvPr/>
          </p:nvSpPr>
          <p:spPr bwMode="auto">
            <a:xfrm>
              <a:off x="4143375" y="490855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19" name="Group 95"/>
            <p:cNvGrpSpPr>
              <a:grpSpLocks/>
            </p:cNvGrpSpPr>
            <p:nvPr/>
          </p:nvGrpSpPr>
          <p:grpSpPr bwMode="auto">
            <a:xfrm>
              <a:off x="2428875" y="4565650"/>
              <a:ext cx="685800" cy="0"/>
              <a:chOff x="2340" y="5205"/>
              <a:chExt cx="1080" cy="0"/>
            </a:xfrm>
          </p:grpSpPr>
          <p:sp>
            <p:nvSpPr>
              <p:cNvPr id="1120" name="Line 96"/>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21" name="Line 97"/>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22" name="Group 98"/>
            <p:cNvGrpSpPr>
              <a:grpSpLocks/>
            </p:cNvGrpSpPr>
            <p:nvPr/>
          </p:nvGrpSpPr>
          <p:grpSpPr bwMode="auto">
            <a:xfrm>
              <a:off x="2438400" y="5051425"/>
              <a:ext cx="685800" cy="0"/>
              <a:chOff x="2340" y="5205"/>
              <a:chExt cx="1080" cy="0"/>
            </a:xfrm>
          </p:grpSpPr>
          <p:sp>
            <p:nvSpPr>
              <p:cNvPr id="1123" name="Line 9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24" name="Line 10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25" name="Line 101"/>
            <p:cNvSpPr>
              <a:spLocks noChangeShapeType="1"/>
            </p:cNvSpPr>
            <p:nvPr/>
          </p:nvSpPr>
          <p:spPr bwMode="auto">
            <a:xfrm>
              <a:off x="3124200" y="456565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Line 102"/>
            <p:cNvSpPr>
              <a:spLocks noChangeShapeType="1"/>
            </p:cNvSpPr>
            <p:nvPr/>
          </p:nvSpPr>
          <p:spPr bwMode="auto">
            <a:xfrm>
              <a:off x="3124200" y="493712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7" name="Line 103"/>
            <p:cNvSpPr>
              <a:spLocks noChangeShapeType="1"/>
            </p:cNvSpPr>
            <p:nvPr/>
          </p:nvSpPr>
          <p:spPr bwMode="auto">
            <a:xfrm>
              <a:off x="3133725" y="46799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8" name="Line 104"/>
            <p:cNvSpPr>
              <a:spLocks noChangeShapeType="1"/>
            </p:cNvSpPr>
            <p:nvPr/>
          </p:nvSpPr>
          <p:spPr bwMode="auto">
            <a:xfrm>
              <a:off x="3124200" y="49276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9" name="Line 105"/>
            <p:cNvSpPr>
              <a:spLocks noChangeShapeType="1"/>
            </p:cNvSpPr>
            <p:nvPr/>
          </p:nvSpPr>
          <p:spPr bwMode="auto">
            <a:xfrm>
              <a:off x="4067175" y="478472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30" name="Line 106"/>
            <p:cNvSpPr>
              <a:spLocks noChangeShapeType="1"/>
            </p:cNvSpPr>
            <p:nvPr/>
          </p:nvSpPr>
          <p:spPr bwMode="auto">
            <a:xfrm>
              <a:off x="4124325" y="4784725"/>
              <a:ext cx="3429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31" name="Line 107"/>
            <p:cNvSpPr>
              <a:spLocks noChangeShapeType="1"/>
            </p:cNvSpPr>
            <p:nvPr/>
          </p:nvSpPr>
          <p:spPr bwMode="auto">
            <a:xfrm>
              <a:off x="4476750" y="478472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2" name="Text Box 108"/>
            <p:cNvSpPr txBox="1">
              <a:spLocks noChangeArrowheads="1"/>
            </p:cNvSpPr>
            <p:nvPr/>
          </p:nvSpPr>
          <p:spPr bwMode="auto">
            <a:xfrm>
              <a:off x="6257925" y="39560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3" name="Text Box 109"/>
            <p:cNvSpPr txBox="1">
              <a:spLocks noChangeArrowheads="1"/>
            </p:cNvSpPr>
            <p:nvPr/>
          </p:nvSpPr>
          <p:spPr bwMode="auto">
            <a:xfrm>
              <a:off x="6257925" y="48895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4" name="Text Box 110"/>
            <p:cNvSpPr txBox="1">
              <a:spLocks noChangeArrowheads="1"/>
            </p:cNvSpPr>
            <p:nvPr/>
          </p:nvSpPr>
          <p:spPr bwMode="auto">
            <a:xfrm>
              <a:off x="6419850" y="42799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5" name="Text Box 111"/>
            <p:cNvSpPr txBox="1">
              <a:spLocks noChangeArrowheads="1"/>
            </p:cNvSpPr>
            <p:nvPr/>
          </p:nvSpPr>
          <p:spPr bwMode="auto">
            <a:xfrm>
              <a:off x="6419850" y="47371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6" name="Text Box 112"/>
            <p:cNvSpPr txBox="1">
              <a:spLocks noChangeArrowheads="1"/>
            </p:cNvSpPr>
            <p:nvPr/>
          </p:nvSpPr>
          <p:spPr bwMode="auto">
            <a:xfrm>
              <a:off x="5391150" y="49657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7" name="Line 113"/>
            <p:cNvSpPr>
              <a:spLocks noChangeShapeType="1"/>
            </p:cNvSpPr>
            <p:nvPr/>
          </p:nvSpPr>
          <p:spPr bwMode="auto">
            <a:xfrm flipV="1">
              <a:off x="6457950" y="4603750"/>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8" name="Text Box 114"/>
            <p:cNvSpPr txBox="1">
              <a:spLocks noChangeArrowheads="1"/>
            </p:cNvSpPr>
            <p:nvPr/>
          </p:nvSpPr>
          <p:spPr bwMode="auto">
            <a:xfrm>
              <a:off x="7334250" y="49657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39" name="Line 115"/>
            <p:cNvSpPr>
              <a:spLocks noChangeShapeType="1"/>
            </p:cNvSpPr>
            <p:nvPr/>
          </p:nvSpPr>
          <p:spPr bwMode="auto">
            <a:xfrm>
              <a:off x="5257800" y="500380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0" name="Line 116"/>
            <p:cNvSpPr>
              <a:spLocks noChangeShapeType="1"/>
            </p:cNvSpPr>
            <p:nvPr/>
          </p:nvSpPr>
          <p:spPr bwMode="auto">
            <a:xfrm flipV="1">
              <a:off x="5334000" y="47371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Line 117"/>
            <p:cNvSpPr>
              <a:spLocks noChangeShapeType="1"/>
            </p:cNvSpPr>
            <p:nvPr/>
          </p:nvSpPr>
          <p:spPr bwMode="auto">
            <a:xfrm flipV="1">
              <a:off x="5334000" y="50038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2" name="Line 118"/>
            <p:cNvSpPr>
              <a:spLocks noChangeShapeType="1"/>
            </p:cNvSpPr>
            <p:nvPr/>
          </p:nvSpPr>
          <p:spPr bwMode="auto">
            <a:xfrm>
              <a:off x="5343525" y="4737100"/>
              <a:ext cx="10763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3" name="Line 119"/>
            <p:cNvSpPr>
              <a:spLocks noChangeShapeType="1"/>
            </p:cNvSpPr>
            <p:nvPr/>
          </p:nvSpPr>
          <p:spPr bwMode="auto">
            <a:xfrm>
              <a:off x="6229350" y="4737100"/>
              <a:ext cx="21907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44" name="Line 120"/>
            <p:cNvSpPr>
              <a:spLocks noChangeShapeType="1"/>
            </p:cNvSpPr>
            <p:nvPr/>
          </p:nvSpPr>
          <p:spPr bwMode="auto">
            <a:xfrm>
              <a:off x="6762750" y="4737100"/>
              <a:ext cx="125730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45" name="Line 121"/>
            <p:cNvSpPr>
              <a:spLocks noChangeShapeType="1"/>
            </p:cNvSpPr>
            <p:nvPr/>
          </p:nvSpPr>
          <p:spPr bwMode="auto">
            <a:xfrm flipV="1">
              <a:off x="8020050" y="47371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6" name="AutoShape 122"/>
            <p:cNvSpPr>
              <a:spLocks noChangeArrowheads="1"/>
            </p:cNvSpPr>
            <p:nvPr/>
          </p:nvSpPr>
          <p:spPr bwMode="auto">
            <a:xfrm>
              <a:off x="7905750" y="486092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7" name="Line 123"/>
            <p:cNvSpPr>
              <a:spLocks noChangeShapeType="1"/>
            </p:cNvSpPr>
            <p:nvPr/>
          </p:nvSpPr>
          <p:spPr bwMode="auto">
            <a:xfrm flipV="1">
              <a:off x="8020050" y="5080000"/>
              <a:ext cx="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8" name="Line 124"/>
            <p:cNvSpPr>
              <a:spLocks noChangeShapeType="1"/>
            </p:cNvSpPr>
            <p:nvPr/>
          </p:nvSpPr>
          <p:spPr bwMode="auto">
            <a:xfrm>
              <a:off x="5343525" y="52419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9" name="Line 125"/>
            <p:cNvSpPr>
              <a:spLocks noChangeShapeType="1"/>
            </p:cNvSpPr>
            <p:nvPr/>
          </p:nvSpPr>
          <p:spPr bwMode="auto">
            <a:xfrm flipV="1">
              <a:off x="6305550" y="42799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0" name="Line 126"/>
            <p:cNvSpPr>
              <a:spLocks noChangeShapeType="1"/>
            </p:cNvSpPr>
            <p:nvPr/>
          </p:nvSpPr>
          <p:spPr bwMode="auto">
            <a:xfrm flipV="1">
              <a:off x="6934200" y="42799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1" name="Line 127"/>
            <p:cNvSpPr>
              <a:spLocks noChangeShapeType="1"/>
            </p:cNvSpPr>
            <p:nvPr/>
          </p:nvSpPr>
          <p:spPr bwMode="auto">
            <a:xfrm>
              <a:off x="6305550" y="4279900"/>
              <a:ext cx="1524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52" name="Line 128"/>
            <p:cNvSpPr>
              <a:spLocks noChangeShapeType="1"/>
            </p:cNvSpPr>
            <p:nvPr/>
          </p:nvSpPr>
          <p:spPr bwMode="auto">
            <a:xfrm>
              <a:off x="6762750" y="4270375"/>
              <a:ext cx="1714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53" name="Line 129"/>
            <p:cNvSpPr>
              <a:spLocks noChangeShapeType="1"/>
            </p:cNvSpPr>
            <p:nvPr/>
          </p:nvSpPr>
          <p:spPr bwMode="auto">
            <a:xfrm>
              <a:off x="6467475" y="4270375"/>
              <a:ext cx="30480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6" name="AutoShape 172"/>
            <p:cNvSpPr>
              <a:spLocks noChangeArrowheads="1"/>
            </p:cNvSpPr>
            <p:nvPr/>
          </p:nvSpPr>
          <p:spPr bwMode="auto">
            <a:xfrm rot="10800000">
              <a:off x="3524250" y="4556125"/>
              <a:ext cx="571500" cy="457200"/>
            </a:xfrm>
            <a:prstGeom prst="moon">
              <a:avLst>
                <a:gd name="adj" fmla="val 8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80" name="Group 179"/>
          <p:cNvGrpSpPr/>
          <p:nvPr/>
        </p:nvGrpSpPr>
        <p:grpSpPr>
          <a:xfrm>
            <a:off x="2105025" y="5416550"/>
            <a:ext cx="6048375" cy="1447800"/>
            <a:chOff x="2105025" y="5416550"/>
            <a:chExt cx="6048375" cy="1447800"/>
          </a:xfrm>
        </p:grpSpPr>
        <p:sp>
          <p:nvSpPr>
            <p:cNvPr id="1154" name="Line 130"/>
            <p:cNvSpPr>
              <a:spLocks noChangeShapeType="1"/>
            </p:cNvSpPr>
            <p:nvPr/>
          </p:nvSpPr>
          <p:spPr bwMode="auto">
            <a:xfrm>
              <a:off x="5181600" y="642620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5" name="Text Box 131"/>
            <p:cNvSpPr txBox="1">
              <a:spLocks noChangeArrowheads="1"/>
            </p:cNvSpPr>
            <p:nvPr/>
          </p:nvSpPr>
          <p:spPr bwMode="auto">
            <a:xfrm>
              <a:off x="2247900" y="572135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6" name="Text Box 132"/>
            <p:cNvSpPr txBox="1">
              <a:spLocks noChangeArrowheads="1"/>
            </p:cNvSpPr>
            <p:nvPr/>
          </p:nvSpPr>
          <p:spPr bwMode="auto">
            <a:xfrm>
              <a:off x="2276475" y="652145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7" name="Text Box 133"/>
            <p:cNvSpPr txBox="1">
              <a:spLocks noChangeArrowheads="1"/>
            </p:cNvSpPr>
            <p:nvPr/>
          </p:nvSpPr>
          <p:spPr bwMode="auto">
            <a:xfrm>
              <a:off x="2105025" y="59118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8" name="Text Box 134"/>
            <p:cNvSpPr txBox="1">
              <a:spLocks noChangeArrowheads="1"/>
            </p:cNvSpPr>
            <p:nvPr/>
          </p:nvSpPr>
          <p:spPr bwMode="auto">
            <a:xfrm>
              <a:off x="2105025" y="63690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59" name="Text Box 135"/>
            <p:cNvSpPr txBox="1">
              <a:spLocks noChangeArrowheads="1"/>
            </p:cNvSpPr>
            <p:nvPr/>
          </p:nvSpPr>
          <p:spPr bwMode="auto">
            <a:xfrm>
              <a:off x="4714875" y="61277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60" name="Text Box 136"/>
            <p:cNvSpPr txBox="1">
              <a:spLocks noChangeArrowheads="1"/>
            </p:cNvSpPr>
            <p:nvPr/>
          </p:nvSpPr>
          <p:spPr bwMode="auto">
            <a:xfrm>
              <a:off x="4162425" y="636905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61" name="Group 137"/>
            <p:cNvGrpSpPr>
              <a:grpSpLocks/>
            </p:cNvGrpSpPr>
            <p:nvPr/>
          </p:nvGrpSpPr>
          <p:grpSpPr bwMode="auto">
            <a:xfrm>
              <a:off x="2447925" y="6026150"/>
              <a:ext cx="685800" cy="0"/>
              <a:chOff x="2340" y="5205"/>
              <a:chExt cx="1080" cy="0"/>
            </a:xfrm>
          </p:grpSpPr>
          <p:sp>
            <p:nvSpPr>
              <p:cNvPr id="1162" name="Line 13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63" name="Line 13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64" name="Group 140"/>
            <p:cNvGrpSpPr>
              <a:grpSpLocks/>
            </p:cNvGrpSpPr>
            <p:nvPr/>
          </p:nvGrpSpPr>
          <p:grpSpPr bwMode="auto">
            <a:xfrm>
              <a:off x="2457450" y="6511925"/>
              <a:ext cx="685800" cy="0"/>
              <a:chOff x="2340" y="5205"/>
              <a:chExt cx="1080" cy="0"/>
            </a:xfrm>
          </p:grpSpPr>
          <p:sp>
            <p:nvSpPr>
              <p:cNvPr id="1165" name="Line 141"/>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66" name="Line 142"/>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67" name="Line 143"/>
            <p:cNvSpPr>
              <a:spLocks noChangeShapeType="1"/>
            </p:cNvSpPr>
            <p:nvPr/>
          </p:nvSpPr>
          <p:spPr bwMode="auto">
            <a:xfrm>
              <a:off x="3143250" y="602615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8" name="Line 144"/>
            <p:cNvSpPr>
              <a:spLocks noChangeShapeType="1"/>
            </p:cNvSpPr>
            <p:nvPr/>
          </p:nvSpPr>
          <p:spPr bwMode="auto">
            <a:xfrm>
              <a:off x="3143250" y="639762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9" name="Line 145"/>
            <p:cNvSpPr>
              <a:spLocks noChangeShapeType="1"/>
            </p:cNvSpPr>
            <p:nvPr/>
          </p:nvSpPr>
          <p:spPr bwMode="auto">
            <a:xfrm>
              <a:off x="3152775" y="61404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0" name="Line 146"/>
            <p:cNvSpPr>
              <a:spLocks noChangeShapeType="1"/>
            </p:cNvSpPr>
            <p:nvPr/>
          </p:nvSpPr>
          <p:spPr bwMode="auto">
            <a:xfrm>
              <a:off x="3143250" y="63881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1" name="Line 147"/>
            <p:cNvSpPr>
              <a:spLocks noChangeShapeType="1"/>
            </p:cNvSpPr>
            <p:nvPr/>
          </p:nvSpPr>
          <p:spPr bwMode="auto">
            <a:xfrm>
              <a:off x="4086225" y="625157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72" name="Line 148"/>
            <p:cNvSpPr>
              <a:spLocks noChangeShapeType="1"/>
            </p:cNvSpPr>
            <p:nvPr/>
          </p:nvSpPr>
          <p:spPr bwMode="auto">
            <a:xfrm>
              <a:off x="4143375" y="6251575"/>
              <a:ext cx="3429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73" name="Line 149"/>
            <p:cNvSpPr>
              <a:spLocks noChangeShapeType="1"/>
            </p:cNvSpPr>
            <p:nvPr/>
          </p:nvSpPr>
          <p:spPr bwMode="auto">
            <a:xfrm>
              <a:off x="4495800" y="625157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4" name="Text Box 150"/>
            <p:cNvSpPr txBox="1">
              <a:spLocks noChangeArrowheads="1"/>
            </p:cNvSpPr>
            <p:nvPr/>
          </p:nvSpPr>
          <p:spPr bwMode="auto">
            <a:xfrm>
              <a:off x="6276975" y="54165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5" name="Text Box 151"/>
            <p:cNvSpPr txBox="1">
              <a:spLocks noChangeArrowheads="1"/>
            </p:cNvSpPr>
            <p:nvPr/>
          </p:nvSpPr>
          <p:spPr bwMode="auto">
            <a:xfrm>
              <a:off x="6276975" y="63500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6" name="Text Box 152"/>
            <p:cNvSpPr txBox="1">
              <a:spLocks noChangeArrowheads="1"/>
            </p:cNvSpPr>
            <p:nvPr/>
          </p:nvSpPr>
          <p:spPr bwMode="auto">
            <a:xfrm>
              <a:off x="6438900" y="57404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7" name="Text Box 153"/>
            <p:cNvSpPr txBox="1">
              <a:spLocks noChangeArrowheads="1"/>
            </p:cNvSpPr>
            <p:nvPr/>
          </p:nvSpPr>
          <p:spPr bwMode="auto">
            <a:xfrm>
              <a:off x="6438900" y="61976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8" name="Text Box 154"/>
            <p:cNvSpPr txBox="1">
              <a:spLocks noChangeArrowheads="1"/>
            </p:cNvSpPr>
            <p:nvPr/>
          </p:nvSpPr>
          <p:spPr bwMode="auto">
            <a:xfrm>
              <a:off x="5410200" y="64262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79" name="Text Box 155"/>
            <p:cNvSpPr txBox="1">
              <a:spLocks noChangeArrowheads="1"/>
            </p:cNvSpPr>
            <p:nvPr/>
          </p:nvSpPr>
          <p:spPr bwMode="auto">
            <a:xfrm>
              <a:off x="7353300" y="64262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80" name="Line 156"/>
            <p:cNvSpPr>
              <a:spLocks noChangeShapeType="1"/>
            </p:cNvSpPr>
            <p:nvPr/>
          </p:nvSpPr>
          <p:spPr bwMode="auto">
            <a:xfrm>
              <a:off x="5276850" y="646430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1" name="Line 157"/>
            <p:cNvSpPr>
              <a:spLocks noChangeShapeType="1"/>
            </p:cNvSpPr>
            <p:nvPr/>
          </p:nvSpPr>
          <p:spPr bwMode="auto">
            <a:xfrm flipV="1">
              <a:off x="5353050" y="61976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2" name="Line 158"/>
            <p:cNvSpPr>
              <a:spLocks noChangeShapeType="1"/>
            </p:cNvSpPr>
            <p:nvPr/>
          </p:nvSpPr>
          <p:spPr bwMode="auto">
            <a:xfrm flipV="1">
              <a:off x="5353050" y="64643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3" name="Line 159"/>
            <p:cNvSpPr>
              <a:spLocks noChangeShapeType="1"/>
            </p:cNvSpPr>
            <p:nvPr/>
          </p:nvSpPr>
          <p:spPr bwMode="auto">
            <a:xfrm>
              <a:off x="5362575" y="6197600"/>
              <a:ext cx="10763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4" name="Line 160"/>
            <p:cNvSpPr>
              <a:spLocks noChangeShapeType="1"/>
            </p:cNvSpPr>
            <p:nvPr/>
          </p:nvSpPr>
          <p:spPr bwMode="auto">
            <a:xfrm>
              <a:off x="6248400" y="6197600"/>
              <a:ext cx="21907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85" name="Line 161"/>
            <p:cNvSpPr>
              <a:spLocks noChangeShapeType="1"/>
            </p:cNvSpPr>
            <p:nvPr/>
          </p:nvSpPr>
          <p:spPr bwMode="auto">
            <a:xfrm>
              <a:off x="6781800" y="6197600"/>
              <a:ext cx="125730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86" name="Line 162"/>
            <p:cNvSpPr>
              <a:spLocks noChangeShapeType="1"/>
            </p:cNvSpPr>
            <p:nvPr/>
          </p:nvSpPr>
          <p:spPr bwMode="auto">
            <a:xfrm flipV="1">
              <a:off x="8039100" y="61976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7" name="AutoShape 163"/>
            <p:cNvSpPr>
              <a:spLocks noChangeArrowheads="1"/>
            </p:cNvSpPr>
            <p:nvPr/>
          </p:nvSpPr>
          <p:spPr bwMode="auto">
            <a:xfrm>
              <a:off x="7924800" y="632142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8" name="Line 164"/>
            <p:cNvSpPr>
              <a:spLocks noChangeShapeType="1"/>
            </p:cNvSpPr>
            <p:nvPr/>
          </p:nvSpPr>
          <p:spPr bwMode="auto">
            <a:xfrm flipV="1">
              <a:off x="8039100" y="6540500"/>
              <a:ext cx="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9" name="Line 165"/>
            <p:cNvSpPr>
              <a:spLocks noChangeShapeType="1"/>
            </p:cNvSpPr>
            <p:nvPr/>
          </p:nvSpPr>
          <p:spPr bwMode="auto">
            <a:xfrm>
              <a:off x="5362575" y="67024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0" name="Line 166"/>
            <p:cNvSpPr>
              <a:spLocks noChangeShapeType="1"/>
            </p:cNvSpPr>
            <p:nvPr/>
          </p:nvSpPr>
          <p:spPr bwMode="auto">
            <a:xfrm flipV="1">
              <a:off x="6324600" y="57404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1" name="Line 167"/>
            <p:cNvSpPr>
              <a:spLocks noChangeShapeType="1"/>
            </p:cNvSpPr>
            <p:nvPr/>
          </p:nvSpPr>
          <p:spPr bwMode="auto">
            <a:xfrm flipV="1">
              <a:off x="6953250" y="57404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2" name="Line 168"/>
            <p:cNvSpPr>
              <a:spLocks noChangeShapeType="1"/>
            </p:cNvSpPr>
            <p:nvPr/>
          </p:nvSpPr>
          <p:spPr bwMode="auto">
            <a:xfrm>
              <a:off x="6324600" y="5740400"/>
              <a:ext cx="1524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93" name="Line 169"/>
            <p:cNvSpPr>
              <a:spLocks noChangeShapeType="1"/>
            </p:cNvSpPr>
            <p:nvPr/>
          </p:nvSpPr>
          <p:spPr bwMode="auto">
            <a:xfrm>
              <a:off x="6781800" y="5730875"/>
              <a:ext cx="1714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94" name="Line 170"/>
            <p:cNvSpPr>
              <a:spLocks noChangeShapeType="1"/>
            </p:cNvSpPr>
            <p:nvPr/>
          </p:nvSpPr>
          <p:spPr bwMode="auto">
            <a:xfrm>
              <a:off x="6486525" y="6197600"/>
              <a:ext cx="30480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5" name="Line 171"/>
            <p:cNvSpPr>
              <a:spLocks noChangeShapeType="1"/>
            </p:cNvSpPr>
            <p:nvPr/>
          </p:nvSpPr>
          <p:spPr bwMode="auto">
            <a:xfrm>
              <a:off x="6477000" y="5740400"/>
              <a:ext cx="30480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7" name="AutoShape 173"/>
            <p:cNvSpPr>
              <a:spLocks noChangeArrowheads="1"/>
            </p:cNvSpPr>
            <p:nvPr/>
          </p:nvSpPr>
          <p:spPr bwMode="auto">
            <a:xfrm rot="10800000">
              <a:off x="3552825" y="6013450"/>
              <a:ext cx="571500" cy="457200"/>
            </a:xfrm>
            <a:prstGeom prst="moon">
              <a:avLst>
                <a:gd name="adj" fmla="val 8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77"/>
                                        </p:tgtEl>
                                        <p:attrNameLst>
                                          <p:attrName>style.visibility</p:attrName>
                                        </p:attrNameLst>
                                      </p:cBhvr>
                                      <p:to>
                                        <p:strVal val="visible"/>
                                      </p:to>
                                    </p:set>
                                    <p:animEffect transition="in" filter="wipe(down)">
                                      <p:cBhvr>
                                        <p:cTn id="13" dur="580">
                                          <p:stCondLst>
                                            <p:cond delay="0"/>
                                          </p:stCondLst>
                                        </p:cTn>
                                        <p:tgtEl>
                                          <p:spTgt spid="177"/>
                                        </p:tgtEl>
                                      </p:cBhvr>
                                    </p:animEffect>
                                    <p:anim calcmode="lin" valueType="num">
                                      <p:cBhvr>
                                        <p:cTn id="14" dur="1822" tmFilter="0,0; 0.14,0.36; 0.43,0.73; 0.71,0.91; 1.0,1.0">
                                          <p:stCondLst>
                                            <p:cond delay="0"/>
                                          </p:stCondLst>
                                        </p:cTn>
                                        <p:tgtEl>
                                          <p:spTgt spid="17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7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7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7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77"/>
                                        </p:tgtEl>
                                        <p:attrNameLst>
                                          <p:attrName>ppt_y</p:attrName>
                                        </p:attrNameLst>
                                      </p:cBhvr>
                                      <p:tavLst>
                                        <p:tav tm="0" fmla="#ppt_y-sin(pi*$)/81">
                                          <p:val>
                                            <p:fltVal val="0"/>
                                          </p:val>
                                        </p:tav>
                                        <p:tav tm="100000">
                                          <p:val>
                                            <p:fltVal val="1"/>
                                          </p:val>
                                        </p:tav>
                                      </p:tavLst>
                                    </p:anim>
                                    <p:animScale>
                                      <p:cBhvr>
                                        <p:cTn id="19" dur="26">
                                          <p:stCondLst>
                                            <p:cond delay="650"/>
                                          </p:stCondLst>
                                        </p:cTn>
                                        <p:tgtEl>
                                          <p:spTgt spid="177"/>
                                        </p:tgtEl>
                                      </p:cBhvr>
                                      <p:to x="100000" y="60000"/>
                                    </p:animScale>
                                    <p:animScale>
                                      <p:cBhvr>
                                        <p:cTn id="20" dur="166" decel="50000">
                                          <p:stCondLst>
                                            <p:cond delay="676"/>
                                          </p:stCondLst>
                                        </p:cTn>
                                        <p:tgtEl>
                                          <p:spTgt spid="177"/>
                                        </p:tgtEl>
                                      </p:cBhvr>
                                      <p:to x="100000" y="100000"/>
                                    </p:animScale>
                                    <p:animScale>
                                      <p:cBhvr>
                                        <p:cTn id="21" dur="26">
                                          <p:stCondLst>
                                            <p:cond delay="1312"/>
                                          </p:stCondLst>
                                        </p:cTn>
                                        <p:tgtEl>
                                          <p:spTgt spid="177"/>
                                        </p:tgtEl>
                                      </p:cBhvr>
                                      <p:to x="100000" y="80000"/>
                                    </p:animScale>
                                    <p:animScale>
                                      <p:cBhvr>
                                        <p:cTn id="22" dur="166" decel="50000">
                                          <p:stCondLst>
                                            <p:cond delay="1338"/>
                                          </p:stCondLst>
                                        </p:cTn>
                                        <p:tgtEl>
                                          <p:spTgt spid="177"/>
                                        </p:tgtEl>
                                      </p:cBhvr>
                                      <p:to x="100000" y="100000"/>
                                    </p:animScale>
                                    <p:animScale>
                                      <p:cBhvr>
                                        <p:cTn id="23" dur="26">
                                          <p:stCondLst>
                                            <p:cond delay="1642"/>
                                          </p:stCondLst>
                                        </p:cTn>
                                        <p:tgtEl>
                                          <p:spTgt spid="177"/>
                                        </p:tgtEl>
                                      </p:cBhvr>
                                      <p:to x="100000" y="90000"/>
                                    </p:animScale>
                                    <p:animScale>
                                      <p:cBhvr>
                                        <p:cTn id="24" dur="166" decel="50000">
                                          <p:stCondLst>
                                            <p:cond delay="1668"/>
                                          </p:stCondLst>
                                        </p:cTn>
                                        <p:tgtEl>
                                          <p:spTgt spid="177"/>
                                        </p:tgtEl>
                                      </p:cBhvr>
                                      <p:to x="100000" y="100000"/>
                                    </p:animScale>
                                    <p:animScale>
                                      <p:cBhvr>
                                        <p:cTn id="25" dur="26">
                                          <p:stCondLst>
                                            <p:cond delay="1808"/>
                                          </p:stCondLst>
                                        </p:cTn>
                                        <p:tgtEl>
                                          <p:spTgt spid="177"/>
                                        </p:tgtEl>
                                      </p:cBhvr>
                                      <p:to x="100000" y="95000"/>
                                    </p:animScale>
                                    <p:animScale>
                                      <p:cBhvr>
                                        <p:cTn id="26" dur="166" decel="50000">
                                          <p:stCondLst>
                                            <p:cond delay="1834"/>
                                          </p:stCondLst>
                                        </p:cTn>
                                        <p:tgtEl>
                                          <p:spTgt spid="177"/>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 from="(-#ppt_w/2)" to="(#ppt_x)" calcmode="lin" valueType="num">
                                      <p:cBhvr>
                                        <p:cTn id="31" dur="1200" fill="hold">
                                          <p:stCondLst>
                                            <p:cond delay="0"/>
                                          </p:stCondLst>
                                        </p:cTn>
                                        <p:tgtEl>
                                          <p:spTgt spid="178"/>
                                        </p:tgtEl>
                                        <p:attrNameLst>
                                          <p:attrName>ppt_x</p:attrName>
                                        </p:attrNameLst>
                                      </p:cBhvr>
                                    </p:anim>
                                    <p:anim from="0" to="-1.0" calcmode="lin" valueType="num">
                                      <p:cBhvr>
                                        <p:cTn id="32" dur="400" decel="50000" autoRev="1" fill="hold">
                                          <p:stCondLst>
                                            <p:cond delay="1200"/>
                                          </p:stCondLst>
                                        </p:cTn>
                                        <p:tgtEl>
                                          <p:spTgt spid="178"/>
                                        </p:tgtEl>
                                        <p:attrNameLst>
                                          <p:attrName>xshear</p:attrName>
                                        </p:attrNameLst>
                                      </p:cBhvr>
                                    </p:anim>
                                    <p:animScale>
                                      <p:cBhvr>
                                        <p:cTn id="33" dur="400" decel="100000" autoRev="1" fill="hold">
                                          <p:stCondLst>
                                            <p:cond delay="1200"/>
                                          </p:stCondLst>
                                        </p:cTn>
                                        <p:tgtEl>
                                          <p:spTgt spid="178"/>
                                        </p:tgtEl>
                                      </p:cBhvr>
                                      <p:from x="100000" y="100000"/>
                                      <p:to x="80000" y="100000"/>
                                    </p:animScale>
                                    <p:anim by="(#ppt_h/3+#ppt_w*0.1)" calcmode="lin" valueType="num">
                                      <p:cBhvr additive="sum">
                                        <p:cTn id="34" dur="400" decel="100000" autoRev="1" fill="hold">
                                          <p:stCondLst>
                                            <p:cond delay="1200"/>
                                          </p:stCondLst>
                                        </p:cTn>
                                        <p:tgtEl>
                                          <p:spTgt spid="178"/>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4" presetClass="entr" presetSubtype="0" fill="hold" nodeType="clickEffect">
                                  <p:stCondLst>
                                    <p:cond delay="0"/>
                                  </p:stCondLst>
                                  <p:childTnLst>
                                    <p:set>
                                      <p:cBhvr>
                                        <p:cTn id="38" dur="1" fill="hold">
                                          <p:stCondLst>
                                            <p:cond delay="0"/>
                                          </p:stCondLst>
                                        </p:cTn>
                                        <p:tgtEl>
                                          <p:spTgt spid="179"/>
                                        </p:tgtEl>
                                        <p:attrNameLst>
                                          <p:attrName>style.visibility</p:attrName>
                                        </p:attrNameLst>
                                      </p:cBhvr>
                                      <p:to>
                                        <p:strVal val="visible"/>
                                      </p:to>
                                    </p:set>
                                    <p:anim from="(-#ppt_w/2)" to="(#ppt_x)" calcmode="lin" valueType="num">
                                      <p:cBhvr>
                                        <p:cTn id="39" dur="600" fill="hold">
                                          <p:stCondLst>
                                            <p:cond delay="0"/>
                                          </p:stCondLst>
                                        </p:cTn>
                                        <p:tgtEl>
                                          <p:spTgt spid="179"/>
                                        </p:tgtEl>
                                        <p:attrNameLst>
                                          <p:attrName>ppt_x</p:attrName>
                                        </p:attrNameLst>
                                      </p:cBhvr>
                                    </p:anim>
                                    <p:anim from="0" to="-1.0" calcmode="lin" valueType="num">
                                      <p:cBhvr>
                                        <p:cTn id="40" dur="200" decel="50000" autoRev="1" fill="hold">
                                          <p:stCondLst>
                                            <p:cond delay="600"/>
                                          </p:stCondLst>
                                        </p:cTn>
                                        <p:tgtEl>
                                          <p:spTgt spid="179"/>
                                        </p:tgtEl>
                                        <p:attrNameLst>
                                          <p:attrName>xshear</p:attrName>
                                        </p:attrNameLst>
                                      </p:cBhvr>
                                    </p:anim>
                                    <p:animScale>
                                      <p:cBhvr>
                                        <p:cTn id="41" dur="200" decel="100000" autoRev="1" fill="hold">
                                          <p:stCondLst>
                                            <p:cond delay="600"/>
                                          </p:stCondLst>
                                        </p:cTn>
                                        <p:tgtEl>
                                          <p:spTgt spid="179"/>
                                        </p:tgtEl>
                                      </p:cBhvr>
                                      <p:from x="100000" y="100000"/>
                                      <p:to x="80000" y="100000"/>
                                    </p:animScale>
                                    <p:anim by="(#ppt_h/3+#ppt_w*0.1)" calcmode="lin" valueType="num">
                                      <p:cBhvr additive="sum">
                                        <p:cTn id="42" dur="200" decel="100000" autoRev="1" fill="hold">
                                          <p:stCondLst>
                                            <p:cond delay="600"/>
                                          </p:stCondLst>
                                        </p:cTn>
                                        <p:tgtEl>
                                          <p:spTgt spid="179"/>
                                        </p:tgtEl>
                                        <p:attrNameLst>
                                          <p:attrName>ppt_x</p:attrName>
                                        </p:attrNameLst>
                                      </p:cBhvr>
                                    </p:anim>
                                  </p:childTnLst>
                                </p:cTn>
                              </p:par>
                            </p:childTnLst>
                          </p:cTn>
                        </p:par>
                      </p:childTnLst>
                    </p:cTn>
                  </p:par>
                  <p:par>
                    <p:cTn id="43" fill="hold">
                      <p:stCondLst>
                        <p:cond delay="indefinite"/>
                      </p:stCondLst>
                      <p:childTnLst>
                        <p:par>
                          <p:cTn id="44" fill="hold">
                            <p:stCondLst>
                              <p:cond delay="0"/>
                            </p:stCondLst>
                            <p:childTnLst>
                              <p:par>
                                <p:cTn id="45" presetID="34" presetClass="entr" presetSubtype="0" fill="hold" nodeType="clickEffect">
                                  <p:stCondLst>
                                    <p:cond delay="0"/>
                                  </p:stCondLst>
                                  <p:childTnLst>
                                    <p:set>
                                      <p:cBhvr>
                                        <p:cTn id="46" dur="1" fill="hold">
                                          <p:stCondLst>
                                            <p:cond delay="0"/>
                                          </p:stCondLst>
                                        </p:cTn>
                                        <p:tgtEl>
                                          <p:spTgt spid="180"/>
                                        </p:tgtEl>
                                        <p:attrNameLst>
                                          <p:attrName>style.visibility</p:attrName>
                                        </p:attrNameLst>
                                      </p:cBhvr>
                                      <p:to>
                                        <p:strVal val="visible"/>
                                      </p:to>
                                    </p:set>
                                    <p:anim from="(-#ppt_w/2)" to="(#ppt_x)" calcmode="lin" valueType="num">
                                      <p:cBhvr>
                                        <p:cTn id="47" dur="600" fill="hold">
                                          <p:stCondLst>
                                            <p:cond delay="0"/>
                                          </p:stCondLst>
                                        </p:cTn>
                                        <p:tgtEl>
                                          <p:spTgt spid="180"/>
                                        </p:tgtEl>
                                        <p:attrNameLst>
                                          <p:attrName>ppt_x</p:attrName>
                                        </p:attrNameLst>
                                      </p:cBhvr>
                                    </p:anim>
                                    <p:anim from="0" to="-1.0" calcmode="lin" valueType="num">
                                      <p:cBhvr>
                                        <p:cTn id="48" dur="200" decel="50000" autoRev="1" fill="hold">
                                          <p:stCondLst>
                                            <p:cond delay="600"/>
                                          </p:stCondLst>
                                        </p:cTn>
                                        <p:tgtEl>
                                          <p:spTgt spid="180"/>
                                        </p:tgtEl>
                                        <p:attrNameLst>
                                          <p:attrName>xshear</p:attrName>
                                        </p:attrNameLst>
                                      </p:cBhvr>
                                    </p:anim>
                                    <p:animScale>
                                      <p:cBhvr>
                                        <p:cTn id="49" dur="200" decel="100000" autoRev="1" fill="hold">
                                          <p:stCondLst>
                                            <p:cond delay="600"/>
                                          </p:stCondLst>
                                        </p:cTn>
                                        <p:tgtEl>
                                          <p:spTgt spid="180"/>
                                        </p:tgtEl>
                                      </p:cBhvr>
                                      <p:from x="100000" y="100000"/>
                                      <p:to x="80000" y="100000"/>
                                    </p:animScale>
                                    <p:anim by="(#ppt_h/3+#ppt_w*0.1)" calcmode="lin" valueType="num">
                                      <p:cBhvr additive="sum">
                                        <p:cTn id="50" dur="200" decel="100000" autoRev="1" fill="hold">
                                          <p:stCondLst>
                                            <p:cond delay="600"/>
                                          </p:stCondLst>
                                        </p:cTn>
                                        <p:tgtEl>
                                          <p:spTgt spid="18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228600" y="1600200"/>
            <a:ext cx="8458200" cy="4525963"/>
          </a:xfrm>
        </p:spPr>
        <p:txBody>
          <a:bodyPr/>
          <a:lstStyle/>
          <a:p>
            <a:pPr>
              <a:buNone/>
            </a:pPr>
            <a:r>
              <a:rPr lang="en-US" dirty="0" smtClean="0"/>
              <a:t>    In the above electrical analogue of an OR gate, if one of the switches or both the switches are closed or ON or “1”, the circuit remains closed . So, the voltage in the output is “1” (i.e., bulb glows). In the other  case of the same gate, if both the switches are open(or off or 0), the output voltage is “0” (i.e., bulb does not glow).</a:t>
            </a:r>
          </a:p>
          <a:p>
            <a:pPr>
              <a:buNone/>
            </a:pPr>
            <a:r>
              <a:rPr lang="en-US" dirty="0" smtClean="0"/>
              <a:t> </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ransition spd="slow">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3. NOT Gate (or Inverter)</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4525963"/>
          </a:xfrm>
        </p:spPr>
        <p:txBody>
          <a:bodyPr/>
          <a:lstStyle/>
          <a:p>
            <a:pPr>
              <a:buNone/>
            </a:pPr>
            <a:r>
              <a:rPr lang="en-US" dirty="0" smtClean="0"/>
              <a:t>NOT gate is a logic circuit with one input one output logic gate whose output is always the complement of the input. E.g., logic “0” at the input produces logic “1” at the output and vice versa. It is also known as a Complementing Circuit or an Inverting Circuit </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38914" name="Picture 2" descr="14005"/>
          <p:cNvPicPr>
            <a:picLocks noChangeAspect="1" noChangeArrowheads="1"/>
          </p:cNvPicPr>
          <p:nvPr/>
        </p:nvPicPr>
        <p:blipFill>
          <a:blip r:embed="rId2" cstate="print"/>
          <a:srcRect/>
          <a:stretch>
            <a:fillRect/>
          </a:stretch>
        </p:blipFill>
        <p:spPr bwMode="auto">
          <a:xfrm>
            <a:off x="817264" y="4800600"/>
            <a:ext cx="1536729" cy="1549181"/>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52400"/>
          </a:xfrm>
        </p:spPr>
        <p:txBody>
          <a:bodyPr>
            <a:normAutofit fontScale="90000"/>
          </a:bodyPr>
          <a:lstStyle/>
          <a:p>
            <a:r>
              <a:rPr lang="en-US" b="1" dirty="0" smtClean="0"/>
              <a:t>Logic Diagram	 Electrical Diagram 					</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39938" name="Text Box 2"/>
          <p:cNvSpPr txBox="1">
            <a:spLocks noChangeArrowheads="1"/>
          </p:cNvSpPr>
          <p:nvPr/>
        </p:nvSpPr>
        <p:spPr bwMode="auto">
          <a:xfrm>
            <a:off x="3810000" y="950912"/>
            <a:ext cx="36195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Calibri" pitchFamily="34" charset="0"/>
              </a:rPr>
              <a:t>Ā</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39" name="AutoShape 3"/>
          <p:cNvSpPr>
            <a:spLocks noChangeArrowheads="1"/>
          </p:cNvSpPr>
          <p:nvPr/>
        </p:nvSpPr>
        <p:spPr bwMode="auto">
          <a:xfrm rot="5400000">
            <a:off x="2628900" y="1028700"/>
            <a:ext cx="685800" cy="457200"/>
          </a:xfrm>
          <a:prstGeom prst="flowChartExtra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9940" name="Group 4"/>
          <p:cNvGrpSpPr>
            <a:grpSpLocks/>
          </p:cNvGrpSpPr>
          <p:nvPr/>
        </p:nvGrpSpPr>
        <p:grpSpPr bwMode="auto">
          <a:xfrm>
            <a:off x="2038350" y="1257300"/>
            <a:ext cx="685800" cy="0"/>
            <a:chOff x="2340" y="5205"/>
            <a:chExt cx="1080" cy="0"/>
          </a:xfrm>
        </p:grpSpPr>
        <p:sp>
          <p:nvSpPr>
            <p:cNvPr id="39941" name="Line 5"/>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9942" name="Line 6"/>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943" name="Text Box 7"/>
          <p:cNvSpPr txBox="1">
            <a:spLocks noChangeArrowheads="1"/>
          </p:cNvSpPr>
          <p:nvPr/>
        </p:nvSpPr>
        <p:spPr bwMode="auto">
          <a:xfrm>
            <a:off x="1724025" y="969962"/>
            <a:ext cx="276225"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4" name="Text Box 8"/>
          <p:cNvSpPr txBox="1">
            <a:spLocks noChangeArrowheads="1"/>
          </p:cNvSpPr>
          <p:nvPr/>
        </p:nvSpPr>
        <p:spPr bwMode="auto">
          <a:xfrm>
            <a:off x="1743075" y="1322387"/>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5" name="Text Box 9"/>
          <p:cNvSpPr txBox="1">
            <a:spLocks noChangeArrowheads="1"/>
          </p:cNvSpPr>
          <p:nvPr/>
        </p:nvSpPr>
        <p:spPr bwMode="auto">
          <a:xfrm>
            <a:off x="3819525" y="1141412"/>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6" name="Text Box 10"/>
          <p:cNvSpPr txBox="1">
            <a:spLocks noChangeArrowheads="1"/>
          </p:cNvSpPr>
          <p:nvPr/>
        </p:nvSpPr>
        <p:spPr bwMode="auto">
          <a:xfrm>
            <a:off x="4648200" y="125571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7" name="Text Box 11"/>
          <p:cNvSpPr txBox="1">
            <a:spLocks noChangeArrowheads="1"/>
          </p:cNvSpPr>
          <p:nvPr/>
        </p:nvSpPr>
        <p:spPr bwMode="auto">
          <a:xfrm>
            <a:off x="5219700" y="1598612"/>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8" name="Text Box 12"/>
          <p:cNvSpPr txBox="1">
            <a:spLocks noChangeArrowheads="1"/>
          </p:cNvSpPr>
          <p:nvPr/>
        </p:nvSpPr>
        <p:spPr bwMode="auto">
          <a:xfrm>
            <a:off x="5629275" y="1141412"/>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9" name="Line 13"/>
          <p:cNvSpPr>
            <a:spLocks noChangeShapeType="1"/>
          </p:cNvSpPr>
          <p:nvPr/>
        </p:nvSpPr>
        <p:spPr bwMode="auto">
          <a:xfrm flipH="1">
            <a:off x="5554663" y="1265237"/>
            <a:ext cx="103187"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0" name="Text Box 14"/>
          <p:cNvSpPr txBox="1">
            <a:spLocks noChangeArrowheads="1"/>
          </p:cNvSpPr>
          <p:nvPr/>
        </p:nvSpPr>
        <p:spPr bwMode="auto">
          <a:xfrm>
            <a:off x="6591300" y="125571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51" name="Line 15"/>
          <p:cNvSpPr>
            <a:spLocks noChangeShapeType="1"/>
          </p:cNvSpPr>
          <p:nvPr/>
        </p:nvSpPr>
        <p:spPr bwMode="auto">
          <a:xfrm>
            <a:off x="4419600" y="1255712"/>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2" name="Line 16"/>
          <p:cNvSpPr>
            <a:spLocks noChangeShapeType="1"/>
          </p:cNvSpPr>
          <p:nvPr/>
        </p:nvSpPr>
        <p:spPr bwMode="auto">
          <a:xfrm>
            <a:off x="4514850" y="1293812"/>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3" name="Line 17"/>
          <p:cNvSpPr>
            <a:spLocks noChangeShapeType="1"/>
          </p:cNvSpPr>
          <p:nvPr/>
        </p:nvSpPr>
        <p:spPr bwMode="auto">
          <a:xfrm flipV="1">
            <a:off x="4591050" y="1027112"/>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4" name="Line 18"/>
          <p:cNvSpPr>
            <a:spLocks noChangeShapeType="1"/>
          </p:cNvSpPr>
          <p:nvPr/>
        </p:nvSpPr>
        <p:spPr bwMode="auto">
          <a:xfrm flipV="1">
            <a:off x="4591050" y="1293812"/>
            <a:ext cx="0" cy="2571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5" name="Line 19"/>
          <p:cNvSpPr>
            <a:spLocks noChangeShapeType="1"/>
          </p:cNvSpPr>
          <p:nvPr/>
        </p:nvSpPr>
        <p:spPr bwMode="auto">
          <a:xfrm>
            <a:off x="4600575" y="1027112"/>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6" name="Line 20"/>
          <p:cNvSpPr>
            <a:spLocks noChangeShapeType="1"/>
          </p:cNvSpPr>
          <p:nvPr/>
        </p:nvSpPr>
        <p:spPr bwMode="auto">
          <a:xfrm flipV="1">
            <a:off x="7277100" y="1027112"/>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7" name="AutoShape 21"/>
          <p:cNvSpPr>
            <a:spLocks noChangeArrowheads="1"/>
          </p:cNvSpPr>
          <p:nvPr/>
        </p:nvSpPr>
        <p:spPr bwMode="auto">
          <a:xfrm>
            <a:off x="7162800" y="1150937"/>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958" name="Line 22"/>
          <p:cNvSpPr>
            <a:spLocks noChangeShapeType="1"/>
          </p:cNvSpPr>
          <p:nvPr/>
        </p:nvSpPr>
        <p:spPr bwMode="auto">
          <a:xfrm flipV="1">
            <a:off x="7277100" y="1370012"/>
            <a:ext cx="0" cy="1809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59" name="Line 23"/>
          <p:cNvSpPr>
            <a:spLocks noChangeShapeType="1"/>
          </p:cNvSpPr>
          <p:nvPr/>
        </p:nvSpPr>
        <p:spPr bwMode="auto">
          <a:xfrm>
            <a:off x="4600575" y="1550987"/>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60" name="Line 24"/>
          <p:cNvSpPr>
            <a:spLocks noChangeShapeType="1"/>
          </p:cNvSpPr>
          <p:nvPr/>
        </p:nvSpPr>
        <p:spPr bwMode="auto">
          <a:xfrm flipV="1">
            <a:off x="5562600" y="1370012"/>
            <a:ext cx="0" cy="1905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61" name="Line 25"/>
          <p:cNvSpPr>
            <a:spLocks noChangeShapeType="1"/>
          </p:cNvSpPr>
          <p:nvPr/>
        </p:nvSpPr>
        <p:spPr bwMode="auto">
          <a:xfrm>
            <a:off x="5562600" y="1027112"/>
            <a:ext cx="0" cy="180975"/>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62" name="Text Box 26"/>
          <p:cNvSpPr txBox="1">
            <a:spLocks noChangeArrowheads="1"/>
          </p:cNvSpPr>
          <p:nvPr/>
        </p:nvSpPr>
        <p:spPr bwMode="auto">
          <a:xfrm>
            <a:off x="3486150" y="131445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63" name="Line 27"/>
          <p:cNvSpPr>
            <a:spLocks noChangeShapeType="1"/>
          </p:cNvSpPr>
          <p:nvPr/>
        </p:nvSpPr>
        <p:spPr bwMode="auto">
          <a:xfrm>
            <a:off x="3287713" y="125412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9964" name="Oval 28"/>
          <p:cNvSpPr>
            <a:spLocks noChangeArrowheads="1"/>
          </p:cNvSpPr>
          <p:nvPr/>
        </p:nvSpPr>
        <p:spPr bwMode="auto">
          <a:xfrm>
            <a:off x="3200400" y="1219200"/>
            <a:ext cx="79375" cy="79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65" name="Line 29"/>
          <p:cNvSpPr>
            <a:spLocks noChangeShapeType="1"/>
          </p:cNvSpPr>
          <p:nvPr/>
        </p:nvSpPr>
        <p:spPr bwMode="auto">
          <a:xfrm>
            <a:off x="3471863" y="1254125"/>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66" name="Line 30"/>
          <p:cNvSpPr>
            <a:spLocks noChangeShapeType="1"/>
          </p:cNvSpPr>
          <p:nvPr/>
        </p:nvSpPr>
        <p:spPr bwMode="auto">
          <a:xfrm>
            <a:off x="3646488" y="125412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67" name="Line 31"/>
          <p:cNvSpPr>
            <a:spLocks noChangeShapeType="1"/>
          </p:cNvSpPr>
          <p:nvPr/>
        </p:nvSpPr>
        <p:spPr bwMode="auto">
          <a:xfrm>
            <a:off x="4705350" y="2857500"/>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68" name="Text Box 32"/>
          <p:cNvSpPr txBox="1">
            <a:spLocks noChangeArrowheads="1"/>
          </p:cNvSpPr>
          <p:nvPr/>
        </p:nvSpPr>
        <p:spPr bwMode="auto">
          <a:xfrm>
            <a:off x="3543300" y="3113087"/>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69" name="Text Box 33"/>
          <p:cNvSpPr txBox="1">
            <a:spLocks noChangeArrowheads="1"/>
          </p:cNvSpPr>
          <p:nvPr/>
        </p:nvSpPr>
        <p:spPr bwMode="auto">
          <a:xfrm>
            <a:off x="3867150" y="2752725"/>
            <a:ext cx="371475"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Calibri" pitchFamily="34" charset="0"/>
              </a:rPr>
              <a:t>Ā</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0" name="Text Box 34"/>
          <p:cNvSpPr txBox="1">
            <a:spLocks noChangeArrowheads="1"/>
          </p:cNvSpPr>
          <p:nvPr/>
        </p:nvSpPr>
        <p:spPr bwMode="auto">
          <a:xfrm>
            <a:off x="1828800" y="2730500"/>
            <a:ext cx="352425"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1" name="AutoShape 35"/>
          <p:cNvSpPr>
            <a:spLocks noChangeArrowheads="1"/>
          </p:cNvSpPr>
          <p:nvPr/>
        </p:nvSpPr>
        <p:spPr bwMode="auto">
          <a:xfrm rot="5400000">
            <a:off x="2714625" y="2836862"/>
            <a:ext cx="685800" cy="457200"/>
          </a:xfrm>
          <a:prstGeom prst="flowChartExtra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39972" name="Group 36"/>
          <p:cNvGrpSpPr>
            <a:grpSpLocks/>
          </p:cNvGrpSpPr>
          <p:nvPr/>
        </p:nvGrpSpPr>
        <p:grpSpPr bwMode="auto">
          <a:xfrm>
            <a:off x="2124075" y="3065462"/>
            <a:ext cx="685800" cy="0"/>
            <a:chOff x="2340" y="5205"/>
            <a:chExt cx="1080" cy="0"/>
          </a:xfrm>
        </p:grpSpPr>
        <p:sp>
          <p:nvSpPr>
            <p:cNvPr id="39973" name="Line 37"/>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9974" name="Line 38"/>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975" name="Text Box 39"/>
          <p:cNvSpPr txBox="1">
            <a:spLocks noChangeArrowheads="1"/>
          </p:cNvSpPr>
          <p:nvPr/>
        </p:nvSpPr>
        <p:spPr bwMode="auto">
          <a:xfrm>
            <a:off x="1828800" y="29400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6" name="Text Box 40"/>
          <p:cNvSpPr txBox="1">
            <a:spLocks noChangeArrowheads="1"/>
          </p:cNvSpPr>
          <p:nvPr/>
        </p:nvSpPr>
        <p:spPr bwMode="auto">
          <a:xfrm>
            <a:off x="3905250" y="29495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7" name="Text Box 41"/>
          <p:cNvSpPr txBox="1">
            <a:spLocks noChangeArrowheads="1"/>
          </p:cNvSpPr>
          <p:nvPr/>
        </p:nvSpPr>
        <p:spPr bwMode="auto">
          <a:xfrm>
            <a:off x="4752975" y="30861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8" name="Text Box 42"/>
          <p:cNvSpPr txBox="1">
            <a:spLocks noChangeArrowheads="1"/>
          </p:cNvSpPr>
          <p:nvPr/>
        </p:nvSpPr>
        <p:spPr bwMode="auto">
          <a:xfrm>
            <a:off x="5324475" y="34290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79" name="Text Box 43"/>
          <p:cNvSpPr txBox="1">
            <a:spLocks noChangeArrowheads="1"/>
          </p:cNvSpPr>
          <p:nvPr/>
        </p:nvSpPr>
        <p:spPr bwMode="auto">
          <a:xfrm>
            <a:off x="5734050" y="29718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80" name="Text Box 44"/>
          <p:cNvSpPr txBox="1">
            <a:spLocks noChangeArrowheads="1"/>
          </p:cNvSpPr>
          <p:nvPr/>
        </p:nvSpPr>
        <p:spPr bwMode="auto">
          <a:xfrm>
            <a:off x="6696075" y="30861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81" name="Line 45"/>
          <p:cNvSpPr>
            <a:spLocks noChangeShapeType="1"/>
          </p:cNvSpPr>
          <p:nvPr/>
        </p:nvSpPr>
        <p:spPr bwMode="auto">
          <a:xfrm>
            <a:off x="4524375" y="308610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2" name="Line 46"/>
          <p:cNvSpPr>
            <a:spLocks noChangeShapeType="1"/>
          </p:cNvSpPr>
          <p:nvPr/>
        </p:nvSpPr>
        <p:spPr bwMode="auto">
          <a:xfrm>
            <a:off x="4619625" y="312420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3" name="Line 47"/>
          <p:cNvSpPr>
            <a:spLocks noChangeShapeType="1"/>
          </p:cNvSpPr>
          <p:nvPr/>
        </p:nvSpPr>
        <p:spPr bwMode="auto">
          <a:xfrm flipV="1">
            <a:off x="4695825" y="28575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4" name="Line 48"/>
          <p:cNvSpPr>
            <a:spLocks noChangeShapeType="1"/>
          </p:cNvSpPr>
          <p:nvPr/>
        </p:nvSpPr>
        <p:spPr bwMode="auto">
          <a:xfrm flipV="1">
            <a:off x="4695825" y="3124200"/>
            <a:ext cx="0" cy="2571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5" name="Line 49"/>
          <p:cNvSpPr>
            <a:spLocks noChangeShapeType="1"/>
          </p:cNvSpPr>
          <p:nvPr/>
        </p:nvSpPr>
        <p:spPr bwMode="auto">
          <a:xfrm flipV="1">
            <a:off x="7381875" y="2857500"/>
            <a:ext cx="0" cy="24606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6" name="Line 50"/>
          <p:cNvSpPr>
            <a:spLocks noChangeShapeType="1"/>
          </p:cNvSpPr>
          <p:nvPr/>
        </p:nvSpPr>
        <p:spPr bwMode="auto">
          <a:xfrm flipV="1">
            <a:off x="7381875" y="3200400"/>
            <a:ext cx="0" cy="1809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7" name="Line 51"/>
          <p:cNvSpPr>
            <a:spLocks noChangeShapeType="1"/>
          </p:cNvSpPr>
          <p:nvPr/>
        </p:nvSpPr>
        <p:spPr bwMode="auto">
          <a:xfrm>
            <a:off x="4705350" y="338137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88" name="Line 52"/>
          <p:cNvSpPr>
            <a:spLocks noChangeShapeType="1"/>
          </p:cNvSpPr>
          <p:nvPr/>
        </p:nvSpPr>
        <p:spPr bwMode="auto">
          <a:xfrm flipV="1">
            <a:off x="5667375" y="3200400"/>
            <a:ext cx="0" cy="1905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89" name="Line 53"/>
          <p:cNvSpPr>
            <a:spLocks noChangeShapeType="1"/>
          </p:cNvSpPr>
          <p:nvPr/>
        </p:nvSpPr>
        <p:spPr bwMode="auto">
          <a:xfrm>
            <a:off x="5667375" y="2857500"/>
            <a:ext cx="0" cy="180975"/>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90" name="Line 54"/>
          <p:cNvSpPr>
            <a:spLocks noChangeShapeType="1"/>
          </p:cNvSpPr>
          <p:nvPr/>
        </p:nvSpPr>
        <p:spPr bwMode="auto">
          <a:xfrm>
            <a:off x="5667375" y="3067050"/>
            <a:ext cx="0" cy="114300"/>
          </a:xfrm>
          <a:prstGeom prst="line">
            <a:avLst/>
          </a:prstGeom>
          <a:noFill/>
          <a:ln w="28575">
            <a:solidFill>
              <a:srgbClr val="333333"/>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91" name="Line 55"/>
          <p:cNvSpPr>
            <a:spLocks noChangeShapeType="1"/>
          </p:cNvSpPr>
          <p:nvPr/>
        </p:nvSpPr>
        <p:spPr bwMode="auto">
          <a:xfrm>
            <a:off x="3378200" y="3067050"/>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9992" name="Oval 56"/>
          <p:cNvSpPr>
            <a:spLocks noChangeArrowheads="1"/>
          </p:cNvSpPr>
          <p:nvPr/>
        </p:nvSpPr>
        <p:spPr bwMode="auto">
          <a:xfrm>
            <a:off x="3290888" y="3030537"/>
            <a:ext cx="77787" cy="79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93" name="Line 57"/>
          <p:cNvSpPr>
            <a:spLocks noChangeShapeType="1"/>
          </p:cNvSpPr>
          <p:nvPr/>
        </p:nvSpPr>
        <p:spPr bwMode="auto">
          <a:xfrm>
            <a:off x="3562350" y="3065462"/>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9994" name="Line 58"/>
          <p:cNvSpPr>
            <a:spLocks noChangeShapeType="1"/>
          </p:cNvSpPr>
          <p:nvPr/>
        </p:nvSpPr>
        <p:spPr bwMode="auto">
          <a:xfrm>
            <a:off x="3736975" y="3065462"/>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9995" name="Group 59"/>
          <p:cNvGrpSpPr>
            <a:grpSpLocks/>
          </p:cNvGrpSpPr>
          <p:nvPr/>
        </p:nvGrpSpPr>
        <p:grpSpPr bwMode="auto">
          <a:xfrm>
            <a:off x="4933950" y="2808287"/>
            <a:ext cx="517525" cy="114300"/>
            <a:chOff x="1884" y="12420"/>
            <a:chExt cx="2354" cy="180"/>
          </a:xfrm>
        </p:grpSpPr>
        <p:sp>
          <p:nvSpPr>
            <p:cNvPr id="39996" name="Line 60"/>
            <p:cNvSpPr>
              <a:spLocks noChangeShapeType="1"/>
            </p:cNvSpPr>
            <p:nvPr/>
          </p:nvSpPr>
          <p:spPr bwMode="auto">
            <a:xfrm flipV="1">
              <a:off x="2064"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97" name="Line 61"/>
            <p:cNvSpPr>
              <a:spLocks noChangeShapeType="1"/>
            </p:cNvSpPr>
            <p:nvPr/>
          </p:nvSpPr>
          <p:spPr bwMode="auto">
            <a:xfrm flipV="1">
              <a:off x="27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98" name="Line 62"/>
            <p:cNvSpPr>
              <a:spLocks noChangeShapeType="1"/>
            </p:cNvSpPr>
            <p:nvPr/>
          </p:nvSpPr>
          <p:spPr bwMode="auto">
            <a:xfrm flipV="1">
              <a:off x="30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99" name="Line 63"/>
            <p:cNvSpPr>
              <a:spLocks noChangeShapeType="1"/>
            </p:cNvSpPr>
            <p:nvPr/>
          </p:nvSpPr>
          <p:spPr bwMode="auto">
            <a:xfrm flipV="1">
              <a:off x="34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0" name="Line 64"/>
            <p:cNvSpPr>
              <a:spLocks noChangeShapeType="1"/>
            </p:cNvSpPr>
            <p:nvPr/>
          </p:nvSpPr>
          <p:spPr bwMode="auto">
            <a:xfrm flipV="1">
              <a:off x="37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1" name="Line 65"/>
            <p:cNvSpPr>
              <a:spLocks noChangeShapeType="1"/>
            </p:cNvSpPr>
            <p:nvPr/>
          </p:nvSpPr>
          <p:spPr bwMode="auto">
            <a:xfrm flipH="1" flipV="1">
              <a:off x="3960"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2" name="Line 66"/>
            <p:cNvSpPr>
              <a:spLocks noChangeShapeType="1"/>
            </p:cNvSpPr>
            <p:nvPr/>
          </p:nvSpPr>
          <p:spPr bwMode="auto">
            <a:xfrm flipV="1">
              <a:off x="23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3" name="Line 67"/>
            <p:cNvSpPr>
              <a:spLocks noChangeShapeType="1"/>
            </p:cNvSpPr>
            <p:nvPr/>
          </p:nvSpPr>
          <p:spPr bwMode="auto">
            <a:xfrm flipH="1" flipV="1">
              <a:off x="36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4" name="Line 68"/>
            <p:cNvSpPr>
              <a:spLocks noChangeShapeType="1"/>
            </p:cNvSpPr>
            <p:nvPr/>
          </p:nvSpPr>
          <p:spPr bwMode="auto">
            <a:xfrm flipH="1" flipV="1">
              <a:off x="32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5" name="Line 69"/>
            <p:cNvSpPr>
              <a:spLocks noChangeShapeType="1"/>
            </p:cNvSpPr>
            <p:nvPr/>
          </p:nvSpPr>
          <p:spPr bwMode="auto">
            <a:xfrm flipH="1" flipV="1">
              <a:off x="28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6" name="Line 70"/>
            <p:cNvSpPr>
              <a:spLocks noChangeShapeType="1"/>
            </p:cNvSpPr>
            <p:nvPr/>
          </p:nvSpPr>
          <p:spPr bwMode="auto">
            <a:xfrm flipH="1" flipV="1">
              <a:off x="25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7" name="Line 71"/>
            <p:cNvSpPr>
              <a:spLocks noChangeShapeType="1"/>
            </p:cNvSpPr>
            <p:nvPr/>
          </p:nvSpPr>
          <p:spPr bwMode="auto">
            <a:xfrm flipH="1" flipV="1">
              <a:off x="21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8" name="Line 72"/>
            <p:cNvSpPr>
              <a:spLocks noChangeShapeType="1"/>
            </p:cNvSpPr>
            <p:nvPr/>
          </p:nvSpPr>
          <p:spPr bwMode="auto">
            <a:xfrm>
              <a:off x="4058" y="12518"/>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09" name="Line 73"/>
            <p:cNvSpPr>
              <a:spLocks noChangeShapeType="1"/>
            </p:cNvSpPr>
            <p:nvPr/>
          </p:nvSpPr>
          <p:spPr bwMode="auto">
            <a:xfrm>
              <a:off x="1884" y="12502"/>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010" name="Line 74"/>
          <p:cNvSpPr>
            <a:spLocks noChangeShapeType="1"/>
          </p:cNvSpPr>
          <p:nvPr/>
        </p:nvSpPr>
        <p:spPr bwMode="auto">
          <a:xfrm>
            <a:off x="5457825" y="2865437"/>
            <a:ext cx="19240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11" name="Oval 75"/>
          <p:cNvSpPr>
            <a:spLocks noChangeArrowheads="1"/>
          </p:cNvSpPr>
          <p:nvPr/>
        </p:nvSpPr>
        <p:spPr bwMode="auto">
          <a:xfrm>
            <a:off x="7324725" y="3074987"/>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915400" cy="1143000"/>
          </a:xfrm>
        </p:spPr>
        <p:txBody>
          <a:bodyPr>
            <a:normAutofit fontScale="90000"/>
          </a:bodyPr>
          <a:lstStyle/>
          <a:p>
            <a:pPr lvl="0" algn="l"/>
            <a:r>
              <a:rPr lang="en-US" b="1" dirty="0" smtClean="0">
                <a:latin typeface="Times New Roman" pitchFamily="18" charset="0"/>
                <a:ea typeface="SimSun" pitchFamily="2" charset="-122"/>
                <a:cs typeface="Times New Roman" pitchFamily="18" charset="0"/>
              </a:rPr>
              <a:t>Truth Table for NOT Gate (with two inputs)</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Rectangle 6"/>
          <p:cNvSpPr/>
          <p:nvPr/>
        </p:nvSpPr>
        <p:spPr>
          <a:xfrm>
            <a:off x="1676400" y="1600200"/>
            <a:ext cx="5715000" cy="369332"/>
          </a:xfrm>
          <a:prstGeom prst="rect">
            <a:avLst/>
          </a:prstGeom>
        </p:spPr>
        <p:txBody>
          <a:bodyPr wrap="square">
            <a:spAutoFit/>
          </a:bodyPr>
          <a:lstStyle/>
          <a:p>
            <a:r>
              <a:rPr lang="en-US" b="1" i="1" dirty="0" smtClean="0"/>
              <a:t>No. of inputs = 1, hence input combinations = 2</a:t>
            </a:r>
            <a:r>
              <a:rPr lang="en-US" b="1" i="1" baseline="30000" dirty="0" smtClean="0"/>
              <a:t>1</a:t>
            </a:r>
            <a:r>
              <a:rPr lang="en-US" b="1" i="1" dirty="0" smtClean="0"/>
              <a:t> = 2</a:t>
            </a:r>
            <a:endParaRPr lang="en-US" b="1" i="1" dirty="0"/>
          </a:p>
        </p:txBody>
      </p:sp>
      <p:graphicFrame>
        <p:nvGraphicFramePr>
          <p:cNvPr id="8" name="Table 7"/>
          <p:cNvGraphicFramePr>
            <a:graphicFrameLocks noGrp="1"/>
          </p:cNvGraphicFramePr>
          <p:nvPr/>
        </p:nvGraphicFramePr>
        <p:xfrm>
          <a:off x="1219200" y="2362200"/>
          <a:ext cx="1897380" cy="951592"/>
        </p:xfrm>
        <a:graphic>
          <a:graphicData uri="http://schemas.openxmlformats.org/drawingml/2006/table">
            <a:tbl>
              <a:tblPr/>
              <a:tblGrid>
                <a:gridCol w="86868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28568">
                <a:tc>
                  <a:txBody>
                    <a:bodyPr/>
                    <a:lstStyle/>
                    <a:p>
                      <a:pPr marL="0" marR="0" algn="ctr">
                        <a:spcBef>
                          <a:spcPts val="0"/>
                        </a:spcBef>
                        <a:spcAft>
                          <a:spcPts val="0"/>
                        </a:spcAft>
                      </a:pPr>
                      <a:r>
                        <a:rPr lang="en-US" sz="1200" b="1">
                          <a:latin typeface="Times New Roman"/>
                          <a:ea typeface="SimSun"/>
                          <a:cs typeface="Mangal"/>
                        </a:rPr>
                        <a:t>Input A</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Output </a:t>
                      </a:r>
                      <a:endParaRPr lang="en-US" sz="1200">
                        <a:latin typeface="Times New Roman"/>
                        <a:ea typeface="SimSun"/>
                        <a:cs typeface="Mangal"/>
                      </a:endParaRPr>
                    </a:p>
                    <a:p>
                      <a:pPr marL="0" marR="0" algn="ctr">
                        <a:spcBef>
                          <a:spcPts val="0"/>
                        </a:spcBef>
                        <a:spcAft>
                          <a:spcPts val="0"/>
                        </a:spcAft>
                      </a:pPr>
                      <a:r>
                        <a:rPr lang="en-US" sz="1200" b="1">
                          <a:latin typeface="Times New Roman"/>
                          <a:ea typeface="SimSun"/>
                          <a:cs typeface="Mangal"/>
                        </a:rPr>
                        <a:t>NOT A</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85215">
                <a:tc>
                  <a:txBody>
                    <a:bodyPr/>
                    <a:lstStyle/>
                    <a:p>
                      <a:pPr marL="0" marR="0" algn="ctr">
                        <a:spcBef>
                          <a:spcPts val="0"/>
                        </a:spcBef>
                        <a:spcAft>
                          <a:spcPts val="0"/>
                        </a:spcAft>
                      </a:pPr>
                      <a:r>
                        <a:rPr lang="en-US" sz="120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00617">
                <a:tc>
                  <a:txBody>
                    <a:bodyPr/>
                    <a:lstStyle/>
                    <a:p>
                      <a:pPr marL="0" marR="0" algn="ctr">
                        <a:spcBef>
                          <a:spcPts val="0"/>
                        </a:spcBef>
                        <a:spcAft>
                          <a:spcPts val="0"/>
                        </a:spcAft>
                      </a:pPr>
                      <a:r>
                        <a:rPr lang="en-US" sz="1200">
                          <a:latin typeface="Times New Roman"/>
                          <a:ea typeface="SimSu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SimSun"/>
                          <a:cs typeface="Mangal"/>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9" name="Table 8"/>
          <p:cNvGraphicFramePr>
            <a:graphicFrameLocks noGrp="1"/>
          </p:cNvGraphicFramePr>
          <p:nvPr/>
        </p:nvGraphicFramePr>
        <p:xfrm>
          <a:off x="3962400" y="2362201"/>
          <a:ext cx="2209800" cy="953224"/>
        </p:xfrm>
        <a:graphic>
          <a:graphicData uri="http://schemas.openxmlformats.org/drawingml/2006/table">
            <a:tbl>
              <a:tblPr/>
              <a:tblGrid>
                <a:gridCol w="1011716">
                  <a:extLst>
                    <a:ext uri="{9D8B030D-6E8A-4147-A177-3AD203B41FA5}">
                      <a16:colId xmlns:a16="http://schemas.microsoft.com/office/drawing/2014/main" xmlns="" val="20000"/>
                    </a:ext>
                  </a:extLst>
                </a:gridCol>
                <a:gridCol w="1198084">
                  <a:extLst>
                    <a:ext uri="{9D8B030D-6E8A-4147-A177-3AD203B41FA5}">
                      <a16:colId xmlns:a16="http://schemas.microsoft.com/office/drawing/2014/main" xmlns="" val="20001"/>
                    </a:ext>
                  </a:extLst>
                </a:gridCol>
              </a:tblGrid>
              <a:tr h="459098">
                <a:tc>
                  <a:txBody>
                    <a:bodyPr/>
                    <a:lstStyle/>
                    <a:p>
                      <a:pPr marL="0" marR="0" algn="ctr">
                        <a:spcBef>
                          <a:spcPts val="0"/>
                        </a:spcBef>
                        <a:spcAft>
                          <a:spcPts val="0"/>
                        </a:spcAft>
                      </a:pPr>
                      <a:r>
                        <a:rPr lang="en-US" sz="1200" b="1" dirty="0">
                          <a:latin typeface="Times New Roman"/>
                          <a:ea typeface="SimSun"/>
                          <a:cs typeface="Mangal"/>
                        </a:rPr>
                        <a:t>Switch </a:t>
                      </a:r>
                      <a:endParaRPr lang="en-US" sz="1200" dirty="0">
                        <a:latin typeface="Times New Roman"/>
                        <a:ea typeface="SimSun"/>
                        <a:cs typeface="Mangal"/>
                      </a:endParaRPr>
                    </a:p>
                    <a:p>
                      <a:pPr marL="0" marR="0" algn="ctr">
                        <a:spcBef>
                          <a:spcPts val="0"/>
                        </a:spcBef>
                        <a:spcAft>
                          <a:spcPts val="0"/>
                        </a:spcAft>
                      </a:pPr>
                      <a:r>
                        <a:rPr lang="en-US" sz="1200" b="1" dirty="0">
                          <a:latin typeface="Times New Roman"/>
                          <a:ea typeface="SimSun"/>
                          <a:cs typeface="Mangal"/>
                        </a:rPr>
                        <a:t>S1</a:t>
                      </a:r>
                      <a:endParaRPr lang="en-US" sz="1200" dirty="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SimSun"/>
                          <a:cs typeface="Mangal"/>
                        </a:rPr>
                        <a:t>Bulb </a:t>
                      </a:r>
                      <a:endParaRPr lang="en-US" sz="1200">
                        <a:latin typeface="Times New Roman"/>
                        <a:ea typeface="SimSu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40568">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3558">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SimSun"/>
                          <a:cs typeface="Mangal"/>
                        </a:rPr>
                        <a:t>OFF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0" name="Rectangle 9"/>
          <p:cNvSpPr/>
          <p:nvPr/>
        </p:nvSpPr>
        <p:spPr>
          <a:xfrm>
            <a:off x="1219200" y="3810000"/>
            <a:ext cx="7620000" cy="646331"/>
          </a:xfrm>
          <a:prstGeom prst="rect">
            <a:avLst/>
          </a:prstGeom>
        </p:spPr>
        <p:txBody>
          <a:bodyPr wrap="square">
            <a:spAutoFit/>
          </a:bodyPr>
          <a:lstStyle/>
          <a:p>
            <a:r>
              <a:rPr lang="en-US" dirty="0" smtClean="0"/>
              <a:t>Operation Symbol for NOT gate is represented by a bar “ ¯  “ , and Boolean Expression for NOT function is f = Ā.</a:t>
            </a:r>
            <a:endParaRPr lang="en-US" dirty="0"/>
          </a:p>
        </p:txBody>
      </p:sp>
    </p:spTree>
  </p:cSld>
  <p:clrMapOvr>
    <a:masterClrMapping/>
  </p:clrMapOvr>
  <p:transition spd="slow">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NAND Gate</a:t>
            </a:r>
            <a:r>
              <a:rPr lang="en-US" dirty="0" smtClean="0"/>
              <a:t/>
            </a:r>
            <a:br>
              <a:rPr lang="en-US" dirty="0" smtClean="0"/>
            </a:br>
            <a:endParaRPr lang="en-US" dirty="0"/>
          </a:p>
        </p:txBody>
      </p:sp>
      <p:sp>
        <p:nvSpPr>
          <p:cNvPr id="3" name="Content Placeholder 2"/>
          <p:cNvSpPr>
            <a:spLocks noGrp="1"/>
          </p:cNvSpPr>
          <p:nvPr>
            <p:ph idx="1"/>
          </p:nvPr>
        </p:nvSpPr>
        <p:spPr>
          <a:xfrm>
            <a:off x="0" y="1600200"/>
            <a:ext cx="8991600" cy="4525963"/>
          </a:xfrm>
        </p:spPr>
        <p:txBody>
          <a:bodyPr/>
          <a:lstStyle/>
          <a:p>
            <a:pPr>
              <a:buNone/>
            </a:pPr>
            <a:r>
              <a:rPr lang="en-US" dirty="0" smtClean="0"/>
              <a:t>    NAND gate is obtained by complementing the output of an AND gate. It stands for NOT – AND. The truth table of NAND gate is obtained from the truth table of an AND gate by complementing the output entries. The output of a NAND gate is logic “0” when all its inputs are logic “1”. For all other cases the output is logic “1”.</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8" dur="2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digital/binary logic</a:t>
            </a:r>
            <a:endParaRPr lang="en-US" dirty="0"/>
          </a:p>
        </p:txBody>
      </p:sp>
      <p:sp>
        <p:nvSpPr>
          <p:cNvPr id="3" name="Content Placeholder 2"/>
          <p:cNvSpPr>
            <a:spLocks noGrp="1"/>
          </p:cNvSpPr>
          <p:nvPr>
            <p:ph idx="1"/>
          </p:nvPr>
        </p:nvSpPr>
        <p:spPr>
          <a:xfrm>
            <a:off x="0" y="1371600"/>
            <a:ext cx="9144000" cy="4724400"/>
          </a:xfrm>
        </p:spPr>
        <p:txBody>
          <a:bodyPr>
            <a:normAutofit fontScale="92500" lnSpcReduction="20000"/>
          </a:bodyPr>
          <a:lstStyle/>
          <a:p>
            <a:pPr>
              <a:buNone/>
            </a:pPr>
            <a:r>
              <a:rPr lang="en-US" dirty="0" smtClean="0"/>
              <a:t>    Binary logic consists of binary variables and logical operations. The variables are designated by letters of the alphabet such as A,B,C, X,Y,Z, etc. with each variable having two and only two distinct possible values: 1 and 0. There are three basic logical operations: AND, OR , NOT.</a:t>
            </a:r>
          </a:p>
          <a:p>
            <a:pPr>
              <a:buNone/>
            </a:pPr>
            <a:r>
              <a:rPr lang="en-US" dirty="0" smtClean="0"/>
              <a:t>1. </a:t>
            </a:r>
            <a:r>
              <a:rPr lang="en-US" b="1" i="1" dirty="0" smtClean="0"/>
              <a:t>AND</a:t>
            </a:r>
            <a:r>
              <a:rPr lang="en-US" dirty="0" smtClean="0"/>
              <a:t>: </a:t>
            </a:r>
            <a:r>
              <a:rPr lang="en-US" sz="2800" i="1" dirty="0" smtClean="0"/>
              <a:t>This operation  is represented by a dot or by the absence of an operator. For example, x. y = z or x y = z  is read “X AND y is equal to z” the logical operation AND is interpreted to mean that z=1 if and only if x=1 and y=1; otherwise z=0;(remember that x, y, and z are binary variables and can be equal either to 1 or 0. and nothing else.)      </a:t>
            </a:r>
            <a:endParaRPr lang="en-US" sz="28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524000"/>
          </a:xfrm>
        </p:spPr>
        <p:txBody>
          <a:bodyPr>
            <a:normAutofit/>
          </a:bodyPr>
          <a:lstStyle/>
          <a:p>
            <a:r>
              <a:rPr lang="en-US" sz="3200" b="1" i="1" dirty="0" smtClean="0"/>
              <a:t>Truth Table for NAND Gate (with two inputs)</a:t>
            </a:r>
            <a:r>
              <a:rPr lang="en-US" sz="3200" i="1" dirty="0" smtClean="0"/>
              <a:t/>
            </a:r>
            <a:br>
              <a:rPr lang="en-US" sz="3200" i="1" dirty="0" smtClean="0"/>
            </a:br>
            <a:endParaRPr lang="en-US" sz="3200" i="1" dirty="0"/>
          </a:p>
        </p:txBody>
      </p:sp>
      <p:sp>
        <p:nvSpPr>
          <p:cNvPr id="3" name="Content Placeholder 2"/>
          <p:cNvSpPr>
            <a:spLocks noGrp="1"/>
          </p:cNvSpPr>
          <p:nvPr>
            <p:ph idx="1"/>
          </p:nvPr>
        </p:nvSpPr>
        <p:spPr>
          <a:xfrm>
            <a:off x="228600" y="1219200"/>
            <a:ext cx="8915400" cy="4648200"/>
          </a:xfrm>
        </p:spPr>
        <p:txBody>
          <a:bodyPr/>
          <a:lstStyle/>
          <a:p>
            <a:pPr>
              <a:buNone/>
            </a:pPr>
            <a:r>
              <a:rPr lang="en-US" dirty="0" smtClean="0"/>
              <a:t>No. of inputs = 2, hence input combinations = 2</a:t>
            </a:r>
            <a:r>
              <a:rPr lang="en-US" baseline="30000" dirty="0" smtClean="0"/>
              <a:t>2</a:t>
            </a:r>
            <a:r>
              <a:rPr lang="en-US" dirty="0" smtClean="0"/>
              <a:t> = 4</a:t>
            </a:r>
          </a:p>
          <a:p>
            <a:pPr>
              <a:buNone/>
            </a:pPr>
            <a:endParaRPr lang="en-US" dirty="0"/>
          </a:p>
        </p:txBody>
      </p:sp>
      <p:sp>
        <p:nvSpPr>
          <p:cNvPr id="4" name="Footer Placeholder 3"/>
          <p:cNvSpPr>
            <a:spLocks noGrp="1"/>
          </p:cNvSpPr>
          <p:nvPr>
            <p:ph type="ftr" sz="quarter" idx="11"/>
          </p:nvPr>
        </p:nvSpPr>
        <p:spPr/>
        <p:txBody>
          <a:bodyPr/>
          <a:lstStyle/>
          <a:p>
            <a:r>
              <a:rPr lang="en-US" dirty="0" smtClean="0"/>
              <a:t>bsarita3768@yahoo.com</a:t>
            </a:r>
            <a:endParaRPr lang="en-US" dirty="0"/>
          </a:p>
        </p:txBody>
      </p:sp>
      <p:graphicFrame>
        <p:nvGraphicFramePr>
          <p:cNvPr id="8" name="Table 7"/>
          <p:cNvGraphicFramePr>
            <a:graphicFrameLocks noGrp="1"/>
          </p:cNvGraphicFramePr>
          <p:nvPr/>
        </p:nvGraphicFramePr>
        <p:xfrm>
          <a:off x="228600" y="2362200"/>
          <a:ext cx="4495800" cy="3299968"/>
        </p:xfrm>
        <a:graphic>
          <a:graphicData uri="http://schemas.openxmlformats.org/drawingml/2006/table">
            <a:tbl>
              <a:tblPr firstRow="1" bandRow="1">
                <a:tableStyleId>{5940675A-B579-460E-94D1-54222C63F5DA}</a:tableStyleId>
              </a:tblPr>
              <a:tblGrid>
                <a:gridCol w="1498600">
                  <a:extLst>
                    <a:ext uri="{9D8B030D-6E8A-4147-A177-3AD203B41FA5}">
                      <a16:colId xmlns:a16="http://schemas.microsoft.com/office/drawing/2014/main" xmlns="" val="20000"/>
                    </a:ext>
                  </a:extLst>
                </a:gridCol>
                <a:gridCol w="1498600">
                  <a:extLst>
                    <a:ext uri="{9D8B030D-6E8A-4147-A177-3AD203B41FA5}">
                      <a16:colId xmlns:a16="http://schemas.microsoft.com/office/drawing/2014/main" xmlns="" val="20001"/>
                    </a:ext>
                  </a:extLst>
                </a:gridCol>
                <a:gridCol w="1498600">
                  <a:extLst>
                    <a:ext uri="{9D8B030D-6E8A-4147-A177-3AD203B41FA5}">
                      <a16:colId xmlns:a16="http://schemas.microsoft.com/office/drawing/2014/main" xmlns="" val="20002"/>
                    </a:ext>
                  </a:extLst>
                </a:gridCol>
              </a:tblGrid>
              <a:tr h="1492244">
                <a:tc>
                  <a:txBody>
                    <a:bodyPr/>
                    <a:lstStyle/>
                    <a:p>
                      <a:pPr marL="0" marR="0" algn="ctr">
                        <a:lnSpc>
                          <a:spcPct val="115000"/>
                        </a:lnSpc>
                        <a:spcBef>
                          <a:spcPts val="0"/>
                        </a:spcBef>
                        <a:spcAft>
                          <a:spcPts val="1000"/>
                        </a:spcAft>
                      </a:pPr>
                      <a:r>
                        <a:rPr lang="en-US" sz="2400" dirty="0"/>
                        <a:t>Input A</a:t>
                      </a:r>
                      <a:endParaRPr lang="en-US" sz="2400" dirty="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a:t>Input B</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a:t>Output </a:t>
                      </a:r>
                    </a:p>
                    <a:p>
                      <a:pPr marL="0" marR="0" algn="ctr">
                        <a:lnSpc>
                          <a:spcPct val="115000"/>
                        </a:lnSpc>
                        <a:spcBef>
                          <a:spcPts val="0"/>
                        </a:spcBef>
                        <a:spcAft>
                          <a:spcPts val="1000"/>
                        </a:spcAft>
                      </a:pPr>
                      <a:r>
                        <a:rPr lang="en-US" sz="2400"/>
                        <a:t>A NAND B</a:t>
                      </a:r>
                      <a:endParaRPr lang="en-US" sz="2400">
                        <a:latin typeface="Calibri"/>
                        <a:ea typeface="Times New Roman"/>
                        <a:cs typeface="Mangal"/>
                      </a:endParaRPr>
                    </a:p>
                  </a:txBody>
                  <a:tcPr marL="68580" marR="68580" marT="0" marB="0" anchor="ctr"/>
                </a:tc>
                <a:extLst>
                  <a:ext uri="{0D108BD9-81ED-4DB2-BD59-A6C34878D82A}">
                    <a16:rowId xmlns:a16="http://schemas.microsoft.com/office/drawing/2014/main" xmlns="" val="10000"/>
                  </a:ext>
                </a:extLst>
              </a:tr>
              <a:tr h="451931">
                <a:tc>
                  <a:txBody>
                    <a:bodyPr/>
                    <a:lstStyle/>
                    <a:p>
                      <a:pPr marL="0" marR="0" algn="ctr">
                        <a:lnSpc>
                          <a:spcPct val="115000"/>
                        </a:lnSpc>
                        <a:spcBef>
                          <a:spcPts val="0"/>
                        </a:spcBef>
                        <a:spcAft>
                          <a:spcPts val="1000"/>
                        </a:spcAft>
                      </a:pPr>
                      <a:r>
                        <a:rPr lang="en-US" sz="2400" dirty="0"/>
                        <a:t>0</a:t>
                      </a:r>
                      <a:endParaRPr lang="en-US" sz="2400" dirty="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dirty="0"/>
                        <a:t>0</a:t>
                      </a:r>
                      <a:endParaRPr lang="en-US" sz="2400" dirty="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a:t>1</a:t>
                      </a:r>
                      <a:endParaRPr lang="en-US" sz="2400">
                        <a:latin typeface="Calibri"/>
                        <a:ea typeface="Times New Roman"/>
                        <a:cs typeface="Mangal"/>
                      </a:endParaRPr>
                    </a:p>
                  </a:txBody>
                  <a:tcPr marL="68580" marR="68580" marT="0" marB="0" anchor="ctr"/>
                </a:tc>
                <a:extLst>
                  <a:ext uri="{0D108BD9-81ED-4DB2-BD59-A6C34878D82A}">
                    <a16:rowId xmlns:a16="http://schemas.microsoft.com/office/drawing/2014/main" xmlns="" val="10001"/>
                  </a:ext>
                </a:extLst>
              </a:tr>
              <a:tr h="451931">
                <a:tc>
                  <a:txBody>
                    <a:bodyPr/>
                    <a:lstStyle/>
                    <a:p>
                      <a:pPr marL="0" marR="0" algn="ctr">
                        <a:lnSpc>
                          <a:spcPct val="115000"/>
                        </a:lnSpc>
                        <a:spcBef>
                          <a:spcPts val="0"/>
                        </a:spcBef>
                        <a:spcAft>
                          <a:spcPts val="1000"/>
                        </a:spcAft>
                      </a:pPr>
                      <a:r>
                        <a:rPr lang="en-US" sz="2400"/>
                        <a:t>0</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dirty="0"/>
                        <a:t>1</a:t>
                      </a:r>
                      <a:endParaRPr lang="en-US" sz="2400" dirty="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dirty="0"/>
                        <a:t>1</a:t>
                      </a:r>
                      <a:endParaRPr lang="en-US" sz="2400" dirty="0">
                        <a:latin typeface="Calibri"/>
                        <a:ea typeface="Times New Roman"/>
                        <a:cs typeface="Mangal"/>
                      </a:endParaRPr>
                    </a:p>
                  </a:txBody>
                  <a:tcPr marL="68580" marR="68580" marT="0" marB="0" anchor="ctr"/>
                </a:tc>
                <a:extLst>
                  <a:ext uri="{0D108BD9-81ED-4DB2-BD59-A6C34878D82A}">
                    <a16:rowId xmlns:a16="http://schemas.microsoft.com/office/drawing/2014/main" xmlns="" val="10002"/>
                  </a:ext>
                </a:extLst>
              </a:tr>
              <a:tr h="451931">
                <a:tc>
                  <a:txBody>
                    <a:bodyPr/>
                    <a:lstStyle/>
                    <a:p>
                      <a:pPr marL="0" marR="0" algn="ctr">
                        <a:lnSpc>
                          <a:spcPct val="115000"/>
                        </a:lnSpc>
                        <a:spcBef>
                          <a:spcPts val="0"/>
                        </a:spcBef>
                        <a:spcAft>
                          <a:spcPts val="1000"/>
                        </a:spcAft>
                      </a:pPr>
                      <a:r>
                        <a:rPr lang="en-US" sz="2400"/>
                        <a:t>1</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a:t>0</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dirty="0"/>
                        <a:t>1</a:t>
                      </a:r>
                      <a:endParaRPr lang="en-US" sz="2400" dirty="0">
                        <a:latin typeface="Calibri"/>
                        <a:ea typeface="Times New Roman"/>
                        <a:cs typeface="Mangal"/>
                      </a:endParaRPr>
                    </a:p>
                  </a:txBody>
                  <a:tcPr marL="68580" marR="68580" marT="0" marB="0" anchor="ctr"/>
                </a:tc>
                <a:extLst>
                  <a:ext uri="{0D108BD9-81ED-4DB2-BD59-A6C34878D82A}">
                    <a16:rowId xmlns:a16="http://schemas.microsoft.com/office/drawing/2014/main" xmlns="" val="10003"/>
                  </a:ext>
                </a:extLst>
              </a:tr>
              <a:tr h="451931">
                <a:tc>
                  <a:txBody>
                    <a:bodyPr/>
                    <a:lstStyle/>
                    <a:p>
                      <a:pPr marL="0" marR="0" algn="ctr">
                        <a:lnSpc>
                          <a:spcPct val="115000"/>
                        </a:lnSpc>
                        <a:spcBef>
                          <a:spcPts val="0"/>
                        </a:spcBef>
                        <a:spcAft>
                          <a:spcPts val="1000"/>
                        </a:spcAft>
                      </a:pPr>
                      <a:r>
                        <a:rPr lang="en-US" sz="2400"/>
                        <a:t>1</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a:t>1</a:t>
                      </a:r>
                      <a:endParaRPr lang="en-US" sz="2400">
                        <a:latin typeface="Calibri"/>
                        <a:ea typeface="Times New Roman"/>
                        <a:cs typeface="Mangal"/>
                      </a:endParaRPr>
                    </a:p>
                  </a:txBody>
                  <a:tcPr marL="68580" marR="68580" marT="0" marB="0" anchor="ctr"/>
                </a:tc>
                <a:tc>
                  <a:txBody>
                    <a:bodyPr/>
                    <a:lstStyle/>
                    <a:p>
                      <a:pPr marL="0" marR="0" algn="ctr">
                        <a:lnSpc>
                          <a:spcPct val="115000"/>
                        </a:lnSpc>
                        <a:spcBef>
                          <a:spcPts val="0"/>
                        </a:spcBef>
                        <a:spcAft>
                          <a:spcPts val="1000"/>
                        </a:spcAft>
                      </a:pPr>
                      <a:r>
                        <a:rPr lang="en-US" sz="2400" dirty="0"/>
                        <a:t>0</a:t>
                      </a:r>
                      <a:endParaRPr lang="en-US" sz="2400" dirty="0">
                        <a:latin typeface="Calibri"/>
                        <a:ea typeface="Times New Roman"/>
                        <a:cs typeface="Mangal"/>
                      </a:endParaRPr>
                    </a:p>
                  </a:txBody>
                  <a:tcPr marL="68580" marR="68580" marT="0" marB="0" anchor="ctr"/>
                </a:tc>
                <a:extLst>
                  <a:ext uri="{0D108BD9-81ED-4DB2-BD59-A6C34878D82A}">
                    <a16:rowId xmlns:a16="http://schemas.microsoft.com/office/drawing/2014/main" xmlns="" val="10004"/>
                  </a:ext>
                </a:extLst>
              </a:tr>
            </a:tbl>
          </a:graphicData>
        </a:graphic>
      </p:graphicFrame>
      <p:graphicFrame>
        <p:nvGraphicFramePr>
          <p:cNvPr id="9" name="Table 8"/>
          <p:cNvGraphicFramePr>
            <a:graphicFrameLocks noGrp="1"/>
          </p:cNvGraphicFramePr>
          <p:nvPr/>
        </p:nvGraphicFramePr>
        <p:xfrm>
          <a:off x="4876800" y="2286000"/>
          <a:ext cx="3429000" cy="33528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tblGrid>
              <a:tr h="670560">
                <a:tc>
                  <a:txBody>
                    <a:bodyPr/>
                    <a:lstStyle/>
                    <a:p>
                      <a:pPr marL="0" marR="0" algn="ctr">
                        <a:spcBef>
                          <a:spcPts val="0"/>
                        </a:spcBef>
                        <a:spcAft>
                          <a:spcPts val="0"/>
                        </a:spcAft>
                      </a:pPr>
                      <a:r>
                        <a:rPr lang="en-US" sz="2000" dirty="0"/>
                        <a:t>Switch S1</a:t>
                      </a:r>
                      <a:endParaRPr lang="en-US" sz="2000" dirty="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Switch S2</a:t>
                      </a:r>
                      <a:endParaRPr lang="en-US" sz="2000" dirty="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a:t>Bulb </a:t>
                      </a:r>
                      <a:endParaRPr lang="en-US" sz="2000">
                        <a:latin typeface="Times New Roman"/>
                        <a:ea typeface="SimSun"/>
                        <a:cs typeface="Mangal"/>
                      </a:endParaRPr>
                    </a:p>
                  </a:txBody>
                  <a:tcPr marL="68580" marR="68580" marT="0" marB="0" anchor="ctr"/>
                </a:tc>
                <a:extLst>
                  <a:ext uri="{0D108BD9-81ED-4DB2-BD59-A6C34878D82A}">
                    <a16:rowId xmlns:a16="http://schemas.microsoft.com/office/drawing/2014/main" xmlns="" val="10000"/>
                  </a:ext>
                </a:extLst>
              </a:tr>
              <a:tr h="670560">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nchor="ctr"/>
                </a:tc>
                <a:extLst>
                  <a:ext uri="{0D108BD9-81ED-4DB2-BD59-A6C34878D82A}">
                    <a16:rowId xmlns:a16="http://schemas.microsoft.com/office/drawing/2014/main" xmlns="" val="10001"/>
                  </a:ext>
                </a:extLst>
              </a:tr>
              <a:tr h="670560">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nchor="ctr"/>
                </a:tc>
                <a:extLst>
                  <a:ext uri="{0D108BD9-81ED-4DB2-BD59-A6C34878D82A}">
                    <a16:rowId xmlns:a16="http://schemas.microsoft.com/office/drawing/2014/main" xmlns="" val="10002"/>
                  </a:ext>
                </a:extLst>
              </a:tr>
              <a:tr h="670560">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nchor="ctr"/>
                </a:tc>
                <a:extLst>
                  <a:ext uri="{0D108BD9-81ED-4DB2-BD59-A6C34878D82A}">
                    <a16:rowId xmlns:a16="http://schemas.microsoft.com/office/drawing/2014/main" xmlns="" val="10003"/>
                  </a:ext>
                </a:extLst>
              </a:tr>
              <a:tr h="670560">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nchor="ctr"/>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nchor="ctr"/>
                </a:tc>
                <a:extLst>
                  <a:ext uri="{0D108BD9-81ED-4DB2-BD59-A6C34878D82A}">
                    <a16:rowId xmlns:a16="http://schemas.microsoft.com/office/drawing/2014/main" xmlns="" val="10004"/>
                  </a:ext>
                </a:extLst>
              </a:tr>
            </a:tbl>
          </a:graphicData>
        </a:graphic>
      </p:graphicFrame>
      <p:sp>
        <p:nvSpPr>
          <p:cNvPr id="10" name="Rectangle 9"/>
          <p:cNvSpPr/>
          <p:nvPr/>
        </p:nvSpPr>
        <p:spPr>
          <a:xfrm>
            <a:off x="0" y="5943600"/>
            <a:ext cx="5715000" cy="461665"/>
          </a:xfrm>
          <a:prstGeom prst="rect">
            <a:avLst/>
          </a:prstGeom>
        </p:spPr>
        <p:txBody>
          <a:bodyPr wrap="square">
            <a:spAutoFit/>
          </a:bodyPr>
          <a:lstStyle/>
          <a:p>
            <a:r>
              <a:rPr lang="en-US" sz="2400" dirty="0" smtClean="0"/>
              <a:t>Boolean Expression for NAND function is f = </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5791200" y="5867400"/>
            <a:ext cx="742950" cy="540327"/>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8" presetClass="entr" presetSubtype="0" accel="5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8" dur="10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4)">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4)">
                                      <p:cBhvr>
                                        <p:cTn id="28" dur="2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fltVal val="0"/>
                                          </p:val>
                                        </p:tav>
                                        <p:tav tm="100000">
                                          <p:val>
                                            <p:strVal val="#ppt_w"/>
                                          </p:val>
                                        </p:tav>
                                      </p:tavLst>
                                    </p:anim>
                                    <p:anim calcmode="lin" valueType="num">
                                      <p:cBhvr>
                                        <p:cTn id="34" dur="1000" fill="hold"/>
                                        <p:tgtEl>
                                          <p:spTgt spid="10"/>
                                        </p:tgtEl>
                                        <p:attrNameLst>
                                          <p:attrName>ppt_h</p:attrName>
                                        </p:attrNameLst>
                                      </p:cBhvr>
                                      <p:tavLst>
                                        <p:tav tm="0">
                                          <p:val>
                                            <p:fltVal val="0"/>
                                          </p:val>
                                        </p:tav>
                                        <p:tav tm="100000">
                                          <p:val>
                                            <p:strVal val="#ppt_h"/>
                                          </p:val>
                                        </p:tav>
                                      </p:tavLst>
                                    </p:anim>
                                    <p:anim calcmode="lin" valueType="num">
                                      <p:cBhvr>
                                        <p:cTn id="3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0"/>
                                        </p:tgtEl>
                                        <p:attrNameLst>
                                          <p:attrName>ppt_y</p:attrName>
                                        </p:attrNameLst>
                                      </p:cBhvr>
                                      <p:tavLst>
                                        <p:tav tm="0" fmla="#ppt_y+(sin(-2*pi*(1-$))*-#ppt_x+cos(-2*pi*(1-$))*(1-#ppt_y))*(1-$)">
                                          <p:val>
                                            <p:fltVal val="0"/>
                                          </p:val>
                                        </p:tav>
                                        <p:tav tm="100000">
                                          <p:val>
                                            <p:fltVal val="1"/>
                                          </p:val>
                                        </p:tav>
                                      </p:tavLst>
                                    </p:anim>
                                  </p:childTnLst>
                                </p:cTn>
                              </p:par>
                              <p:par>
                                <p:cTn id="37" presetID="15" presetClass="entr" presetSubtype="0"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anim calcmode="lin" valueType="num">
                                      <p:cBhvr>
                                        <p:cTn id="39" dur="1000" fill="hold"/>
                                        <p:tgtEl>
                                          <p:spTgt spid="1027"/>
                                        </p:tgtEl>
                                        <p:attrNameLst>
                                          <p:attrName>ppt_w</p:attrName>
                                        </p:attrNameLst>
                                      </p:cBhvr>
                                      <p:tavLst>
                                        <p:tav tm="0">
                                          <p:val>
                                            <p:fltVal val="0"/>
                                          </p:val>
                                        </p:tav>
                                        <p:tav tm="100000">
                                          <p:val>
                                            <p:strVal val="#ppt_w"/>
                                          </p:val>
                                        </p:tav>
                                      </p:tavLst>
                                    </p:anim>
                                    <p:anim calcmode="lin" valueType="num">
                                      <p:cBhvr>
                                        <p:cTn id="40" dur="1000" fill="hold"/>
                                        <p:tgtEl>
                                          <p:spTgt spid="1027"/>
                                        </p:tgtEl>
                                        <p:attrNameLst>
                                          <p:attrName>ppt_h</p:attrName>
                                        </p:attrNameLst>
                                      </p:cBhvr>
                                      <p:tavLst>
                                        <p:tav tm="0">
                                          <p:val>
                                            <p:fltVal val="0"/>
                                          </p:val>
                                        </p:tav>
                                        <p:tav tm="100000">
                                          <p:val>
                                            <p:strVal val="#ppt_h"/>
                                          </p:val>
                                        </p:tav>
                                      </p:tavLst>
                                    </p:anim>
                                    <p:anim calcmode="lin" valueType="num">
                                      <p:cBhvr>
                                        <p:cTn id="41" dur="1000" fill="hold"/>
                                        <p:tgtEl>
                                          <p:spTgt spid="1027"/>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02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sz="3600" b="1" dirty="0" smtClean="0"/>
              <a:t>Logic Diagram		     Electrical Diagram 				                            </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2085" name="Line 37"/>
          <p:cNvSpPr>
            <a:spLocks noChangeShapeType="1"/>
          </p:cNvSpPr>
          <p:nvPr/>
        </p:nvSpPr>
        <p:spPr bwMode="auto">
          <a:xfrm>
            <a:off x="4038600" y="68643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6" name="Line 38"/>
          <p:cNvSpPr>
            <a:spLocks noChangeShapeType="1"/>
          </p:cNvSpPr>
          <p:nvPr/>
        </p:nvSpPr>
        <p:spPr bwMode="auto">
          <a:xfrm>
            <a:off x="4038600" y="68643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7" name="Line 39"/>
          <p:cNvSpPr>
            <a:spLocks noChangeShapeType="1"/>
          </p:cNvSpPr>
          <p:nvPr/>
        </p:nvSpPr>
        <p:spPr bwMode="auto">
          <a:xfrm>
            <a:off x="4038600" y="68643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27" name="Group 126"/>
          <p:cNvGrpSpPr/>
          <p:nvPr/>
        </p:nvGrpSpPr>
        <p:grpSpPr>
          <a:xfrm>
            <a:off x="1857375" y="1752600"/>
            <a:ext cx="6677025" cy="3657600"/>
            <a:chOff x="1857375" y="1752600"/>
            <a:chExt cx="6677025" cy="3657600"/>
          </a:xfrm>
        </p:grpSpPr>
        <p:grpSp>
          <p:nvGrpSpPr>
            <p:cNvPr id="41" name="Group 40"/>
            <p:cNvGrpSpPr/>
            <p:nvPr/>
          </p:nvGrpSpPr>
          <p:grpSpPr>
            <a:xfrm>
              <a:off x="1857375" y="1981200"/>
              <a:ext cx="2695575" cy="800100"/>
              <a:chOff x="1857375" y="1981200"/>
              <a:chExt cx="2695575" cy="800100"/>
            </a:xfrm>
          </p:grpSpPr>
          <p:sp>
            <p:nvSpPr>
              <p:cNvPr id="2050" name="Text Box 2"/>
              <p:cNvSpPr txBox="1">
                <a:spLocks noChangeArrowheads="1"/>
              </p:cNvSpPr>
              <p:nvPr/>
            </p:nvSpPr>
            <p:spPr bwMode="auto">
              <a:xfrm>
                <a:off x="3571875" y="24384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1" name="Line 3"/>
              <p:cNvSpPr>
                <a:spLocks noChangeShapeType="1"/>
              </p:cNvSpPr>
              <p:nvPr/>
            </p:nvSpPr>
            <p:spPr bwMode="auto">
              <a:xfrm>
                <a:off x="2886075" y="2314575"/>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2" name="Line 4"/>
              <p:cNvSpPr>
                <a:spLocks noChangeShapeType="1"/>
              </p:cNvSpPr>
              <p:nvPr/>
            </p:nvSpPr>
            <p:spPr bwMode="auto">
              <a:xfrm>
                <a:off x="2886075" y="2438400"/>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3" name="Line 5"/>
              <p:cNvSpPr>
                <a:spLocks noChangeShapeType="1"/>
              </p:cNvSpPr>
              <p:nvPr/>
            </p:nvSpPr>
            <p:spPr bwMode="auto">
              <a:xfrm flipV="1">
                <a:off x="2886075" y="20859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4" name="Line 6"/>
              <p:cNvSpPr>
                <a:spLocks noChangeShapeType="1"/>
              </p:cNvSpPr>
              <p:nvPr/>
            </p:nvSpPr>
            <p:spPr bwMode="auto">
              <a:xfrm flipV="1">
                <a:off x="2886075" y="24384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55" name="Group 7"/>
              <p:cNvGrpSpPr>
                <a:grpSpLocks/>
              </p:cNvGrpSpPr>
              <p:nvPr/>
            </p:nvGrpSpPr>
            <p:grpSpPr bwMode="auto">
              <a:xfrm>
                <a:off x="2200275" y="2085975"/>
                <a:ext cx="685800" cy="0"/>
                <a:chOff x="2340" y="5205"/>
                <a:chExt cx="1080" cy="0"/>
              </a:xfrm>
            </p:grpSpPr>
            <p:sp>
              <p:nvSpPr>
                <p:cNvPr id="2056" name="Line 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57" name="Line 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58" name="Group 10"/>
              <p:cNvGrpSpPr>
                <a:grpSpLocks/>
              </p:cNvGrpSpPr>
              <p:nvPr/>
            </p:nvGrpSpPr>
            <p:grpSpPr bwMode="auto">
              <a:xfrm>
                <a:off x="2200275" y="2667000"/>
                <a:ext cx="685800" cy="0"/>
                <a:chOff x="2340" y="5205"/>
                <a:chExt cx="1080" cy="0"/>
              </a:xfrm>
            </p:grpSpPr>
            <p:sp>
              <p:nvSpPr>
                <p:cNvPr id="2059" name="Line 11"/>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60" name="Line 12"/>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61" name="Text Box 13"/>
              <p:cNvSpPr txBox="1">
                <a:spLocks noChangeArrowheads="1"/>
              </p:cNvSpPr>
              <p:nvPr/>
            </p:nvSpPr>
            <p:spPr bwMode="auto">
              <a:xfrm>
                <a:off x="1857375" y="19812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Text Box 14"/>
              <p:cNvSpPr txBox="1">
                <a:spLocks noChangeArrowheads="1"/>
              </p:cNvSpPr>
              <p:nvPr/>
            </p:nvSpPr>
            <p:spPr bwMode="auto">
              <a:xfrm>
                <a:off x="1857375" y="25527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Text Box 15"/>
              <p:cNvSpPr txBox="1">
                <a:spLocks noChangeArrowheads="1"/>
              </p:cNvSpPr>
              <p:nvPr/>
            </p:nvSpPr>
            <p:spPr bwMode="auto">
              <a:xfrm>
                <a:off x="4324350" y="22955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0" name="AutoShape 32"/>
              <p:cNvSpPr>
                <a:spLocks noChangeArrowheads="1"/>
              </p:cNvSpPr>
              <p:nvPr/>
            </p:nvSpPr>
            <p:spPr bwMode="auto">
              <a:xfrm>
                <a:off x="3114675" y="2208212"/>
                <a:ext cx="457200" cy="34290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1" name="Line 33"/>
              <p:cNvSpPr>
                <a:spLocks noChangeShapeType="1"/>
              </p:cNvSpPr>
              <p:nvPr/>
            </p:nvSpPr>
            <p:spPr bwMode="auto">
              <a:xfrm>
                <a:off x="3659188" y="2366962"/>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82" name="Oval 34"/>
              <p:cNvSpPr>
                <a:spLocks noChangeArrowheads="1"/>
              </p:cNvSpPr>
              <p:nvPr/>
            </p:nvSpPr>
            <p:spPr bwMode="auto">
              <a:xfrm>
                <a:off x="3571875" y="2332037"/>
                <a:ext cx="79375" cy="777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3" name="Line 35"/>
              <p:cNvSpPr>
                <a:spLocks noChangeShapeType="1"/>
              </p:cNvSpPr>
              <p:nvPr/>
            </p:nvSpPr>
            <p:spPr bwMode="auto">
              <a:xfrm>
                <a:off x="3843338" y="2365375"/>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084" name="Line 36"/>
              <p:cNvSpPr>
                <a:spLocks noChangeShapeType="1"/>
              </p:cNvSpPr>
              <p:nvPr/>
            </p:nvSpPr>
            <p:spPr bwMode="auto">
              <a:xfrm>
                <a:off x="4017963" y="236537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91" name="Text Box 43"/>
            <p:cNvSpPr txBox="1">
              <a:spLocks noChangeArrowheads="1"/>
            </p:cNvSpPr>
            <p:nvPr/>
          </p:nvSpPr>
          <p:spPr bwMode="auto">
            <a:xfrm>
              <a:off x="6705600" y="24447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2" name="Text Box 44"/>
            <p:cNvSpPr txBox="1">
              <a:spLocks noChangeArrowheads="1"/>
            </p:cNvSpPr>
            <p:nvPr/>
          </p:nvSpPr>
          <p:spPr bwMode="auto">
            <a:xfrm>
              <a:off x="5791200" y="19875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3" name="Text Box 45"/>
            <p:cNvSpPr txBox="1">
              <a:spLocks noChangeArrowheads="1"/>
            </p:cNvSpPr>
            <p:nvPr/>
          </p:nvSpPr>
          <p:spPr bwMode="auto">
            <a:xfrm>
              <a:off x="6705600" y="18732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4" name="Line 46"/>
            <p:cNvSpPr>
              <a:spLocks noChangeShapeType="1"/>
            </p:cNvSpPr>
            <p:nvPr/>
          </p:nvSpPr>
          <p:spPr bwMode="auto">
            <a:xfrm flipV="1">
              <a:off x="6705600" y="1930400"/>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5" name="Text Box 47"/>
            <p:cNvSpPr txBox="1">
              <a:spLocks noChangeArrowheads="1"/>
            </p:cNvSpPr>
            <p:nvPr/>
          </p:nvSpPr>
          <p:spPr bwMode="auto">
            <a:xfrm>
              <a:off x="7734300" y="21494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6" name="Line 48"/>
            <p:cNvSpPr>
              <a:spLocks noChangeShapeType="1"/>
            </p:cNvSpPr>
            <p:nvPr/>
          </p:nvSpPr>
          <p:spPr bwMode="auto">
            <a:xfrm>
              <a:off x="5743575" y="17589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7" name="Line 49"/>
            <p:cNvSpPr>
              <a:spLocks noChangeShapeType="1"/>
            </p:cNvSpPr>
            <p:nvPr/>
          </p:nvSpPr>
          <p:spPr bwMode="auto">
            <a:xfrm flipV="1">
              <a:off x="8420100" y="17589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8" name="AutoShape 50"/>
            <p:cNvSpPr>
              <a:spLocks noChangeArrowheads="1"/>
            </p:cNvSpPr>
            <p:nvPr/>
          </p:nvSpPr>
          <p:spPr bwMode="auto">
            <a:xfrm>
              <a:off x="8305800" y="2139950"/>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9" name="Line 51"/>
            <p:cNvSpPr>
              <a:spLocks noChangeShapeType="1"/>
            </p:cNvSpPr>
            <p:nvPr/>
          </p:nvSpPr>
          <p:spPr bwMode="auto">
            <a:xfrm flipV="1">
              <a:off x="8420100" y="23304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0" name="Line 52"/>
            <p:cNvSpPr>
              <a:spLocks noChangeShapeType="1"/>
            </p:cNvSpPr>
            <p:nvPr/>
          </p:nvSpPr>
          <p:spPr bwMode="auto">
            <a:xfrm>
              <a:off x="5734050" y="27876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1" name="Line 53"/>
            <p:cNvSpPr>
              <a:spLocks noChangeShapeType="1"/>
            </p:cNvSpPr>
            <p:nvPr/>
          </p:nvSpPr>
          <p:spPr bwMode="auto">
            <a:xfrm>
              <a:off x="6705600" y="175895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02" name="Line 54"/>
            <p:cNvSpPr>
              <a:spLocks noChangeShapeType="1"/>
            </p:cNvSpPr>
            <p:nvPr/>
          </p:nvSpPr>
          <p:spPr bwMode="auto">
            <a:xfrm>
              <a:off x="6705600" y="2082800"/>
              <a:ext cx="0" cy="3619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03" name="Line 55"/>
            <p:cNvSpPr>
              <a:spLocks noChangeShapeType="1"/>
            </p:cNvSpPr>
            <p:nvPr/>
          </p:nvSpPr>
          <p:spPr bwMode="auto">
            <a:xfrm flipV="1">
              <a:off x="6705600" y="2482850"/>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4" name="Line 56"/>
            <p:cNvSpPr>
              <a:spLocks noChangeShapeType="1"/>
            </p:cNvSpPr>
            <p:nvPr/>
          </p:nvSpPr>
          <p:spPr bwMode="auto">
            <a:xfrm>
              <a:off x="6705600" y="2635250"/>
              <a:ext cx="0" cy="15240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2105" name="Text Box 57"/>
            <p:cNvSpPr txBox="1">
              <a:spLocks noChangeArrowheads="1"/>
            </p:cNvSpPr>
            <p:nvPr/>
          </p:nvSpPr>
          <p:spPr bwMode="auto">
            <a:xfrm>
              <a:off x="7000875" y="18732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6" name="Text Box 58"/>
            <p:cNvSpPr txBox="1">
              <a:spLocks noChangeArrowheads="1"/>
            </p:cNvSpPr>
            <p:nvPr/>
          </p:nvSpPr>
          <p:spPr bwMode="auto">
            <a:xfrm>
              <a:off x="6991350" y="24447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7" name="Line 59"/>
            <p:cNvSpPr>
              <a:spLocks noChangeShapeType="1"/>
            </p:cNvSpPr>
            <p:nvPr/>
          </p:nvSpPr>
          <p:spPr bwMode="auto">
            <a:xfrm>
              <a:off x="5572125" y="228600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8" name="Line 60"/>
            <p:cNvSpPr>
              <a:spLocks noChangeShapeType="1"/>
            </p:cNvSpPr>
            <p:nvPr/>
          </p:nvSpPr>
          <p:spPr bwMode="auto">
            <a:xfrm>
              <a:off x="5667375" y="232410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9" name="Line 61"/>
            <p:cNvSpPr>
              <a:spLocks noChangeShapeType="1"/>
            </p:cNvSpPr>
            <p:nvPr/>
          </p:nvSpPr>
          <p:spPr bwMode="auto">
            <a:xfrm flipV="1">
              <a:off x="5743575" y="1752600"/>
              <a:ext cx="0" cy="52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0" name="Line 62"/>
            <p:cNvSpPr>
              <a:spLocks noChangeShapeType="1"/>
            </p:cNvSpPr>
            <p:nvPr/>
          </p:nvSpPr>
          <p:spPr bwMode="auto">
            <a:xfrm flipV="1">
              <a:off x="5743575" y="23241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46" name="Group 145"/>
            <p:cNvGrpSpPr/>
            <p:nvPr/>
          </p:nvGrpSpPr>
          <p:grpSpPr>
            <a:xfrm>
              <a:off x="2286000" y="3133725"/>
              <a:ext cx="5686425" cy="2276475"/>
              <a:chOff x="2286000" y="3133725"/>
              <a:chExt cx="5686425" cy="2276475"/>
            </a:xfrm>
          </p:grpSpPr>
          <p:sp>
            <p:nvSpPr>
              <p:cNvPr id="2111" name="Text Box 63"/>
              <p:cNvSpPr txBox="1">
                <a:spLocks noChangeArrowheads="1"/>
              </p:cNvSpPr>
              <p:nvPr/>
            </p:nvSpPr>
            <p:spPr bwMode="auto">
              <a:xfrm>
                <a:off x="4000500" y="4949825"/>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2" name="Line 64"/>
              <p:cNvSpPr>
                <a:spLocks noChangeShapeType="1"/>
              </p:cNvSpPr>
              <p:nvPr/>
            </p:nvSpPr>
            <p:spPr bwMode="auto">
              <a:xfrm>
                <a:off x="3314700" y="4826000"/>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3" name="Line 65"/>
              <p:cNvSpPr>
                <a:spLocks noChangeShapeType="1"/>
              </p:cNvSpPr>
              <p:nvPr/>
            </p:nvSpPr>
            <p:spPr bwMode="auto">
              <a:xfrm>
                <a:off x="3314700" y="4949825"/>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4" name="Line 66"/>
              <p:cNvSpPr>
                <a:spLocks noChangeShapeType="1"/>
              </p:cNvSpPr>
              <p:nvPr/>
            </p:nvSpPr>
            <p:spPr bwMode="auto">
              <a:xfrm flipV="1">
                <a:off x="3314700" y="45974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5" name="Line 67"/>
              <p:cNvSpPr>
                <a:spLocks noChangeShapeType="1"/>
              </p:cNvSpPr>
              <p:nvPr/>
            </p:nvSpPr>
            <p:spPr bwMode="auto">
              <a:xfrm flipV="1">
                <a:off x="3314700" y="494982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116" name="Group 68"/>
              <p:cNvGrpSpPr>
                <a:grpSpLocks/>
              </p:cNvGrpSpPr>
              <p:nvPr/>
            </p:nvGrpSpPr>
            <p:grpSpPr bwMode="auto">
              <a:xfrm>
                <a:off x="2628900" y="4597400"/>
                <a:ext cx="685800" cy="0"/>
                <a:chOff x="2340" y="5205"/>
                <a:chExt cx="1080" cy="0"/>
              </a:xfrm>
            </p:grpSpPr>
            <p:sp>
              <p:nvSpPr>
                <p:cNvPr id="2117" name="Line 6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18" name="Line 7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9" name="Group 71"/>
              <p:cNvGrpSpPr>
                <a:grpSpLocks/>
              </p:cNvGrpSpPr>
              <p:nvPr/>
            </p:nvGrpSpPr>
            <p:grpSpPr bwMode="auto">
              <a:xfrm>
                <a:off x="2628900" y="5178425"/>
                <a:ext cx="685800" cy="0"/>
                <a:chOff x="2340" y="5205"/>
                <a:chExt cx="1080" cy="0"/>
              </a:xfrm>
            </p:grpSpPr>
            <p:sp>
              <p:nvSpPr>
                <p:cNvPr id="2120" name="Line 7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21" name="Line 7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22" name="Text Box 74"/>
              <p:cNvSpPr txBox="1">
                <a:spLocks noChangeArrowheads="1"/>
              </p:cNvSpPr>
              <p:nvPr/>
            </p:nvSpPr>
            <p:spPr bwMode="auto">
              <a:xfrm>
                <a:off x="2286000" y="44926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3" name="Text Box 75"/>
              <p:cNvSpPr txBox="1">
                <a:spLocks noChangeArrowheads="1"/>
              </p:cNvSpPr>
              <p:nvPr/>
            </p:nvSpPr>
            <p:spPr bwMode="auto">
              <a:xfrm>
                <a:off x="2286000" y="50641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4" name="Text Box 76"/>
              <p:cNvSpPr txBox="1">
                <a:spLocks noChangeArrowheads="1"/>
              </p:cNvSpPr>
              <p:nvPr/>
            </p:nvSpPr>
            <p:spPr bwMode="auto">
              <a:xfrm>
                <a:off x="4752975" y="48069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5" name="Text Box 77"/>
              <p:cNvSpPr txBox="1">
                <a:spLocks noChangeArrowheads="1"/>
              </p:cNvSpPr>
              <p:nvPr/>
            </p:nvSpPr>
            <p:spPr bwMode="auto">
              <a:xfrm>
                <a:off x="6143625" y="50673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6" name="Text Box 78"/>
              <p:cNvSpPr txBox="1">
                <a:spLocks noChangeArrowheads="1"/>
              </p:cNvSpPr>
              <p:nvPr/>
            </p:nvSpPr>
            <p:spPr bwMode="auto">
              <a:xfrm>
                <a:off x="5229225" y="461010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7" name="Text Box 79"/>
              <p:cNvSpPr txBox="1">
                <a:spLocks noChangeArrowheads="1"/>
              </p:cNvSpPr>
              <p:nvPr/>
            </p:nvSpPr>
            <p:spPr bwMode="auto">
              <a:xfrm>
                <a:off x="6143625" y="449580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8" name="Line 80"/>
              <p:cNvSpPr>
                <a:spLocks noChangeShapeType="1"/>
              </p:cNvSpPr>
              <p:nvPr/>
            </p:nvSpPr>
            <p:spPr bwMode="auto">
              <a:xfrm flipV="1">
                <a:off x="6143625" y="5092700"/>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9" name="Text Box 81"/>
              <p:cNvSpPr txBox="1">
                <a:spLocks noChangeArrowheads="1"/>
              </p:cNvSpPr>
              <p:nvPr/>
            </p:nvSpPr>
            <p:spPr bwMode="auto">
              <a:xfrm>
                <a:off x="7172325" y="477202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0" name="Line 82"/>
              <p:cNvSpPr>
                <a:spLocks noChangeShapeType="1"/>
              </p:cNvSpPr>
              <p:nvPr/>
            </p:nvSpPr>
            <p:spPr bwMode="auto">
              <a:xfrm>
                <a:off x="5000625" y="491490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1" name="Line 83"/>
              <p:cNvSpPr>
                <a:spLocks noChangeShapeType="1"/>
              </p:cNvSpPr>
              <p:nvPr/>
            </p:nvSpPr>
            <p:spPr bwMode="auto">
              <a:xfrm>
                <a:off x="5095875" y="495300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2" name="Line 84"/>
              <p:cNvSpPr>
                <a:spLocks noChangeShapeType="1"/>
              </p:cNvSpPr>
              <p:nvPr/>
            </p:nvSpPr>
            <p:spPr bwMode="auto">
              <a:xfrm flipV="1">
                <a:off x="5172075" y="4381500"/>
                <a:ext cx="0" cy="52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3" name="Line 85"/>
              <p:cNvSpPr>
                <a:spLocks noChangeShapeType="1"/>
              </p:cNvSpPr>
              <p:nvPr/>
            </p:nvSpPr>
            <p:spPr bwMode="auto">
              <a:xfrm flipV="1">
                <a:off x="5172075" y="49530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4" name="Line 86"/>
              <p:cNvSpPr>
                <a:spLocks noChangeShapeType="1"/>
              </p:cNvSpPr>
              <p:nvPr/>
            </p:nvSpPr>
            <p:spPr bwMode="auto">
              <a:xfrm>
                <a:off x="5181600" y="438150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5" name="Line 87"/>
              <p:cNvSpPr>
                <a:spLocks noChangeShapeType="1"/>
              </p:cNvSpPr>
              <p:nvPr/>
            </p:nvSpPr>
            <p:spPr bwMode="auto">
              <a:xfrm flipV="1">
                <a:off x="7858125" y="43815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6" name="AutoShape 88"/>
              <p:cNvSpPr>
                <a:spLocks noChangeArrowheads="1"/>
              </p:cNvSpPr>
              <p:nvPr/>
            </p:nvSpPr>
            <p:spPr bwMode="auto">
              <a:xfrm>
                <a:off x="7743825" y="4762500"/>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7" name="Line 89"/>
              <p:cNvSpPr>
                <a:spLocks noChangeShapeType="1"/>
              </p:cNvSpPr>
              <p:nvPr/>
            </p:nvSpPr>
            <p:spPr bwMode="auto">
              <a:xfrm flipV="1">
                <a:off x="7858125" y="495300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8" name="Line 90"/>
              <p:cNvSpPr>
                <a:spLocks noChangeShapeType="1"/>
              </p:cNvSpPr>
              <p:nvPr/>
            </p:nvSpPr>
            <p:spPr bwMode="auto">
              <a:xfrm>
                <a:off x="5172075" y="541020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9" name="Line 91"/>
              <p:cNvSpPr>
                <a:spLocks noChangeShapeType="1"/>
              </p:cNvSpPr>
              <p:nvPr/>
            </p:nvSpPr>
            <p:spPr bwMode="auto">
              <a:xfrm>
                <a:off x="6143625" y="438150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40" name="Line 92"/>
              <p:cNvSpPr>
                <a:spLocks noChangeShapeType="1"/>
              </p:cNvSpPr>
              <p:nvPr/>
            </p:nvSpPr>
            <p:spPr bwMode="auto">
              <a:xfrm>
                <a:off x="6143625" y="4705350"/>
                <a:ext cx="0" cy="3619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41" name="Line 93"/>
              <p:cNvSpPr>
                <a:spLocks noChangeShapeType="1"/>
              </p:cNvSpPr>
              <p:nvPr/>
            </p:nvSpPr>
            <p:spPr bwMode="auto">
              <a:xfrm>
                <a:off x="6143625" y="5257800"/>
                <a:ext cx="0" cy="15240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2142" name="Line 94"/>
              <p:cNvSpPr>
                <a:spLocks noChangeShapeType="1"/>
              </p:cNvSpPr>
              <p:nvPr/>
            </p:nvSpPr>
            <p:spPr bwMode="auto">
              <a:xfrm>
                <a:off x="6143625" y="4483100"/>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3" name="Text Box 95"/>
              <p:cNvSpPr txBox="1">
                <a:spLocks noChangeArrowheads="1"/>
              </p:cNvSpPr>
              <p:nvPr/>
            </p:nvSpPr>
            <p:spPr bwMode="auto">
              <a:xfrm>
                <a:off x="6438900" y="44958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4" name="Text Box 96"/>
              <p:cNvSpPr txBox="1">
                <a:spLocks noChangeArrowheads="1"/>
              </p:cNvSpPr>
              <p:nvPr/>
            </p:nvSpPr>
            <p:spPr bwMode="auto">
              <a:xfrm>
                <a:off x="6457950" y="506730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5" name="Text Box 97"/>
              <p:cNvSpPr txBox="1">
                <a:spLocks noChangeArrowheads="1"/>
              </p:cNvSpPr>
              <p:nvPr/>
            </p:nvSpPr>
            <p:spPr bwMode="auto">
              <a:xfrm>
                <a:off x="4000500" y="371475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46" name="Line 98"/>
              <p:cNvSpPr>
                <a:spLocks noChangeShapeType="1"/>
              </p:cNvSpPr>
              <p:nvPr/>
            </p:nvSpPr>
            <p:spPr bwMode="auto">
              <a:xfrm>
                <a:off x="3314700" y="3590925"/>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7" name="Line 99"/>
              <p:cNvSpPr>
                <a:spLocks noChangeShapeType="1"/>
              </p:cNvSpPr>
              <p:nvPr/>
            </p:nvSpPr>
            <p:spPr bwMode="auto">
              <a:xfrm>
                <a:off x="3314700" y="3714750"/>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8" name="Line 100"/>
              <p:cNvSpPr>
                <a:spLocks noChangeShapeType="1"/>
              </p:cNvSpPr>
              <p:nvPr/>
            </p:nvSpPr>
            <p:spPr bwMode="auto">
              <a:xfrm flipV="1">
                <a:off x="3314700" y="336232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9" name="Line 101"/>
              <p:cNvSpPr>
                <a:spLocks noChangeShapeType="1"/>
              </p:cNvSpPr>
              <p:nvPr/>
            </p:nvSpPr>
            <p:spPr bwMode="auto">
              <a:xfrm flipV="1">
                <a:off x="3314700" y="37147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150" name="Group 102"/>
              <p:cNvGrpSpPr>
                <a:grpSpLocks/>
              </p:cNvGrpSpPr>
              <p:nvPr/>
            </p:nvGrpSpPr>
            <p:grpSpPr bwMode="auto">
              <a:xfrm>
                <a:off x="2628900" y="3362325"/>
                <a:ext cx="685800" cy="0"/>
                <a:chOff x="2340" y="5205"/>
                <a:chExt cx="1080" cy="0"/>
              </a:xfrm>
            </p:grpSpPr>
            <p:sp>
              <p:nvSpPr>
                <p:cNvPr id="2151" name="Line 103"/>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52" name="Line 104"/>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53" name="Group 105"/>
              <p:cNvGrpSpPr>
                <a:grpSpLocks/>
              </p:cNvGrpSpPr>
              <p:nvPr/>
            </p:nvGrpSpPr>
            <p:grpSpPr bwMode="auto">
              <a:xfrm>
                <a:off x="2628900" y="3943350"/>
                <a:ext cx="685800" cy="0"/>
                <a:chOff x="2340" y="5205"/>
                <a:chExt cx="1080" cy="0"/>
              </a:xfrm>
            </p:grpSpPr>
            <p:sp>
              <p:nvSpPr>
                <p:cNvPr id="2154" name="Line 106"/>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55" name="Line 107"/>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56" name="Text Box 108"/>
              <p:cNvSpPr txBox="1">
                <a:spLocks noChangeArrowheads="1"/>
              </p:cNvSpPr>
              <p:nvPr/>
            </p:nvSpPr>
            <p:spPr bwMode="auto">
              <a:xfrm>
                <a:off x="2286000" y="32575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7" name="Text Box 109"/>
              <p:cNvSpPr txBox="1">
                <a:spLocks noChangeArrowheads="1"/>
              </p:cNvSpPr>
              <p:nvPr/>
            </p:nvSpPr>
            <p:spPr bwMode="auto">
              <a:xfrm>
                <a:off x="2286000" y="38290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8" name="Text Box 110"/>
              <p:cNvSpPr txBox="1">
                <a:spLocks noChangeArrowheads="1"/>
              </p:cNvSpPr>
              <p:nvPr/>
            </p:nvSpPr>
            <p:spPr bwMode="auto">
              <a:xfrm>
                <a:off x="4752975" y="35718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9" name="Text Box 111"/>
              <p:cNvSpPr txBox="1">
                <a:spLocks noChangeArrowheads="1"/>
              </p:cNvSpPr>
              <p:nvPr/>
            </p:nvSpPr>
            <p:spPr bwMode="auto">
              <a:xfrm>
                <a:off x="6172200" y="3819525"/>
                <a:ext cx="5715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0" name="Text Box 112"/>
              <p:cNvSpPr txBox="1">
                <a:spLocks noChangeArrowheads="1"/>
              </p:cNvSpPr>
              <p:nvPr/>
            </p:nvSpPr>
            <p:spPr bwMode="auto">
              <a:xfrm>
                <a:off x="5229225" y="337502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1" name="Text Box 113"/>
              <p:cNvSpPr txBox="1">
                <a:spLocks noChangeArrowheads="1"/>
              </p:cNvSpPr>
              <p:nvPr/>
            </p:nvSpPr>
            <p:spPr bwMode="auto">
              <a:xfrm>
                <a:off x="6143625" y="3260725"/>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2" name="Line 114"/>
              <p:cNvSpPr>
                <a:spLocks noChangeShapeType="1"/>
              </p:cNvSpPr>
              <p:nvPr/>
            </p:nvSpPr>
            <p:spPr bwMode="auto">
              <a:xfrm flipV="1">
                <a:off x="6143625" y="3317875"/>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3" name="Text Box 115"/>
              <p:cNvSpPr txBox="1">
                <a:spLocks noChangeArrowheads="1"/>
              </p:cNvSpPr>
              <p:nvPr/>
            </p:nvSpPr>
            <p:spPr bwMode="auto">
              <a:xfrm>
                <a:off x="7172325" y="35369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64" name="Line 116"/>
              <p:cNvSpPr>
                <a:spLocks noChangeShapeType="1"/>
              </p:cNvSpPr>
              <p:nvPr/>
            </p:nvSpPr>
            <p:spPr bwMode="auto">
              <a:xfrm>
                <a:off x="5181600" y="31464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5" name="Line 117"/>
              <p:cNvSpPr>
                <a:spLocks noChangeShapeType="1"/>
              </p:cNvSpPr>
              <p:nvPr/>
            </p:nvSpPr>
            <p:spPr bwMode="auto">
              <a:xfrm flipV="1">
                <a:off x="7858125" y="31464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6" name="AutoShape 118"/>
              <p:cNvSpPr>
                <a:spLocks noChangeArrowheads="1"/>
              </p:cNvSpPr>
              <p:nvPr/>
            </p:nvSpPr>
            <p:spPr bwMode="auto">
              <a:xfrm>
                <a:off x="7743825" y="352742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7" name="Line 119"/>
              <p:cNvSpPr>
                <a:spLocks noChangeShapeType="1"/>
              </p:cNvSpPr>
              <p:nvPr/>
            </p:nvSpPr>
            <p:spPr bwMode="auto">
              <a:xfrm flipV="1">
                <a:off x="7858125" y="37179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8" name="Line 120"/>
              <p:cNvSpPr>
                <a:spLocks noChangeShapeType="1"/>
              </p:cNvSpPr>
              <p:nvPr/>
            </p:nvSpPr>
            <p:spPr bwMode="auto">
              <a:xfrm>
                <a:off x="5172075" y="41751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9" name="Line 121"/>
              <p:cNvSpPr>
                <a:spLocks noChangeShapeType="1"/>
              </p:cNvSpPr>
              <p:nvPr/>
            </p:nvSpPr>
            <p:spPr bwMode="auto">
              <a:xfrm>
                <a:off x="6143625" y="3146425"/>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70" name="Line 122"/>
              <p:cNvSpPr>
                <a:spLocks noChangeShapeType="1"/>
              </p:cNvSpPr>
              <p:nvPr/>
            </p:nvSpPr>
            <p:spPr bwMode="auto">
              <a:xfrm>
                <a:off x="6143625" y="3470275"/>
                <a:ext cx="0" cy="3619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71" name="Line 123"/>
              <p:cNvSpPr>
                <a:spLocks noChangeShapeType="1"/>
              </p:cNvSpPr>
              <p:nvPr/>
            </p:nvSpPr>
            <p:spPr bwMode="auto">
              <a:xfrm>
                <a:off x="6143625" y="4022725"/>
                <a:ext cx="0" cy="15240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2172" name="Line 124"/>
              <p:cNvSpPr>
                <a:spLocks noChangeShapeType="1"/>
              </p:cNvSpPr>
              <p:nvPr/>
            </p:nvSpPr>
            <p:spPr bwMode="auto">
              <a:xfrm>
                <a:off x="6143625" y="3810000"/>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3" name="Text Box 125"/>
              <p:cNvSpPr txBox="1">
                <a:spLocks noChangeArrowheads="1"/>
              </p:cNvSpPr>
              <p:nvPr/>
            </p:nvSpPr>
            <p:spPr bwMode="auto">
              <a:xfrm>
                <a:off x="6438900" y="326072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4" name="Text Box 126"/>
              <p:cNvSpPr txBox="1">
                <a:spLocks noChangeArrowheads="1"/>
              </p:cNvSpPr>
              <p:nvPr/>
            </p:nvSpPr>
            <p:spPr bwMode="auto">
              <a:xfrm>
                <a:off x="6448425" y="381952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75" name="Line 127"/>
              <p:cNvSpPr>
                <a:spLocks noChangeShapeType="1"/>
              </p:cNvSpPr>
              <p:nvPr/>
            </p:nvSpPr>
            <p:spPr bwMode="auto">
              <a:xfrm>
                <a:off x="5000625" y="3667125"/>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6" name="Line 128"/>
              <p:cNvSpPr>
                <a:spLocks noChangeShapeType="1"/>
              </p:cNvSpPr>
              <p:nvPr/>
            </p:nvSpPr>
            <p:spPr bwMode="auto">
              <a:xfrm>
                <a:off x="5095875" y="3705225"/>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7" name="Line 129"/>
              <p:cNvSpPr>
                <a:spLocks noChangeShapeType="1"/>
              </p:cNvSpPr>
              <p:nvPr/>
            </p:nvSpPr>
            <p:spPr bwMode="auto">
              <a:xfrm flipV="1">
                <a:off x="5172075" y="3133725"/>
                <a:ext cx="0" cy="52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8" name="Line 130"/>
              <p:cNvSpPr>
                <a:spLocks noChangeShapeType="1"/>
              </p:cNvSpPr>
              <p:nvPr/>
            </p:nvSpPr>
            <p:spPr bwMode="auto">
              <a:xfrm flipV="1">
                <a:off x="5172075" y="37052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9" name="AutoShape 131"/>
              <p:cNvSpPr>
                <a:spLocks noChangeArrowheads="1"/>
              </p:cNvSpPr>
              <p:nvPr/>
            </p:nvSpPr>
            <p:spPr bwMode="auto">
              <a:xfrm>
                <a:off x="3543300" y="3476625"/>
                <a:ext cx="457200" cy="34290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0" name="Line 132"/>
              <p:cNvSpPr>
                <a:spLocks noChangeShapeType="1"/>
              </p:cNvSpPr>
              <p:nvPr/>
            </p:nvSpPr>
            <p:spPr bwMode="auto">
              <a:xfrm>
                <a:off x="4087813" y="363537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81" name="Oval 133"/>
              <p:cNvSpPr>
                <a:spLocks noChangeArrowheads="1"/>
              </p:cNvSpPr>
              <p:nvPr/>
            </p:nvSpPr>
            <p:spPr bwMode="auto">
              <a:xfrm>
                <a:off x="4000500" y="3600450"/>
                <a:ext cx="79375" cy="777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2" name="Line 134"/>
              <p:cNvSpPr>
                <a:spLocks noChangeShapeType="1"/>
              </p:cNvSpPr>
              <p:nvPr/>
            </p:nvSpPr>
            <p:spPr bwMode="auto">
              <a:xfrm>
                <a:off x="4271963" y="3633788"/>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83" name="Line 135"/>
              <p:cNvSpPr>
                <a:spLocks noChangeShapeType="1"/>
              </p:cNvSpPr>
              <p:nvPr/>
            </p:nvSpPr>
            <p:spPr bwMode="auto">
              <a:xfrm>
                <a:off x="4446588" y="3633788"/>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4" name="AutoShape 136"/>
              <p:cNvSpPr>
                <a:spLocks noChangeArrowheads="1"/>
              </p:cNvSpPr>
              <p:nvPr/>
            </p:nvSpPr>
            <p:spPr bwMode="auto">
              <a:xfrm>
                <a:off x="3543300" y="4714875"/>
                <a:ext cx="457200" cy="34290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5" name="Line 137"/>
              <p:cNvSpPr>
                <a:spLocks noChangeShapeType="1"/>
              </p:cNvSpPr>
              <p:nvPr/>
            </p:nvSpPr>
            <p:spPr bwMode="auto">
              <a:xfrm>
                <a:off x="4087813" y="487362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186" name="Oval 138"/>
              <p:cNvSpPr>
                <a:spLocks noChangeArrowheads="1"/>
              </p:cNvSpPr>
              <p:nvPr/>
            </p:nvSpPr>
            <p:spPr bwMode="auto">
              <a:xfrm>
                <a:off x="4000500" y="4838700"/>
                <a:ext cx="79375" cy="777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7" name="Line 139"/>
              <p:cNvSpPr>
                <a:spLocks noChangeShapeType="1"/>
              </p:cNvSpPr>
              <p:nvPr/>
            </p:nvSpPr>
            <p:spPr bwMode="auto">
              <a:xfrm>
                <a:off x="4271963" y="4872038"/>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188" name="Line 140"/>
              <p:cNvSpPr>
                <a:spLocks noChangeShapeType="1"/>
              </p:cNvSpPr>
              <p:nvPr/>
            </p:nvSpPr>
            <p:spPr bwMode="auto">
              <a:xfrm>
                <a:off x="4446588" y="4872038"/>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27"/>
                                        </p:tgtEl>
                                        <p:attrNameLst>
                                          <p:attrName>style.visibility</p:attrName>
                                        </p:attrNameLst>
                                      </p:cBhvr>
                                      <p:to>
                                        <p:strVal val="visible"/>
                                      </p:to>
                                    </p:set>
                                    <p:anim calcmode="lin" valueType="num">
                                      <p:cBhvr>
                                        <p:cTn id="15" dur="1000" fill="hold"/>
                                        <p:tgtEl>
                                          <p:spTgt spid="127"/>
                                        </p:tgtEl>
                                        <p:attrNameLst>
                                          <p:attrName>ppt_w</p:attrName>
                                        </p:attrNameLst>
                                      </p:cBhvr>
                                      <p:tavLst>
                                        <p:tav tm="0">
                                          <p:val>
                                            <p:fltVal val="0"/>
                                          </p:val>
                                        </p:tav>
                                        <p:tav tm="100000">
                                          <p:val>
                                            <p:strVal val="#ppt_w"/>
                                          </p:val>
                                        </p:tav>
                                      </p:tavLst>
                                    </p:anim>
                                    <p:anim calcmode="lin" valueType="num">
                                      <p:cBhvr>
                                        <p:cTn id="16" dur="1000" fill="hold"/>
                                        <p:tgtEl>
                                          <p:spTgt spid="127"/>
                                        </p:tgtEl>
                                        <p:attrNameLst>
                                          <p:attrName>ppt_h</p:attrName>
                                        </p:attrNameLst>
                                      </p:cBhvr>
                                      <p:tavLst>
                                        <p:tav tm="0">
                                          <p:val>
                                            <p:fltVal val="0"/>
                                          </p:val>
                                        </p:tav>
                                        <p:tav tm="100000">
                                          <p:val>
                                            <p:strVal val="#ppt_h"/>
                                          </p:val>
                                        </p:tav>
                                      </p:tavLst>
                                    </p:anim>
                                    <p:anim calcmode="lin" valueType="num">
                                      <p:cBhvr>
                                        <p:cTn id="17" dur="1000" fill="hold"/>
                                        <p:tgtEl>
                                          <p:spTgt spid="127"/>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2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pSp>
        <p:nvGrpSpPr>
          <p:cNvPr id="61" name="Group 60"/>
          <p:cNvGrpSpPr/>
          <p:nvPr/>
        </p:nvGrpSpPr>
        <p:grpSpPr>
          <a:xfrm>
            <a:off x="1257300" y="1828800"/>
            <a:ext cx="5638800" cy="1087438"/>
            <a:chOff x="1257300" y="1828800"/>
            <a:chExt cx="5638800" cy="1087438"/>
          </a:xfrm>
        </p:grpSpPr>
        <p:sp>
          <p:nvSpPr>
            <p:cNvPr id="3074" name="Text Box 2"/>
            <p:cNvSpPr txBox="1">
              <a:spLocks noChangeArrowheads="1"/>
            </p:cNvSpPr>
            <p:nvPr/>
          </p:nvSpPr>
          <p:spPr bwMode="auto">
            <a:xfrm>
              <a:off x="2971800" y="2455863"/>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5" name="Line 3"/>
            <p:cNvSpPr>
              <a:spLocks noChangeShapeType="1"/>
            </p:cNvSpPr>
            <p:nvPr/>
          </p:nvSpPr>
          <p:spPr bwMode="auto">
            <a:xfrm>
              <a:off x="2286000" y="233203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Line 4"/>
            <p:cNvSpPr>
              <a:spLocks noChangeShapeType="1"/>
            </p:cNvSpPr>
            <p:nvPr/>
          </p:nvSpPr>
          <p:spPr bwMode="auto">
            <a:xfrm>
              <a:off x="2286000" y="2455863"/>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7" name="Line 5"/>
            <p:cNvSpPr>
              <a:spLocks noChangeShapeType="1"/>
            </p:cNvSpPr>
            <p:nvPr/>
          </p:nvSpPr>
          <p:spPr bwMode="auto">
            <a:xfrm flipV="1">
              <a:off x="2286000" y="2103438"/>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8" name="Line 6"/>
            <p:cNvSpPr>
              <a:spLocks noChangeShapeType="1"/>
            </p:cNvSpPr>
            <p:nvPr/>
          </p:nvSpPr>
          <p:spPr bwMode="auto">
            <a:xfrm flipV="1">
              <a:off x="2286000" y="2455863"/>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079" name="Group 7"/>
            <p:cNvGrpSpPr>
              <a:grpSpLocks/>
            </p:cNvGrpSpPr>
            <p:nvPr/>
          </p:nvGrpSpPr>
          <p:grpSpPr bwMode="auto">
            <a:xfrm>
              <a:off x="1600200" y="2103438"/>
              <a:ext cx="685800" cy="0"/>
              <a:chOff x="2340" y="5205"/>
              <a:chExt cx="1080" cy="0"/>
            </a:xfrm>
          </p:grpSpPr>
          <p:sp>
            <p:nvSpPr>
              <p:cNvPr id="3080" name="Line 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081" name="Line 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82" name="Group 10"/>
            <p:cNvGrpSpPr>
              <a:grpSpLocks/>
            </p:cNvGrpSpPr>
            <p:nvPr/>
          </p:nvGrpSpPr>
          <p:grpSpPr bwMode="auto">
            <a:xfrm>
              <a:off x="1600200" y="2684463"/>
              <a:ext cx="685800" cy="0"/>
              <a:chOff x="2340" y="5205"/>
              <a:chExt cx="1080" cy="0"/>
            </a:xfrm>
          </p:grpSpPr>
          <p:sp>
            <p:nvSpPr>
              <p:cNvPr id="3083" name="Line 11"/>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084" name="Line 12"/>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085" name="Text Box 13"/>
            <p:cNvSpPr txBox="1">
              <a:spLocks noChangeArrowheads="1"/>
            </p:cNvSpPr>
            <p:nvPr/>
          </p:nvSpPr>
          <p:spPr bwMode="auto">
            <a:xfrm>
              <a:off x="1257300" y="1998663"/>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Text Box 14"/>
            <p:cNvSpPr txBox="1">
              <a:spLocks noChangeArrowheads="1"/>
            </p:cNvSpPr>
            <p:nvPr/>
          </p:nvSpPr>
          <p:spPr bwMode="auto">
            <a:xfrm>
              <a:off x="1257300" y="2570163"/>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Text Box 15"/>
            <p:cNvSpPr txBox="1">
              <a:spLocks noChangeArrowheads="1"/>
            </p:cNvSpPr>
            <p:nvPr/>
          </p:nvSpPr>
          <p:spPr bwMode="auto">
            <a:xfrm>
              <a:off x="3724275" y="2312988"/>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Text Box 16"/>
            <p:cNvSpPr txBox="1">
              <a:spLocks noChangeArrowheads="1"/>
            </p:cNvSpPr>
            <p:nvPr/>
          </p:nvSpPr>
          <p:spPr bwMode="auto">
            <a:xfrm>
              <a:off x="5114925" y="2573338"/>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Text Box 17"/>
            <p:cNvSpPr txBox="1">
              <a:spLocks noChangeArrowheads="1"/>
            </p:cNvSpPr>
            <p:nvPr/>
          </p:nvSpPr>
          <p:spPr bwMode="auto">
            <a:xfrm>
              <a:off x="4200525" y="2116138"/>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0" name="Text Box 18"/>
            <p:cNvSpPr txBox="1">
              <a:spLocks noChangeArrowheads="1"/>
            </p:cNvSpPr>
            <p:nvPr/>
          </p:nvSpPr>
          <p:spPr bwMode="auto">
            <a:xfrm>
              <a:off x="5114925" y="2001838"/>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Text Box 19"/>
            <p:cNvSpPr txBox="1">
              <a:spLocks noChangeArrowheads="1"/>
            </p:cNvSpPr>
            <p:nvPr/>
          </p:nvSpPr>
          <p:spPr bwMode="auto">
            <a:xfrm>
              <a:off x="6143625" y="2278063"/>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Line 20"/>
            <p:cNvSpPr>
              <a:spLocks noChangeShapeType="1"/>
            </p:cNvSpPr>
            <p:nvPr/>
          </p:nvSpPr>
          <p:spPr bwMode="auto">
            <a:xfrm>
              <a:off x="4152900" y="1878013"/>
              <a:ext cx="1905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3" name="Line 21"/>
            <p:cNvSpPr>
              <a:spLocks noChangeShapeType="1"/>
            </p:cNvSpPr>
            <p:nvPr/>
          </p:nvSpPr>
          <p:spPr bwMode="auto">
            <a:xfrm flipV="1">
              <a:off x="6829425" y="1887538"/>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Line 22"/>
            <p:cNvSpPr>
              <a:spLocks noChangeShapeType="1"/>
            </p:cNvSpPr>
            <p:nvPr/>
          </p:nvSpPr>
          <p:spPr bwMode="auto">
            <a:xfrm flipV="1">
              <a:off x="6829425" y="2459038"/>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5" name="Line 23"/>
            <p:cNvSpPr>
              <a:spLocks noChangeShapeType="1"/>
            </p:cNvSpPr>
            <p:nvPr/>
          </p:nvSpPr>
          <p:spPr bwMode="auto">
            <a:xfrm>
              <a:off x="4143375" y="2916238"/>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6" name="Line 24"/>
            <p:cNvSpPr>
              <a:spLocks noChangeShapeType="1"/>
            </p:cNvSpPr>
            <p:nvPr/>
          </p:nvSpPr>
          <p:spPr bwMode="auto">
            <a:xfrm>
              <a:off x="5114925" y="1887538"/>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097" name="Line 25"/>
            <p:cNvSpPr>
              <a:spLocks noChangeShapeType="1"/>
            </p:cNvSpPr>
            <p:nvPr/>
          </p:nvSpPr>
          <p:spPr bwMode="auto">
            <a:xfrm>
              <a:off x="5114925" y="2211388"/>
              <a:ext cx="0" cy="3619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098" name="Line 26"/>
            <p:cNvSpPr>
              <a:spLocks noChangeShapeType="1"/>
            </p:cNvSpPr>
            <p:nvPr/>
          </p:nvSpPr>
          <p:spPr bwMode="auto">
            <a:xfrm>
              <a:off x="5114925" y="2763838"/>
              <a:ext cx="0" cy="15240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3099" name="Line 27"/>
            <p:cNvSpPr>
              <a:spLocks noChangeShapeType="1"/>
            </p:cNvSpPr>
            <p:nvPr/>
          </p:nvSpPr>
          <p:spPr bwMode="auto">
            <a:xfrm>
              <a:off x="5114925" y="1989138"/>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0" name="Text Box 28"/>
            <p:cNvSpPr txBox="1">
              <a:spLocks noChangeArrowheads="1"/>
            </p:cNvSpPr>
            <p:nvPr/>
          </p:nvSpPr>
          <p:spPr bwMode="auto">
            <a:xfrm>
              <a:off x="5410200" y="2001838"/>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Text Box 29"/>
            <p:cNvSpPr txBox="1">
              <a:spLocks noChangeArrowheads="1"/>
            </p:cNvSpPr>
            <p:nvPr/>
          </p:nvSpPr>
          <p:spPr bwMode="auto">
            <a:xfrm>
              <a:off x="5429250" y="2573338"/>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Line 30"/>
            <p:cNvSpPr>
              <a:spLocks noChangeShapeType="1"/>
            </p:cNvSpPr>
            <p:nvPr/>
          </p:nvSpPr>
          <p:spPr bwMode="auto">
            <a:xfrm>
              <a:off x="5114925" y="2554288"/>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3" name="Line 31"/>
            <p:cNvSpPr>
              <a:spLocks noChangeShapeType="1"/>
            </p:cNvSpPr>
            <p:nvPr/>
          </p:nvSpPr>
          <p:spPr bwMode="auto">
            <a:xfrm>
              <a:off x="3971925" y="2420938"/>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4" name="Line 32"/>
            <p:cNvSpPr>
              <a:spLocks noChangeShapeType="1"/>
            </p:cNvSpPr>
            <p:nvPr/>
          </p:nvSpPr>
          <p:spPr bwMode="auto">
            <a:xfrm>
              <a:off x="4067175" y="2459038"/>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5" name="Line 33"/>
            <p:cNvSpPr>
              <a:spLocks noChangeShapeType="1"/>
            </p:cNvSpPr>
            <p:nvPr/>
          </p:nvSpPr>
          <p:spPr bwMode="auto">
            <a:xfrm flipV="1">
              <a:off x="4143375" y="1887538"/>
              <a:ext cx="0" cy="52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6" name="Line 34"/>
            <p:cNvSpPr>
              <a:spLocks noChangeShapeType="1"/>
            </p:cNvSpPr>
            <p:nvPr/>
          </p:nvSpPr>
          <p:spPr bwMode="auto">
            <a:xfrm flipV="1">
              <a:off x="4143375" y="2459038"/>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7" name="Oval 35"/>
            <p:cNvSpPr>
              <a:spLocks noChangeArrowheads="1"/>
            </p:cNvSpPr>
            <p:nvPr/>
          </p:nvSpPr>
          <p:spPr bwMode="auto">
            <a:xfrm>
              <a:off x="6781800" y="2352675"/>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8" name="AutoShape 36"/>
            <p:cNvSpPr>
              <a:spLocks noChangeArrowheads="1"/>
            </p:cNvSpPr>
            <p:nvPr/>
          </p:nvSpPr>
          <p:spPr bwMode="auto">
            <a:xfrm>
              <a:off x="2514600" y="2219325"/>
              <a:ext cx="457200" cy="34290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9" name="Line 37"/>
            <p:cNvSpPr>
              <a:spLocks noChangeShapeType="1"/>
            </p:cNvSpPr>
            <p:nvPr/>
          </p:nvSpPr>
          <p:spPr bwMode="auto">
            <a:xfrm>
              <a:off x="3059113" y="2378075"/>
              <a:ext cx="34290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3110" name="Oval 38"/>
            <p:cNvSpPr>
              <a:spLocks noChangeArrowheads="1"/>
            </p:cNvSpPr>
            <p:nvPr/>
          </p:nvSpPr>
          <p:spPr bwMode="auto">
            <a:xfrm>
              <a:off x="2971800" y="2343150"/>
              <a:ext cx="79375" cy="7778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1" name="Line 39"/>
            <p:cNvSpPr>
              <a:spLocks noChangeShapeType="1"/>
            </p:cNvSpPr>
            <p:nvPr/>
          </p:nvSpPr>
          <p:spPr bwMode="auto">
            <a:xfrm>
              <a:off x="3243263" y="2376488"/>
              <a:ext cx="2286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3112" name="Line 40"/>
            <p:cNvSpPr>
              <a:spLocks noChangeShapeType="1"/>
            </p:cNvSpPr>
            <p:nvPr/>
          </p:nvSpPr>
          <p:spPr bwMode="auto">
            <a:xfrm>
              <a:off x="3417888" y="2376488"/>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3113" name="Group 41"/>
            <p:cNvGrpSpPr>
              <a:grpSpLocks/>
            </p:cNvGrpSpPr>
            <p:nvPr/>
          </p:nvGrpSpPr>
          <p:grpSpPr bwMode="auto">
            <a:xfrm>
              <a:off x="4343400" y="1828800"/>
              <a:ext cx="517525" cy="114300"/>
              <a:chOff x="1884" y="12420"/>
              <a:chExt cx="2354" cy="180"/>
            </a:xfrm>
          </p:grpSpPr>
          <p:sp>
            <p:nvSpPr>
              <p:cNvPr id="3114" name="Line 42"/>
              <p:cNvSpPr>
                <a:spLocks noChangeShapeType="1"/>
              </p:cNvSpPr>
              <p:nvPr/>
            </p:nvSpPr>
            <p:spPr bwMode="auto">
              <a:xfrm flipV="1">
                <a:off x="2064"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Line 43"/>
              <p:cNvSpPr>
                <a:spLocks noChangeShapeType="1"/>
              </p:cNvSpPr>
              <p:nvPr/>
            </p:nvSpPr>
            <p:spPr bwMode="auto">
              <a:xfrm flipV="1">
                <a:off x="27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6" name="Line 44"/>
              <p:cNvSpPr>
                <a:spLocks noChangeShapeType="1"/>
              </p:cNvSpPr>
              <p:nvPr/>
            </p:nvSpPr>
            <p:spPr bwMode="auto">
              <a:xfrm flipV="1">
                <a:off x="30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7" name="Line 45"/>
              <p:cNvSpPr>
                <a:spLocks noChangeShapeType="1"/>
              </p:cNvSpPr>
              <p:nvPr/>
            </p:nvSpPr>
            <p:spPr bwMode="auto">
              <a:xfrm flipV="1">
                <a:off x="34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8" name="Line 46"/>
              <p:cNvSpPr>
                <a:spLocks noChangeShapeType="1"/>
              </p:cNvSpPr>
              <p:nvPr/>
            </p:nvSpPr>
            <p:spPr bwMode="auto">
              <a:xfrm flipV="1">
                <a:off x="37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9" name="Line 47"/>
              <p:cNvSpPr>
                <a:spLocks noChangeShapeType="1"/>
              </p:cNvSpPr>
              <p:nvPr/>
            </p:nvSpPr>
            <p:spPr bwMode="auto">
              <a:xfrm flipH="1" flipV="1">
                <a:off x="3960"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0" name="Line 48"/>
              <p:cNvSpPr>
                <a:spLocks noChangeShapeType="1"/>
              </p:cNvSpPr>
              <p:nvPr/>
            </p:nvSpPr>
            <p:spPr bwMode="auto">
              <a:xfrm flipV="1">
                <a:off x="23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1" name="Line 49"/>
              <p:cNvSpPr>
                <a:spLocks noChangeShapeType="1"/>
              </p:cNvSpPr>
              <p:nvPr/>
            </p:nvSpPr>
            <p:spPr bwMode="auto">
              <a:xfrm flipH="1" flipV="1">
                <a:off x="36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Line 50"/>
              <p:cNvSpPr>
                <a:spLocks noChangeShapeType="1"/>
              </p:cNvSpPr>
              <p:nvPr/>
            </p:nvSpPr>
            <p:spPr bwMode="auto">
              <a:xfrm flipH="1" flipV="1">
                <a:off x="32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Line 51"/>
              <p:cNvSpPr>
                <a:spLocks noChangeShapeType="1"/>
              </p:cNvSpPr>
              <p:nvPr/>
            </p:nvSpPr>
            <p:spPr bwMode="auto">
              <a:xfrm flipH="1" flipV="1">
                <a:off x="28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Line 52"/>
              <p:cNvSpPr>
                <a:spLocks noChangeShapeType="1"/>
              </p:cNvSpPr>
              <p:nvPr/>
            </p:nvSpPr>
            <p:spPr bwMode="auto">
              <a:xfrm flipH="1" flipV="1">
                <a:off x="25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Line 53"/>
              <p:cNvSpPr>
                <a:spLocks noChangeShapeType="1"/>
              </p:cNvSpPr>
              <p:nvPr/>
            </p:nvSpPr>
            <p:spPr bwMode="auto">
              <a:xfrm flipH="1" flipV="1">
                <a:off x="21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Line 54"/>
              <p:cNvSpPr>
                <a:spLocks noChangeShapeType="1"/>
              </p:cNvSpPr>
              <p:nvPr/>
            </p:nvSpPr>
            <p:spPr bwMode="auto">
              <a:xfrm>
                <a:off x="4058" y="12518"/>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7" name="Line 55"/>
              <p:cNvSpPr>
                <a:spLocks noChangeShapeType="1"/>
              </p:cNvSpPr>
              <p:nvPr/>
            </p:nvSpPr>
            <p:spPr bwMode="auto">
              <a:xfrm>
                <a:off x="1884" y="12502"/>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128" name="Line 56"/>
            <p:cNvSpPr>
              <a:spLocks noChangeShapeType="1"/>
            </p:cNvSpPr>
            <p:nvPr/>
          </p:nvSpPr>
          <p:spPr bwMode="auto">
            <a:xfrm>
              <a:off x="4838700" y="1885950"/>
              <a:ext cx="1990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NOR Gate</a:t>
            </a:r>
            <a:r>
              <a:rPr lang="en-US" dirty="0" smtClean="0"/>
              <a:t/>
            </a:r>
            <a:br>
              <a:rPr lang="en-US" dirty="0" smtClean="0"/>
            </a:br>
            <a:endParaRPr lang="en-US" dirty="0"/>
          </a:p>
        </p:txBody>
      </p:sp>
      <p:sp>
        <p:nvSpPr>
          <p:cNvPr id="3" name="Content Placeholder 2"/>
          <p:cNvSpPr>
            <a:spLocks noGrp="1"/>
          </p:cNvSpPr>
          <p:nvPr>
            <p:ph idx="1"/>
          </p:nvPr>
        </p:nvSpPr>
        <p:spPr>
          <a:xfrm>
            <a:off x="0" y="1371600"/>
            <a:ext cx="8991600" cy="4525963"/>
          </a:xfrm>
        </p:spPr>
        <p:txBody>
          <a:bodyPr/>
          <a:lstStyle/>
          <a:p>
            <a:pPr>
              <a:buNone/>
            </a:pPr>
            <a:r>
              <a:rPr lang="en-US" dirty="0" smtClean="0"/>
              <a:t>    NOR gate is obtained by complementing the output of an OR gate. It stands for NOT – OR. The truth table of NOR gate is obtained from the truth table of an OR gate by complementing the output entries. The output of a NOR gate is logic “1” when all its inputs are logic “0”. For all other cases the output is logic “0”.</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ransition spd="slow">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pSp>
        <p:nvGrpSpPr>
          <p:cNvPr id="5121" name="Group 1"/>
          <p:cNvGrpSpPr>
            <a:grpSpLocks/>
          </p:cNvGrpSpPr>
          <p:nvPr/>
        </p:nvGrpSpPr>
        <p:grpSpPr bwMode="auto">
          <a:xfrm>
            <a:off x="0" y="555625"/>
            <a:ext cx="5943600" cy="1828800"/>
            <a:chOff x="1800" y="4908"/>
            <a:chExt cx="9360" cy="2880"/>
          </a:xfrm>
        </p:grpSpPr>
        <p:sp>
          <p:nvSpPr>
            <p:cNvPr id="5123" name="Text Box 3"/>
            <p:cNvSpPr txBox="1">
              <a:spLocks noChangeArrowheads="1"/>
            </p:cNvSpPr>
            <p:nvPr/>
          </p:nvSpPr>
          <p:spPr bwMode="auto">
            <a:xfrm>
              <a:off x="1800" y="4908"/>
              <a:ext cx="4500" cy="28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2" name="Text Box 2"/>
            <p:cNvSpPr txBox="1">
              <a:spLocks noChangeArrowheads="1"/>
            </p:cNvSpPr>
            <p:nvPr/>
          </p:nvSpPr>
          <p:spPr bwMode="auto">
            <a:xfrm>
              <a:off x="6660" y="4908"/>
              <a:ext cx="4500" cy="28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127" name="Rectangle 7"/>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5" name="Rectangle 15"/>
          <p:cNvSpPr>
            <a:spLocks noChangeArrowheads="1"/>
          </p:cNvSpPr>
          <p:nvPr/>
        </p:nvSpPr>
        <p:spPr bwMode="auto">
          <a:xfrm>
            <a:off x="457200" y="789057"/>
            <a:ext cx="5575565"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Truth Table for NOR Gate (with two inputs)`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No. of inputs = 2, hence input combinations = 2</a:t>
            </a:r>
            <a:r>
              <a:rPr kumimoji="0" lang="en-US" sz="2000" b="0" i="0" u="none" strike="noStrike" cap="none" normalizeH="0" baseline="30000" dirty="0" smtClean="0">
                <a:ln>
                  <a:noFill/>
                </a:ln>
                <a:solidFill>
                  <a:schemeClr val="tx1"/>
                </a:solidFill>
                <a:effectLst/>
                <a:latin typeface="Times New Roman" pitchFamily="18" charset="0"/>
                <a:ea typeface="SimSun" pitchFamily="2" charset="-122"/>
                <a:cs typeface="Times New Roman" pitchFamily="18" charset="0"/>
              </a:rPr>
              <a:t>2</a:t>
            </a:r>
            <a:r>
              <a:rPr kumimoji="0" lang="en-US" sz="2000" b="0"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 = 4</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26" name="Table 25"/>
          <p:cNvGraphicFramePr>
            <a:graphicFrameLocks noGrp="1"/>
          </p:cNvGraphicFramePr>
          <p:nvPr/>
        </p:nvGraphicFramePr>
        <p:xfrm>
          <a:off x="533400" y="1981200"/>
          <a:ext cx="3505200" cy="1930400"/>
        </p:xfrm>
        <a:graphic>
          <a:graphicData uri="http://schemas.openxmlformats.org/drawingml/2006/table">
            <a:tbl>
              <a:tblPr firstRow="1" bandRow="1">
                <a:tableStyleId>{5940675A-B579-460E-94D1-54222C63F5DA}</a:tableStyleId>
              </a:tblPr>
              <a:tblGrid>
                <a:gridCol w="1168400">
                  <a:extLst>
                    <a:ext uri="{9D8B030D-6E8A-4147-A177-3AD203B41FA5}">
                      <a16:colId xmlns:a16="http://schemas.microsoft.com/office/drawing/2014/main" xmlns="" val="20000"/>
                    </a:ext>
                  </a:extLst>
                </a:gridCol>
                <a:gridCol w="1168400">
                  <a:extLst>
                    <a:ext uri="{9D8B030D-6E8A-4147-A177-3AD203B41FA5}">
                      <a16:colId xmlns:a16="http://schemas.microsoft.com/office/drawing/2014/main" xmlns="" val="20001"/>
                    </a:ext>
                  </a:extLst>
                </a:gridCol>
                <a:gridCol w="1168400">
                  <a:extLst>
                    <a:ext uri="{9D8B030D-6E8A-4147-A177-3AD203B41FA5}">
                      <a16:colId xmlns:a16="http://schemas.microsoft.com/office/drawing/2014/main" xmlns="" val="20002"/>
                    </a:ext>
                  </a:extLst>
                </a:gridCol>
              </a:tblGrid>
              <a:tr h="330200">
                <a:tc>
                  <a:txBody>
                    <a:bodyPr/>
                    <a:lstStyle/>
                    <a:p>
                      <a:pPr marL="0" marR="0" algn="ctr">
                        <a:spcBef>
                          <a:spcPts val="0"/>
                        </a:spcBef>
                        <a:spcAft>
                          <a:spcPts val="0"/>
                        </a:spcAft>
                      </a:pPr>
                      <a:r>
                        <a:rPr lang="en-US" sz="2000" dirty="0"/>
                        <a:t>Input A</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Input B</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Output </a:t>
                      </a:r>
                    </a:p>
                    <a:p>
                      <a:pPr marL="0" marR="0" algn="ctr">
                        <a:spcBef>
                          <a:spcPts val="0"/>
                        </a:spcBef>
                        <a:spcAft>
                          <a:spcPts val="0"/>
                        </a:spcAft>
                      </a:pPr>
                      <a:r>
                        <a:rPr lang="en-US" sz="2000" dirty="0"/>
                        <a:t>A NOR B</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330200">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0</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1</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1"/>
                  </a:ext>
                </a:extLst>
              </a:tr>
              <a:tr h="330200">
                <a:tc>
                  <a:txBody>
                    <a:bodyPr/>
                    <a:lstStyle/>
                    <a:p>
                      <a:pPr marL="0" marR="0" algn="ctr">
                        <a:spcBef>
                          <a:spcPts val="0"/>
                        </a:spcBef>
                        <a:spcAft>
                          <a:spcPts val="0"/>
                        </a:spcAft>
                      </a:pPr>
                      <a:r>
                        <a:rPr lang="en-US" sz="2000"/>
                        <a:t>0</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2"/>
                  </a:ext>
                </a:extLst>
              </a:tr>
              <a:tr h="330200">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0</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3"/>
                  </a:ext>
                </a:extLst>
              </a:tr>
              <a:tr h="330200">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4"/>
                  </a:ext>
                </a:extLst>
              </a:tr>
            </a:tbl>
          </a:graphicData>
        </a:graphic>
      </p:graphicFrame>
      <p:graphicFrame>
        <p:nvGraphicFramePr>
          <p:cNvPr id="27" name="Table 26"/>
          <p:cNvGraphicFramePr>
            <a:graphicFrameLocks noGrp="1"/>
          </p:cNvGraphicFramePr>
          <p:nvPr/>
        </p:nvGraphicFramePr>
        <p:xfrm>
          <a:off x="4191000" y="1981200"/>
          <a:ext cx="3352800" cy="2174240"/>
        </p:xfrm>
        <a:graphic>
          <a:graphicData uri="http://schemas.openxmlformats.org/drawingml/2006/table">
            <a:tbl>
              <a:tblPr firstRow="1" bandRow="1">
                <a:tableStyleId>{5940675A-B579-460E-94D1-54222C63F5DA}</a:tableStyleId>
              </a:tblPr>
              <a:tblGrid>
                <a:gridCol w="1117600">
                  <a:extLst>
                    <a:ext uri="{9D8B030D-6E8A-4147-A177-3AD203B41FA5}">
                      <a16:colId xmlns:a16="http://schemas.microsoft.com/office/drawing/2014/main" xmlns="" val="20000"/>
                    </a:ext>
                  </a:extLst>
                </a:gridCol>
                <a:gridCol w="1117600">
                  <a:extLst>
                    <a:ext uri="{9D8B030D-6E8A-4147-A177-3AD203B41FA5}">
                      <a16:colId xmlns:a16="http://schemas.microsoft.com/office/drawing/2014/main" xmlns="" val="20001"/>
                    </a:ext>
                  </a:extLst>
                </a:gridCol>
                <a:gridCol w="1117600">
                  <a:extLst>
                    <a:ext uri="{9D8B030D-6E8A-4147-A177-3AD203B41FA5}">
                      <a16:colId xmlns:a16="http://schemas.microsoft.com/office/drawing/2014/main" xmlns="" val="20002"/>
                    </a:ext>
                  </a:extLst>
                </a:gridCol>
              </a:tblGrid>
              <a:tr h="391160">
                <a:tc>
                  <a:txBody>
                    <a:bodyPr/>
                    <a:lstStyle/>
                    <a:p>
                      <a:pPr marL="0" marR="0" algn="ctr">
                        <a:spcBef>
                          <a:spcPts val="0"/>
                        </a:spcBef>
                        <a:spcAft>
                          <a:spcPts val="0"/>
                        </a:spcAft>
                      </a:pPr>
                      <a:r>
                        <a:rPr lang="en-US" sz="2000" dirty="0"/>
                        <a:t>Switch S1</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Switch S2</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Bulb </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391160">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1"/>
                  </a:ext>
                </a:extLst>
              </a:tr>
              <a:tr h="391160">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2"/>
                  </a:ext>
                </a:extLst>
              </a:tr>
              <a:tr h="391160">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3"/>
                  </a:ext>
                </a:extLst>
              </a:tr>
              <a:tr h="391160">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4"/>
                  </a:ext>
                </a:extLst>
              </a:tr>
            </a:tbl>
          </a:graphicData>
        </a:graphic>
      </p:graphicFrame>
      <p:sp>
        <p:nvSpPr>
          <p:cNvPr id="28" name="Rectangle 27"/>
          <p:cNvSpPr/>
          <p:nvPr/>
        </p:nvSpPr>
        <p:spPr>
          <a:xfrm>
            <a:off x="533400" y="4419600"/>
            <a:ext cx="4187493" cy="369332"/>
          </a:xfrm>
          <a:prstGeom prst="rect">
            <a:avLst/>
          </a:prstGeom>
        </p:spPr>
        <p:txBody>
          <a:bodyPr wrap="none">
            <a:spAutoFit/>
          </a:bodyPr>
          <a:lstStyle/>
          <a:p>
            <a:r>
              <a:rPr lang="en-US" dirty="0" smtClean="0"/>
              <a:t>Boolean Expression for NOR function is f = </a:t>
            </a:r>
            <a:endParaRPr lang="en-US" dirty="0"/>
          </a:p>
        </p:txBody>
      </p:sp>
      <p:pic>
        <p:nvPicPr>
          <p:cNvPr id="5139" name="Picture 19"/>
          <p:cNvPicPr>
            <a:picLocks noChangeAspect="1" noChangeArrowheads="1"/>
          </p:cNvPicPr>
          <p:nvPr/>
        </p:nvPicPr>
        <p:blipFill>
          <a:blip r:embed="rId2" cstate="print"/>
          <a:srcRect/>
          <a:stretch>
            <a:fillRect/>
          </a:stretch>
        </p:blipFill>
        <p:spPr bwMode="auto">
          <a:xfrm>
            <a:off x="4648199" y="4267200"/>
            <a:ext cx="879231" cy="47625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b="1" dirty="0" smtClean="0"/>
              <a:t>Logic Diagram	 Electrical Diagram 					</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grpSp>
        <p:nvGrpSpPr>
          <p:cNvPr id="232" name="Group 231"/>
          <p:cNvGrpSpPr/>
          <p:nvPr/>
        </p:nvGrpSpPr>
        <p:grpSpPr>
          <a:xfrm>
            <a:off x="1981200" y="990600"/>
            <a:ext cx="5943600" cy="1143000"/>
            <a:chOff x="1981200" y="990600"/>
            <a:chExt cx="5943600" cy="1143000"/>
          </a:xfrm>
        </p:grpSpPr>
        <p:sp>
          <p:nvSpPr>
            <p:cNvPr id="4279" name="Text Box 183"/>
            <p:cNvSpPr txBox="1">
              <a:spLocks noChangeArrowheads="1"/>
            </p:cNvSpPr>
            <p:nvPr/>
          </p:nvSpPr>
          <p:spPr bwMode="auto">
            <a:xfrm>
              <a:off x="2124075" y="9906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0" name="Text Box 184"/>
            <p:cNvSpPr txBox="1">
              <a:spLocks noChangeArrowheads="1"/>
            </p:cNvSpPr>
            <p:nvPr/>
          </p:nvSpPr>
          <p:spPr bwMode="auto">
            <a:xfrm>
              <a:off x="2152650" y="17907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1" name="Text Box 185"/>
            <p:cNvSpPr txBox="1">
              <a:spLocks noChangeArrowheads="1"/>
            </p:cNvSpPr>
            <p:nvPr/>
          </p:nvSpPr>
          <p:spPr bwMode="auto">
            <a:xfrm>
              <a:off x="1981200" y="11811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2" name="Text Box 186"/>
            <p:cNvSpPr txBox="1">
              <a:spLocks noChangeArrowheads="1"/>
            </p:cNvSpPr>
            <p:nvPr/>
          </p:nvSpPr>
          <p:spPr bwMode="auto">
            <a:xfrm>
              <a:off x="1981200" y="16383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3" name="Text Box 187"/>
            <p:cNvSpPr txBox="1">
              <a:spLocks noChangeArrowheads="1"/>
            </p:cNvSpPr>
            <p:nvPr/>
          </p:nvSpPr>
          <p:spPr bwMode="auto">
            <a:xfrm>
              <a:off x="4552950" y="14478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84" name="Text Box 188"/>
            <p:cNvSpPr txBox="1">
              <a:spLocks noChangeArrowheads="1"/>
            </p:cNvSpPr>
            <p:nvPr/>
          </p:nvSpPr>
          <p:spPr bwMode="auto">
            <a:xfrm>
              <a:off x="3981450" y="16383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285" name="Group 189"/>
            <p:cNvGrpSpPr>
              <a:grpSpLocks/>
            </p:cNvGrpSpPr>
            <p:nvPr/>
          </p:nvGrpSpPr>
          <p:grpSpPr bwMode="auto">
            <a:xfrm>
              <a:off x="2324100" y="1295400"/>
              <a:ext cx="685800" cy="0"/>
              <a:chOff x="2340" y="5205"/>
              <a:chExt cx="1080" cy="0"/>
            </a:xfrm>
          </p:grpSpPr>
          <p:sp>
            <p:nvSpPr>
              <p:cNvPr id="4286" name="Line 190"/>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287" name="Line 191"/>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88" name="Group 192"/>
            <p:cNvGrpSpPr>
              <a:grpSpLocks/>
            </p:cNvGrpSpPr>
            <p:nvPr/>
          </p:nvGrpSpPr>
          <p:grpSpPr bwMode="auto">
            <a:xfrm>
              <a:off x="2333625" y="1781175"/>
              <a:ext cx="685800" cy="0"/>
              <a:chOff x="2340" y="5205"/>
              <a:chExt cx="1080" cy="0"/>
            </a:xfrm>
          </p:grpSpPr>
          <p:sp>
            <p:nvSpPr>
              <p:cNvPr id="4289" name="Line 193"/>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290" name="Line 194"/>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291" name="Line 195"/>
            <p:cNvSpPr>
              <a:spLocks noChangeShapeType="1"/>
            </p:cNvSpPr>
            <p:nvPr/>
          </p:nvSpPr>
          <p:spPr bwMode="auto">
            <a:xfrm>
              <a:off x="3019425" y="12954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2" name="Line 196"/>
            <p:cNvSpPr>
              <a:spLocks noChangeShapeType="1"/>
            </p:cNvSpPr>
            <p:nvPr/>
          </p:nvSpPr>
          <p:spPr bwMode="auto">
            <a:xfrm>
              <a:off x="3019425" y="16668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3" name="Line 197"/>
            <p:cNvSpPr>
              <a:spLocks noChangeShapeType="1"/>
            </p:cNvSpPr>
            <p:nvPr/>
          </p:nvSpPr>
          <p:spPr bwMode="auto">
            <a:xfrm>
              <a:off x="3028950" y="14097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4" name="Line 198"/>
            <p:cNvSpPr>
              <a:spLocks noChangeShapeType="1"/>
            </p:cNvSpPr>
            <p:nvPr/>
          </p:nvSpPr>
          <p:spPr bwMode="auto">
            <a:xfrm>
              <a:off x="3019425" y="16573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5" name="Line 199"/>
            <p:cNvSpPr>
              <a:spLocks noChangeShapeType="1"/>
            </p:cNvSpPr>
            <p:nvPr/>
          </p:nvSpPr>
          <p:spPr bwMode="auto">
            <a:xfrm>
              <a:off x="3895725" y="1544637"/>
              <a:ext cx="34290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296" name="Line 200"/>
            <p:cNvSpPr>
              <a:spLocks noChangeShapeType="1"/>
            </p:cNvSpPr>
            <p:nvPr/>
          </p:nvSpPr>
          <p:spPr bwMode="auto">
            <a:xfrm>
              <a:off x="4238625" y="1543050"/>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7" name="Line 201"/>
            <p:cNvSpPr>
              <a:spLocks noChangeShapeType="1"/>
            </p:cNvSpPr>
            <p:nvPr/>
          </p:nvSpPr>
          <p:spPr bwMode="auto">
            <a:xfrm>
              <a:off x="6057900" y="1838325"/>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8" name="Text Box 202"/>
            <p:cNvSpPr txBox="1">
              <a:spLocks noChangeArrowheads="1"/>
            </p:cNvSpPr>
            <p:nvPr/>
          </p:nvSpPr>
          <p:spPr bwMode="auto">
            <a:xfrm>
              <a:off x="6810375" y="126682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99" name="Text Box 203"/>
            <p:cNvSpPr txBox="1">
              <a:spLocks noChangeArrowheads="1"/>
            </p:cNvSpPr>
            <p:nvPr/>
          </p:nvSpPr>
          <p:spPr bwMode="auto">
            <a:xfrm>
              <a:off x="6629400" y="1495425"/>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0" name="Text Box 204"/>
            <p:cNvSpPr txBox="1">
              <a:spLocks noChangeArrowheads="1"/>
            </p:cNvSpPr>
            <p:nvPr/>
          </p:nvSpPr>
          <p:spPr bwMode="auto">
            <a:xfrm>
              <a:off x="5181600" y="130492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 name="Text Box 205"/>
            <p:cNvSpPr txBox="1">
              <a:spLocks noChangeArrowheads="1"/>
            </p:cNvSpPr>
            <p:nvPr/>
          </p:nvSpPr>
          <p:spPr bwMode="auto">
            <a:xfrm>
              <a:off x="5419725" y="160972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2" name="Text Box 206"/>
            <p:cNvSpPr txBox="1">
              <a:spLocks noChangeArrowheads="1"/>
            </p:cNvSpPr>
            <p:nvPr/>
          </p:nvSpPr>
          <p:spPr bwMode="auto">
            <a:xfrm>
              <a:off x="6076950" y="1495425"/>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3" name="Text Box 207"/>
            <p:cNvSpPr txBox="1">
              <a:spLocks noChangeArrowheads="1"/>
            </p:cNvSpPr>
            <p:nvPr/>
          </p:nvSpPr>
          <p:spPr bwMode="auto">
            <a:xfrm>
              <a:off x="7124700" y="14668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4" name="Line 208"/>
            <p:cNvSpPr>
              <a:spLocks noChangeShapeType="1"/>
            </p:cNvSpPr>
            <p:nvPr/>
          </p:nvSpPr>
          <p:spPr bwMode="auto">
            <a:xfrm>
              <a:off x="4953000" y="1609725"/>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5" name="Line 209"/>
            <p:cNvSpPr>
              <a:spLocks noChangeShapeType="1"/>
            </p:cNvSpPr>
            <p:nvPr/>
          </p:nvSpPr>
          <p:spPr bwMode="auto">
            <a:xfrm>
              <a:off x="5048250" y="1647825"/>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6" name="Line 210"/>
            <p:cNvSpPr>
              <a:spLocks noChangeShapeType="1"/>
            </p:cNvSpPr>
            <p:nvPr/>
          </p:nvSpPr>
          <p:spPr bwMode="auto">
            <a:xfrm flipV="1">
              <a:off x="5124450" y="10763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7" name="Line 211"/>
            <p:cNvSpPr>
              <a:spLocks noChangeShapeType="1"/>
            </p:cNvSpPr>
            <p:nvPr/>
          </p:nvSpPr>
          <p:spPr bwMode="auto">
            <a:xfrm flipV="1">
              <a:off x="5124450" y="16478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8" name="Line 212"/>
            <p:cNvSpPr>
              <a:spLocks noChangeShapeType="1"/>
            </p:cNvSpPr>
            <p:nvPr/>
          </p:nvSpPr>
          <p:spPr bwMode="auto">
            <a:xfrm>
              <a:off x="5133975" y="10763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9" name="Line 213"/>
            <p:cNvSpPr>
              <a:spLocks noChangeShapeType="1"/>
            </p:cNvSpPr>
            <p:nvPr/>
          </p:nvSpPr>
          <p:spPr bwMode="auto">
            <a:xfrm flipV="1">
              <a:off x="7810500" y="10763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0" name="AutoShape 214"/>
            <p:cNvSpPr>
              <a:spLocks noChangeArrowheads="1"/>
            </p:cNvSpPr>
            <p:nvPr/>
          </p:nvSpPr>
          <p:spPr bwMode="auto">
            <a:xfrm>
              <a:off x="7696200" y="145732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11" name="Line 215"/>
            <p:cNvSpPr>
              <a:spLocks noChangeShapeType="1"/>
            </p:cNvSpPr>
            <p:nvPr/>
          </p:nvSpPr>
          <p:spPr bwMode="auto">
            <a:xfrm flipV="1">
              <a:off x="7810500" y="1647825"/>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2" name="Line 216"/>
            <p:cNvSpPr>
              <a:spLocks noChangeShapeType="1"/>
            </p:cNvSpPr>
            <p:nvPr/>
          </p:nvSpPr>
          <p:spPr bwMode="auto">
            <a:xfrm>
              <a:off x="5124450" y="210502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3" name="Line 217"/>
            <p:cNvSpPr>
              <a:spLocks noChangeShapeType="1"/>
            </p:cNvSpPr>
            <p:nvPr/>
          </p:nvSpPr>
          <p:spPr bwMode="auto">
            <a:xfrm>
              <a:off x="6467475" y="1076325"/>
              <a:ext cx="0" cy="3048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14" name="Line 218"/>
            <p:cNvSpPr>
              <a:spLocks noChangeShapeType="1"/>
            </p:cNvSpPr>
            <p:nvPr/>
          </p:nvSpPr>
          <p:spPr bwMode="auto">
            <a:xfrm flipV="1">
              <a:off x="6057900" y="1552575"/>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5" name="Line 219"/>
            <p:cNvSpPr>
              <a:spLocks noChangeShapeType="1"/>
            </p:cNvSpPr>
            <p:nvPr/>
          </p:nvSpPr>
          <p:spPr bwMode="auto">
            <a:xfrm>
              <a:off x="6467475" y="1838325"/>
              <a:ext cx="0" cy="2667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16" name="Line 220"/>
            <p:cNvSpPr>
              <a:spLocks noChangeShapeType="1"/>
            </p:cNvSpPr>
            <p:nvPr/>
          </p:nvSpPr>
          <p:spPr bwMode="auto">
            <a:xfrm>
              <a:off x="6057900" y="1381125"/>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7" name="Line 221"/>
            <p:cNvSpPr>
              <a:spLocks noChangeShapeType="1"/>
            </p:cNvSpPr>
            <p:nvPr/>
          </p:nvSpPr>
          <p:spPr bwMode="auto">
            <a:xfrm>
              <a:off x="6057900" y="1381125"/>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18" name="Line 222"/>
            <p:cNvSpPr>
              <a:spLocks noChangeShapeType="1"/>
            </p:cNvSpPr>
            <p:nvPr/>
          </p:nvSpPr>
          <p:spPr bwMode="auto">
            <a:xfrm flipV="1">
              <a:off x="6057900" y="1724025"/>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19" name="Line 223"/>
            <p:cNvSpPr>
              <a:spLocks noChangeShapeType="1"/>
            </p:cNvSpPr>
            <p:nvPr/>
          </p:nvSpPr>
          <p:spPr bwMode="auto">
            <a:xfrm flipV="1">
              <a:off x="6875463" y="1552575"/>
              <a:ext cx="68262"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0" name="Line 224"/>
            <p:cNvSpPr>
              <a:spLocks noChangeShapeType="1"/>
            </p:cNvSpPr>
            <p:nvPr/>
          </p:nvSpPr>
          <p:spPr bwMode="auto">
            <a:xfrm>
              <a:off x="6875463" y="1381125"/>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21" name="Line 225"/>
            <p:cNvSpPr>
              <a:spLocks noChangeShapeType="1"/>
            </p:cNvSpPr>
            <p:nvPr/>
          </p:nvSpPr>
          <p:spPr bwMode="auto">
            <a:xfrm flipV="1">
              <a:off x="6875463" y="1724025"/>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22" name="AutoShape 226"/>
            <p:cNvSpPr>
              <a:spLocks noChangeArrowheads="1"/>
            </p:cNvSpPr>
            <p:nvPr/>
          </p:nvSpPr>
          <p:spPr bwMode="auto">
            <a:xfrm rot="11024037">
              <a:off x="3409950" y="1309687"/>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77" name="Group 276"/>
          <p:cNvGrpSpPr/>
          <p:nvPr/>
        </p:nvGrpSpPr>
        <p:grpSpPr>
          <a:xfrm>
            <a:off x="1981200" y="2438400"/>
            <a:ext cx="5876925" cy="1143000"/>
            <a:chOff x="1981200" y="2438400"/>
            <a:chExt cx="5876925" cy="1143000"/>
          </a:xfrm>
        </p:grpSpPr>
        <p:sp>
          <p:nvSpPr>
            <p:cNvPr id="4323" name="Text Box 227"/>
            <p:cNvSpPr txBox="1">
              <a:spLocks noChangeArrowheads="1"/>
            </p:cNvSpPr>
            <p:nvPr/>
          </p:nvSpPr>
          <p:spPr bwMode="auto">
            <a:xfrm>
              <a:off x="2124075" y="24384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24" name="Text Box 228"/>
            <p:cNvSpPr txBox="1">
              <a:spLocks noChangeArrowheads="1"/>
            </p:cNvSpPr>
            <p:nvPr/>
          </p:nvSpPr>
          <p:spPr bwMode="auto">
            <a:xfrm>
              <a:off x="2152650" y="32385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25" name="Text Box 229"/>
            <p:cNvSpPr txBox="1">
              <a:spLocks noChangeArrowheads="1"/>
            </p:cNvSpPr>
            <p:nvPr/>
          </p:nvSpPr>
          <p:spPr bwMode="auto">
            <a:xfrm>
              <a:off x="1981200" y="26289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26" name="Text Box 230"/>
            <p:cNvSpPr txBox="1">
              <a:spLocks noChangeArrowheads="1"/>
            </p:cNvSpPr>
            <p:nvPr/>
          </p:nvSpPr>
          <p:spPr bwMode="auto">
            <a:xfrm>
              <a:off x="1981200" y="30861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27" name="Text Box 231"/>
            <p:cNvSpPr txBox="1">
              <a:spLocks noChangeArrowheads="1"/>
            </p:cNvSpPr>
            <p:nvPr/>
          </p:nvSpPr>
          <p:spPr bwMode="auto">
            <a:xfrm>
              <a:off x="4581525" y="29051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28" name="Text Box 232"/>
            <p:cNvSpPr txBox="1">
              <a:spLocks noChangeArrowheads="1"/>
            </p:cNvSpPr>
            <p:nvPr/>
          </p:nvSpPr>
          <p:spPr bwMode="auto">
            <a:xfrm>
              <a:off x="3981450" y="30861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329" name="Group 233"/>
            <p:cNvGrpSpPr>
              <a:grpSpLocks/>
            </p:cNvGrpSpPr>
            <p:nvPr/>
          </p:nvGrpSpPr>
          <p:grpSpPr bwMode="auto">
            <a:xfrm>
              <a:off x="2324100" y="2743200"/>
              <a:ext cx="685800" cy="0"/>
              <a:chOff x="2340" y="5205"/>
              <a:chExt cx="1080" cy="0"/>
            </a:xfrm>
          </p:grpSpPr>
          <p:sp>
            <p:nvSpPr>
              <p:cNvPr id="4330" name="Line 234"/>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331" name="Line 235"/>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32" name="Group 236"/>
            <p:cNvGrpSpPr>
              <a:grpSpLocks/>
            </p:cNvGrpSpPr>
            <p:nvPr/>
          </p:nvGrpSpPr>
          <p:grpSpPr bwMode="auto">
            <a:xfrm>
              <a:off x="2333625" y="3228975"/>
              <a:ext cx="685800" cy="0"/>
              <a:chOff x="2340" y="5205"/>
              <a:chExt cx="1080" cy="0"/>
            </a:xfrm>
          </p:grpSpPr>
          <p:sp>
            <p:nvSpPr>
              <p:cNvPr id="4333" name="Line 237"/>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334" name="Line 238"/>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335" name="Line 239"/>
            <p:cNvSpPr>
              <a:spLocks noChangeShapeType="1"/>
            </p:cNvSpPr>
            <p:nvPr/>
          </p:nvSpPr>
          <p:spPr bwMode="auto">
            <a:xfrm>
              <a:off x="3019425" y="27432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6" name="Line 240"/>
            <p:cNvSpPr>
              <a:spLocks noChangeShapeType="1"/>
            </p:cNvSpPr>
            <p:nvPr/>
          </p:nvSpPr>
          <p:spPr bwMode="auto">
            <a:xfrm>
              <a:off x="3019425" y="31146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7" name="Line 241"/>
            <p:cNvSpPr>
              <a:spLocks noChangeShapeType="1"/>
            </p:cNvSpPr>
            <p:nvPr/>
          </p:nvSpPr>
          <p:spPr bwMode="auto">
            <a:xfrm>
              <a:off x="3028950" y="28575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8" name="Line 242"/>
            <p:cNvSpPr>
              <a:spLocks noChangeShapeType="1"/>
            </p:cNvSpPr>
            <p:nvPr/>
          </p:nvSpPr>
          <p:spPr bwMode="auto">
            <a:xfrm>
              <a:off x="3019425" y="31051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9" name="Line 243"/>
            <p:cNvSpPr>
              <a:spLocks noChangeShapeType="1"/>
            </p:cNvSpPr>
            <p:nvPr/>
          </p:nvSpPr>
          <p:spPr bwMode="auto">
            <a:xfrm>
              <a:off x="6038850" y="3262313"/>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0" name="Text Box 244"/>
            <p:cNvSpPr txBox="1">
              <a:spLocks noChangeArrowheads="1"/>
            </p:cNvSpPr>
            <p:nvPr/>
          </p:nvSpPr>
          <p:spPr bwMode="auto">
            <a:xfrm>
              <a:off x="6791325" y="2690813"/>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1" name="Text Box 245"/>
            <p:cNvSpPr txBox="1">
              <a:spLocks noChangeArrowheads="1"/>
            </p:cNvSpPr>
            <p:nvPr/>
          </p:nvSpPr>
          <p:spPr bwMode="auto">
            <a:xfrm>
              <a:off x="6572250" y="2919413"/>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2" name="Text Box 246"/>
            <p:cNvSpPr txBox="1">
              <a:spLocks noChangeArrowheads="1"/>
            </p:cNvSpPr>
            <p:nvPr/>
          </p:nvSpPr>
          <p:spPr bwMode="auto">
            <a:xfrm>
              <a:off x="5162550" y="2728913"/>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3" name="Text Box 247"/>
            <p:cNvSpPr txBox="1">
              <a:spLocks noChangeArrowheads="1"/>
            </p:cNvSpPr>
            <p:nvPr/>
          </p:nvSpPr>
          <p:spPr bwMode="auto">
            <a:xfrm>
              <a:off x="5400675" y="3033713"/>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4" name="Text Box 248"/>
            <p:cNvSpPr txBox="1">
              <a:spLocks noChangeArrowheads="1"/>
            </p:cNvSpPr>
            <p:nvPr/>
          </p:nvSpPr>
          <p:spPr bwMode="auto">
            <a:xfrm>
              <a:off x="6057900" y="2919413"/>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5" name="Text Box 249"/>
            <p:cNvSpPr txBox="1">
              <a:spLocks noChangeArrowheads="1"/>
            </p:cNvSpPr>
            <p:nvPr/>
          </p:nvSpPr>
          <p:spPr bwMode="auto">
            <a:xfrm>
              <a:off x="7105650" y="2890838"/>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46" name="Line 250"/>
            <p:cNvSpPr>
              <a:spLocks noChangeShapeType="1"/>
            </p:cNvSpPr>
            <p:nvPr/>
          </p:nvSpPr>
          <p:spPr bwMode="auto">
            <a:xfrm>
              <a:off x="4933950" y="3033713"/>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7" name="Line 251"/>
            <p:cNvSpPr>
              <a:spLocks noChangeShapeType="1"/>
            </p:cNvSpPr>
            <p:nvPr/>
          </p:nvSpPr>
          <p:spPr bwMode="auto">
            <a:xfrm>
              <a:off x="5029200" y="3071813"/>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8" name="Line 252"/>
            <p:cNvSpPr>
              <a:spLocks noChangeShapeType="1"/>
            </p:cNvSpPr>
            <p:nvPr/>
          </p:nvSpPr>
          <p:spPr bwMode="auto">
            <a:xfrm flipV="1">
              <a:off x="5105400" y="2500313"/>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9" name="Line 253"/>
            <p:cNvSpPr>
              <a:spLocks noChangeShapeType="1"/>
            </p:cNvSpPr>
            <p:nvPr/>
          </p:nvSpPr>
          <p:spPr bwMode="auto">
            <a:xfrm flipV="1">
              <a:off x="5105400" y="3071813"/>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0" name="Line 254"/>
            <p:cNvSpPr>
              <a:spLocks noChangeShapeType="1"/>
            </p:cNvSpPr>
            <p:nvPr/>
          </p:nvSpPr>
          <p:spPr bwMode="auto">
            <a:xfrm>
              <a:off x="5114925" y="2500313"/>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1" name="Line 255"/>
            <p:cNvSpPr>
              <a:spLocks noChangeShapeType="1"/>
            </p:cNvSpPr>
            <p:nvPr/>
          </p:nvSpPr>
          <p:spPr bwMode="auto">
            <a:xfrm flipV="1">
              <a:off x="7791450" y="2500313"/>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2" name="Line 256"/>
            <p:cNvSpPr>
              <a:spLocks noChangeShapeType="1"/>
            </p:cNvSpPr>
            <p:nvPr/>
          </p:nvSpPr>
          <p:spPr bwMode="auto">
            <a:xfrm flipV="1">
              <a:off x="7791450" y="3071813"/>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3" name="Line 257"/>
            <p:cNvSpPr>
              <a:spLocks noChangeShapeType="1"/>
            </p:cNvSpPr>
            <p:nvPr/>
          </p:nvSpPr>
          <p:spPr bwMode="auto">
            <a:xfrm>
              <a:off x="5105400" y="3529013"/>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4" name="Line 258"/>
            <p:cNvSpPr>
              <a:spLocks noChangeShapeType="1"/>
            </p:cNvSpPr>
            <p:nvPr/>
          </p:nvSpPr>
          <p:spPr bwMode="auto">
            <a:xfrm>
              <a:off x="6448425" y="2500313"/>
              <a:ext cx="0" cy="3048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55" name="Line 259"/>
            <p:cNvSpPr>
              <a:spLocks noChangeShapeType="1"/>
            </p:cNvSpPr>
            <p:nvPr/>
          </p:nvSpPr>
          <p:spPr bwMode="auto">
            <a:xfrm flipV="1">
              <a:off x="6038850" y="2976563"/>
              <a:ext cx="68263"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6" name="Line 260"/>
            <p:cNvSpPr>
              <a:spLocks noChangeShapeType="1"/>
            </p:cNvSpPr>
            <p:nvPr/>
          </p:nvSpPr>
          <p:spPr bwMode="auto">
            <a:xfrm>
              <a:off x="6448425" y="3262313"/>
              <a:ext cx="0" cy="2667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57" name="Line 261"/>
            <p:cNvSpPr>
              <a:spLocks noChangeShapeType="1"/>
            </p:cNvSpPr>
            <p:nvPr/>
          </p:nvSpPr>
          <p:spPr bwMode="auto">
            <a:xfrm>
              <a:off x="6038850" y="2805113"/>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8" name="Line 262"/>
            <p:cNvSpPr>
              <a:spLocks noChangeShapeType="1"/>
            </p:cNvSpPr>
            <p:nvPr/>
          </p:nvSpPr>
          <p:spPr bwMode="auto">
            <a:xfrm>
              <a:off x="6038850" y="2805113"/>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59" name="Line 263"/>
            <p:cNvSpPr>
              <a:spLocks noChangeShapeType="1"/>
            </p:cNvSpPr>
            <p:nvPr/>
          </p:nvSpPr>
          <p:spPr bwMode="auto">
            <a:xfrm flipV="1">
              <a:off x="6038850" y="3148013"/>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60" name="Line 264"/>
            <p:cNvSpPr>
              <a:spLocks noChangeShapeType="1"/>
            </p:cNvSpPr>
            <p:nvPr/>
          </p:nvSpPr>
          <p:spPr bwMode="auto">
            <a:xfrm>
              <a:off x="6856413" y="2805113"/>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61" name="Line 265"/>
            <p:cNvSpPr>
              <a:spLocks noChangeShapeType="1"/>
            </p:cNvSpPr>
            <p:nvPr/>
          </p:nvSpPr>
          <p:spPr bwMode="auto">
            <a:xfrm flipV="1">
              <a:off x="6856413" y="3148013"/>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62" name="Line 266"/>
            <p:cNvSpPr>
              <a:spLocks noChangeShapeType="1"/>
            </p:cNvSpPr>
            <p:nvPr/>
          </p:nvSpPr>
          <p:spPr bwMode="auto">
            <a:xfrm>
              <a:off x="6848475" y="2919413"/>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3" name="Line 267"/>
            <p:cNvSpPr>
              <a:spLocks noChangeShapeType="1"/>
            </p:cNvSpPr>
            <p:nvPr/>
          </p:nvSpPr>
          <p:spPr bwMode="auto">
            <a:xfrm>
              <a:off x="3895725" y="3013075"/>
              <a:ext cx="34290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364" name="Line 268"/>
            <p:cNvSpPr>
              <a:spLocks noChangeShapeType="1"/>
            </p:cNvSpPr>
            <p:nvPr/>
          </p:nvSpPr>
          <p:spPr bwMode="auto">
            <a:xfrm>
              <a:off x="4238625" y="3011488"/>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5" name="AutoShape 269"/>
            <p:cNvSpPr>
              <a:spLocks noChangeArrowheads="1"/>
            </p:cNvSpPr>
            <p:nvPr/>
          </p:nvSpPr>
          <p:spPr bwMode="auto">
            <a:xfrm rot="11024037">
              <a:off x="3409950" y="2778125"/>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66" name="Oval 270"/>
            <p:cNvSpPr>
              <a:spLocks noChangeArrowheads="1"/>
            </p:cNvSpPr>
            <p:nvPr/>
          </p:nvSpPr>
          <p:spPr bwMode="auto">
            <a:xfrm>
              <a:off x="7743825" y="2940050"/>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82" name="Group 381"/>
          <p:cNvGrpSpPr/>
          <p:nvPr/>
        </p:nvGrpSpPr>
        <p:grpSpPr>
          <a:xfrm>
            <a:off x="1990725" y="3657600"/>
            <a:ext cx="5857875" cy="2474912"/>
            <a:chOff x="1990725" y="3657600"/>
            <a:chExt cx="5857875" cy="2474912"/>
          </a:xfrm>
        </p:grpSpPr>
        <p:sp>
          <p:nvSpPr>
            <p:cNvPr id="4367" name="Text Box 271"/>
            <p:cNvSpPr txBox="1">
              <a:spLocks noChangeArrowheads="1"/>
            </p:cNvSpPr>
            <p:nvPr/>
          </p:nvSpPr>
          <p:spPr bwMode="auto">
            <a:xfrm>
              <a:off x="2162175" y="44577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68" name="Text Box 272"/>
            <p:cNvSpPr txBox="1">
              <a:spLocks noChangeArrowheads="1"/>
            </p:cNvSpPr>
            <p:nvPr/>
          </p:nvSpPr>
          <p:spPr bwMode="auto">
            <a:xfrm>
              <a:off x="2171700" y="5776912"/>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69" name="Text Box 273"/>
            <p:cNvSpPr txBox="1">
              <a:spLocks noChangeArrowheads="1"/>
            </p:cNvSpPr>
            <p:nvPr/>
          </p:nvSpPr>
          <p:spPr bwMode="auto">
            <a:xfrm>
              <a:off x="4619625" y="5434012"/>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70" name="Line 274"/>
            <p:cNvSpPr>
              <a:spLocks noChangeShapeType="1"/>
            </p:cNvSpPr>
            <p:nvPr/>
          </p:nvSpPr>
          <p:spPr bwMode="auto">
            <a:xfrm>
              <a:off x="4924425" y="424815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1" name="Line 275"/>
            <p:cNvSpPr>
              <a:spLocks noChangeShapeType="1"/>
            </p:cNvSpPr>
            <p:nvPr/>
          </p:nvSpPr>
          <p:spPr bwMode="auto">
            <a:xfrm>
              <a:off x="4924425" y="5653087"/>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2" name="Text Box 276"/>
            <p:cNvSpPr txBox="1">
              <a:spLocks noChangeArrowheads="1"/>
            </p:cNvSpPr>
            <p:nvPr/>
          </p:nvSpPr>
          <p:spPr bwMode="auto">
            <a:xfrm>
              <a:off x="2133600" y="36576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73" name="Text Box 277"/>
            <p:cNvSpPr txBox="1">
              <a:spLocks noChangeArrowheads="1"/>
            </p:cNvSpPr>
            <p:nvPr/>
          </p:nvSpPr>
          <p:spPr bwMode="auto">
            <a:xfrm>
              <a:off x="1990725" y="38481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74" name="Text Box 278"/>
            <p:cNvSpPr txBox="1">
              <a:spLocks noChangeArrowheads="1"/>
            </p:cNvSpPr>
            <p:nvPr/>
          </p:nvSpPr>
          <p:spPr bwMode="auto">
            <a:xfrm>
              <a:off x="1990725" y="43053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75" name="Text Box 279"/>
            <p:cNvSpPr txBox="1">
              <a:spLocks noChangeArrowheads="1"/>
            </p:cNvSpPr>
            <p:nvPr/>
          </p:nvSpPr>
          <p:spPr bwMode="auto">
            <a:xfrm>
              <a:off x="4619625" y="4116387"/>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76" name="Text Box 280"/>
            <p:cNvSpPr txBox="1">
              <a:spLocks noChangeArrowheads="1"/>
            </p:cNvSpPr>
            <p:nvPr/>
          </p:nvSpPr>
          <p:spPr bwMode="auto">
            <a:xfrm>
              <a:off x="3990975" y="430530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377" name="Group 281"/>
            <p:cNvGrpSpPr>
              <a:grpSpLocks/>
            </p:cNvGrpSpPr>
            <p:nvPr/>
          </p:nvGrpSpPr>
          <p:grpSpPr bwMode="auto">
            <a:xfrm>
              <a:off x="2333625" y="3962400"/>
              <a:ext cx="685800" cy="0"/>
              <a:chOff x="2340" y="5205"/>
              <a:chExt cx="1080" cy="0"/>
            </a:xfrm>
          </p:grpSpPr>
          <p:sp>
            <p:nvSpPr>
              <p:cNvPr id="4378" name="Line 28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379" name="Line 28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80" name="Group 284"/>
            <p:cNvGrpSpPr>
              <a:grpSpLocks/>
            </p:cNvGrpSpPr>
            <p:nvPr/>
          </p:nvGrpSpPr>
          <p:grpSpPr bwMode="auto">
            <a:xfrm>
              <a:off x="2343150" y="4448175"/>
              <a:ext cx="685800" cy="0"/>
              <a:chOff x="2340" y="5205"/>
              <a:chExt cx="1080" cy="0"/>
            </a:xfrm>
          </p:grpSpPr>
          <p:sp>
            <p:nvSpPr>
              <p:cNvPr id="4381" name="Line 285"/>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382" name="Line 286"/>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383" name="Line 287"/>
            <p:cNvSpPr>
              <a:spLocks noChangeShapeType="1"/>
            </p:cNvSpPr>
            <p:nvPr/>
          </p:nvSpPr>
          <p:spPr bwMode="auto">
            <a:xfrm>
              <a:off x="3028950" y="396240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4" name="Line 288"/>
            <p:cNvSpPr>
              <a:spLocks noChangeShapeType="1"/>
            </p:cNvSpPr>
            <p:nvPr/>
          </p:nvSpPr>
          <p:spPr bwMode="auto">
            <a:xfrm>
              <a:off x="3028950" y="43338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5" name="Line 289"/>
            <p:cNvSpPr>
              <a:spLocks noChangeShapeType="1"/>
            </p:cNvSpPr>
            <p:nvPr/>
          </p:nvSpPr>
          <p:spPr bwMode="auto">
            <a:xfrm>
              <a:off x="3038475" y="407670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6" name="Line 290"/>
            <p:cNvSpPr>
              <a:spLocks noChangeShapeType="1"/>
            </p:cNvSpPr>
            <p:nvPr/>
          </p:nvSpPr>
          <p:spPr bwMode="auto">
            <a:xfrm>
              <a:off x="3028950" y="4324350"/>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7" name="Line 291"/>
            <p:cNvSpPr>
              <a:spLocks noChangeShapeType="1"/>
            </p:cNvSpPr>
            <p:nvPr/>
          </p:nvSpPr>
          <p:spPr bwMode="auto">
            <a:xfrm>
              <a:off x="6029325" y="4476750"/>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8" name="Text Box 292"/>
            <p:cNvSpPr txBox="1">
              <a:spLocks noChangeArrowheads="1"/>
            </p:cNvSpPr>
            <p:nvPr/>
          </p:nvSpPr>
          <p:spPr bwMode="auto">
            <a:xfrm>
              <a:off x="6781800" y="39052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89" name="Text Box 293"/>
            <p:cNvSpPr txBox="1">
              <a:spLocks noChangeArrowheads="1"/>
            </p:cNvSpPr>
            <p:nvPr/>
          </p:nvSpPr>
          <p:spPr bwMode="auto">
            <a:xfrm>
              <a:off x="6600825" y="4133850"/>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90" name="Text Box 294"/>
            <p:cNvSpPr txBox="1">
              <a:spLocks noChangeArrowheads="1"/>
            </p:cNvSpPr>
            <p:nvPr/>
          </p:nvSpPr>
          <p:spPr bwMode="auto">
            <a:xfrm>
              <a:off x="5153025" y="39433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91" name="Text Box 295"/>
            <p:cNvSpPr txBox="1">
              <a:spLocks noChangeArrowheads="1"/>
            </p:cNvSpPr>
            <p:nvPr/>
          </p:nvSpPr>
          <p:spPr bwMode="auto">
            <a:xfrm>
              <a:off x="5391150" y="42481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92" name="Text Box 296"/>
            <p:cNvSpPr txBox="1">
              <a:spLocks noChangeArrowheads="1"/>
            </p:cNvSpPr>
            <p:nvPr/>
          </p:nvSpPr>
          <p:spPr bwMode="auto">
            <a:xfrm>
              <a:off x="6048375" y="4133850"/>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93" name="Text Box 297"/>
            <p:cNvSpPr txBox="1">
              <a:spLocks noChangeArrowheads="1"/>
            </p:cNvSpPr>
            <p:nvPr/>
          </p:nvSpPr>
          <p:spPr bwMode="auto">
            <a:xfrm>
              <a:off x="7096125" y="41052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94" name="Line 298"/>
            <p:cNvSpPr>
              <a:spLocks noChangeShapeType="1"/>
            </p:cNvSpPr>
            <p:nvPr/>
          </p:nvSpPr>
          <p:spPr bwMode="auto">
            <a:xfrm>
              <a:off x="5019675" y="428625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5" name="Line 299"/>
            <p:cNvSpPr>
              <a:spLocks noChangeShapeType="1"/>
            </p:cNvSpPr>
            <p:nvPr/>
          </p:nvSpPr>
          <p:spPr bwMode="auto">
            <a:xfrm flipV="1">
              <a:off x="5095875" y="37147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6" name="Line 300"/>
            <p:cNvSpPr>
              <a:spLocks noChangeShapeType="1"/>
            </p:cNvSpPr>
            <p:nvPr/>
          </p:nvSpPr>
          <p:spPr bwMode="auto">
            <a:xfrm flipV="1">
              <a:off x="5095875" y="42862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7" name="Line 301"/>
            <p:cNvSpPr>
              <a:spLocks noChangeShapeType="1"/>
            </p:cNvSpPr>
            <p:nvPr/>
          </p:nvSpPr>
          <p:spPr bwMode="auto">
            <a:xfrm>
              <a:off x="5105400" y="37147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8" name="Line 302"/>
            <p:cNvSpPr>
              <a:spLocks noChangeShapeType="1"/>
            </p:cNvSpPr>
            <p:nvPr/>
          </p:nvSpPr>
          <p:spPr bwMode="auto">
            <a:xfrm flipV="1">
              <a:off x="7781925" y="37147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9" name="Line 303"/>
            <p:cNvSpPr>
              <a:spLocks noChangeShapeType="1"/>
            </p:cNvSpPr>
            <p:nvPr/>
          </p:nvSpPr>
          <p:spPr bwMode="auto">
            <a:xfrm flipV="1">
              <a:off x="7781925" y="4286250"/>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0" name="Line 304"/>
            <p:cNvSpPr>
              <a:spLocks noChangeShapeType="1"/>
            </p:cNvSpPr>
            <p:nvPr/>
          </p:nvSpPr>
          <p:spPr bwMode="auto">
            <a:xfrm>
              <a:off x="5095875" y="474345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1" name="Line 305"/>
            <p:cNvSpPr>
              <a:spLocks noChangeShapeType="1"/>
            </p:cNvSpPr>
            <p:nvPr/>
          </p:nvSpPr>
          <p:spPr bwMode="auto">
            <a:xfrm>
              <a:off x="6438900" y="3714750"/>
              <a:ext cx="0" cy="3048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2" name="Line 306"/>
            <p:cNvSpPr>
              <a:spLocks noChangeShapeType="1"/>
            </p:cNvSpPr>
            <p:nvPr/>
          </p:nvSpPr>
          <p:spPr bwMode="auto">
            <a:xfrm>
              <a:off x="6438900" y="4476750"/>
              <a:ext cx="0" cy="2667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3" name="Line 307"/>
            <p:cNvSpPr>
              <a:spLocks noChangeShapeType="1"/>
            </p:cNvSpPr>
            <p:nvPr/>
          </p:nvSpPr>
          <p:spPr bwMode="auto">
            <a:xfrm>
              <a:off x="6029325" y="4019550"/>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4" name="Line 308"/>
            <p:cNvSpPr>
              <a:spLocks noChangeShapeType="1"/>
            </p:cNvSpPr>
            <p:nvPr/>
          </p:nvSpPr>
          <p:spPr bwMode="auto">
            <a:xfrm>
              <a:off x="6029325" y="401955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5" name="Line 309"/>
            <p:cNvSpPr>
              <a:spLocks noChangeShapeType="1"/>
            </p:cNvSpPr>
            <p:nvPr/>
          </p:nvSpPr>
          <p:spPr bwMode="auto">
            <a:xfrm flipV="1">
              <a:off x="6029325" y="436245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6" name="Line 310"/>
            <p:cNvSpPr>
              <a:spLocks noChangeShapeType="1"/>
            </p:cNvSpPr>
            <p:nvPr/>
          </p:nvSpPr>
          <p:spPr bwMode="auto">
            <a:xfrm flipV="1">
              <a:off x="6846888" y="4191000"/>
              <a:ext cx="68262" cy="17145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7" name="Line 311"/>
            <p:cNvSpPr>
              <a:spLocks noChangeShapeType="1"/>
            </p:cNvSpPr>
            <p:nvPr/>
          </p:nvSpPr>
          <p:spPr bwMode="auto">
            <a:xfrm>
              <a:off x="6846888" y="401955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8" name="Line 312"/>
            <p:cNvSpPr>
              <a:spLocks noChangeShapeType="1"/>
            </p:cNvSpPr>
            <p:nvPr/>
          </p:nvSpPr>
          <p:spPr bwMode="auto">
            <a:xfrm flipV="1">
              <a:off x="6846888" y="4362450"/>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09" name="Line 313"/>
            <p:cNvSpPr>
              <a:spLocks noChangeShapeType="1"/>
            </p:cNvSpPr>
            <p:nvPr/>
          </p:nvSpPr>
          <p:spPr bwMode="auto">
            <a:xfrm>
              <a:off x="6029325" y="4135437"/>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0" name="Text Box 314"/>
            <p:cNvSpPr txBox="1">
              <a:spLocks noChangeArrowheads="1"/>
            </p:cNvSpPr>
            <p:nvPr/>
          </p:nvSpPr>
          <p:spPr bwMode="auto">
            <a:xfrm>
              <a:off x="2143125" y="4960937"/>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11" name="Text Box 315"/>
            <p:cNvSpPr txBox="1">
              <a:spLocks noChangeArrowheads="1"/>
            </p:cNvSpPr>
            <p:nvPr/>
          </p:nvSpPr>
          <p:spPr bwMode="auto">
            <a:xfrm>
              <a:off x="2000250" y="5151437"/>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12" name="Text Box 316"/>
            <p:cNvSpPr txBox="1">
              <a:spLocks noChangeArrowheads="1"/>
            </p:cNvSpPr>
            <p:nvPr/>
          </p:nvSpPr>
          <p:spPr bwMode="auto">
            <a:xfrm>
              <a:off x="2000250" y="5608637"/>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13" name="Text Box 317"/>
            <p:cNvSpPr txBox="1">
              <a:spLocks noChangeArrowheads="1"/>
            </p:cNvSpPr>
            <p:nvPr/>
          </p:nvSpPr>
          <p:spPr bwMode="auto">
            <a:xfrm>
              <a:off x="4000500" y="5608637"/>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414" name="Group 318"/>
            <p:cNvGrpSpPr>
              <a:grpSpLocks/>
            </p:cNvGrpSpPr>
            <p:nvPr/>
          </p:nvGrpSpPr>
          <p:grpSpPr bwMode="auto">
            <a:xfrm>
              <a:off x="2343150" y="5265737"/>
              <a:ext cx="685800" cy="0"/>
              <a:chOff x="2340" y="5205"/>
              <a:chExt cx="1080" cy="0"/>
            </a:xfrm>
          </p:grpSpPr>
          <p:sp>
            <p:nvSpPr>
              <p:cNvPr id="4415" name="Line 31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416" name="Line 32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417" name="Group 321"/>
            <p:cNvGrpSpPr>
              <a:grpSpLocks/>
            </p:cNvGrpSpPr>
            <p:nvPr/>
          </p:nvGrpSpPr>
          <p:grpSpPr bwMode="auto">
            <a:xfrm>
              <a:off x="2352675" y="5751512"/>
              <a:ext cx="685800" cy="0"/>
              <a:chOff x="2340" y="5205"/>
              <a:chExt cx="1080" cy="0"/>
            </a:xfrm>
          </p:grpSpPr>
          <p:sp>
            <p:nvSpPr>
              <p:cNvPr id="4418" name="Line 32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419" name="Line 32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420" name="Line 324"/>
            <p:cNvSpPr>
              <a:spLocks noChangeShapeType="1"/>
            </p:cNvSpPr>
            <p:nvPr/>
          </p:nvSpPr>
          <p:spPr bwMode="auto">
            <a:xfrm>
              <a:off x="3038475" y="5265737"/>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1" name="Line 325"/>
            <p:cNvSpPr>
              <a:spLocks noChangeShapeType="1"/>
            </p:cNvSpPr>
            <p:nvPr/>
          </p:nvSpPr>
          <p:spPr bwMode="auto">
            <a:xfrm>
              <a:off x="3038475" y="5637212"/>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2" name="Line 326"/>
            <p:cNvSpPr>
              <a:spLocks noChangeShapeType="1"/>
            </p:cNvSpPr>
            <p:nvPr/>
          </p:nvSpPr>
          <p:spPr bwMode="auto">
            <a:xfrm>
              <a:off x="3048000" y="5380037"/>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3" name="Line 327"/>
            <p:cNvSpPr>
              <a:spLocks noChangeShapeType="1"/>
            </p:cNvSpPr>
            <p:nvPr/>
          </p:nvSpPr>
          <p:spPr bwMode="auto">
            <a:xfrm>
              <a:off x="3038475" y="5627687"/>
              <a:ext cx="4667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4" name="Line 328"/>
            <p:cNvSpPr>
              <a:spLocks noChangeShapeType="1"/>
            </p:cNvSpPr>
            <p:nvPr/>
          </p:nvSpPr>
          <p:spPr bwMode="auto">
            <a:xfrm>
              <a:off x="6029325" y="5865812"/>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5" name="Text Box 329"/>
            <p:cNvSpPr txBox="1">
              <a:spLocks noChangeArrowheads="1"/>
            </p:cNvSpPr>
            <p:nvPr/>
          </p:nvSpPr>
          <p:spPr bwMode="auto">
            <a:xfrm>
              <a:off x="6781800" y="529431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26" name="Text Box 330"/>
            <p:cNvSpPr txBox="1">
              <a:spLocks noChangeArrowheads="1"/>
            </p:cNvSpPr>
            <p:nvPr/>
          </p:nvSpPr>
          <p:spPr bwMode="auto">
            <a:xfrm>
              <a:off x="6562725" y="5522912"/>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27" name="Text Box 331"/>
            <p:cNvSpPr txBox="1">
              <a:spLocks noChangeArrowheads="1"/>
            </p:cNvSpPr>
            <p:nvPr/>
          </p:nvSpPr>
          <p:spPr bwMode="auto">
            <a:xfrm>
              <a:off x="5153025" y="533241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28" name="Text Box 332"/>
            <p:cNvSpPr txBox="1">
              <a:spLocks noChangeArrowheads="1"/>
            </p:cNvSpPr>
            <p:nvPr/>
          </p:nvSpPr>
          <p:spPr bwMode="auto">
            <a:xfrm>
              <a:off x="5391150" y="5637212"/>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29" name="Text Box 333"/>
            <p:cNvSpPr txBox="1">
              <a:spLocks noChangeArrowheads="1"/>
            </p:cNvSpPr>
            <p:nvPr/>
          </p:nvSpPr>
          <p:spPr bwMode="auto">
            <a:xfrm>
              <a:off x="6048375" y="5522912"/>
              <a:ext cx="3429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30" name="Text Box 334"/>
            <p:cNvSpPr txBox="1">
              <a:spLocks noChangeArrowheads="1"/>
            </p:cNvSpPr>
            <p:nvPr/>
          </p:nvSpPr>
          <p:spPr bwMode="auto">
            <a:xfrm>
              <a:off x="7096125" y="5494337"/>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31" name="Line 335"/>
            <p:cNvSpPr>
              <a:spLocks noChangeShapeType="1"/>
            </p:cNvSpPr>
            <p:nvPr/>
          </p:nvSpPr>
          <p:spPr bwMode="auto">
            <a:xfrm>
              <a:off x="5019675" y="5675312"/>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2" name="Line 336"/>
            <p:cNvSpPr>
              <a:spLocks noChangeShapeType="1"/>
            </p:cNvSpPr>
            <p:nvPr/>
          </p:nvSpPr>
          <p:spPr bwMode="auto">
            <a:xfrm flipV="1">
              <a:off x="5095875" y="5103812"/>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3" name="Line 337"/>
            <p:cNvSpPr>
              <a:spLocks noChangeShapeType="1"/>
            </p:cNvSpPr>
            <p:nvPr/>
          </p:nvSpPr>
          <p:spPr bwMode="auto">
            <a:xfrm flipV="1">
              <a:off x="5095875" y="5675312"/>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4" name="Line 338"/>
            <p:cNvSpPr>
              <a:spLocks noChangeShapeType="1"/>
            </p:cNvSpPr>
            <p:nvPr/>
          </p:nvSpPr>
          <p:spPr bwMode="auto">
            <a:xfrm>
              <a:off x="5105400" y="5103812"/>
              <a:ext cx="4857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5" name="Line 339"/>
            <p:cNvSpPr>
              <a:spLocks noChangeShapeType="1"/>
            </p:cNvSpPr>
            <p:nvPr/>
          </p:nvSpPr>
          <p:spPr bwMode="auto">
            <a:xfrm flipV="1">
              <a:off x="7781925" y="5103812"/>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6" name="Line 340"/>
            <p:cNvSpPr>
              <a:spLocks noChangeShapeType="1"/>
            </p:cNvSpPr>
            <p:nvPr/>
          </p:nvSpPr>
          <p:spPr bwMode="auto">
            <a:xfrm flipV="1">
              <a:off x="7781925" y="5675312"/>
              <a:ext cx="0" cy="4572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7" name="Line 341"/>
            <p:cNvSpPr>
              <a:spLocks noChangeShapeType="1"/>
            </p:cNvSpPr>
            <p:nvPr/>
          </p:nvSpPr>
          <p:spPr bwMode="auto">
            <a:xfrm>
              <a:off x="5095875" y="6132512"/>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8" name="Line 342"/>
            <p:cNvSpPr>
              <a:spLocks noChangeShapeType="1"/>
            </p:cNvSpPr>
            <p:nvPr/>
          </p:nvSpPr>
          <p:spPr bwMode="auto">
            <a:xfrm>
              <a:off x="6438900" y="5103812"/>
              <a:ext cx="0" cy="3048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39" name="Line 343"/>
            <p:cNvSpPr>
              <a:spLocks noChangeShapeType="1"/>
            </p:cNvSpPr>
            <p:nvPr/>
          </p:nvSpPr>
          <p:spPr bwMode="auto">
            <a:xfrm>
              <a:off x="6438900" y="5865812"/>
              <a:ext cx="0" cy="2667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0" name="Line 344"/>
            <p:cNvSpPr>
              <a:spLocks noChangeShapeType="1"/>
            </p:cNvSpPr>
            <p:nvPr/>
          </p:nvSpPr>
          <p:spPr bwMode="auto">
            <a:xfrm>
              <a:off x="6029325" y="5408612"/>
              <a:ext cx="8001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1" name="Line 345"/>
            <p:cNvSpPr>
              <a:spLocks noChangeShapeType="1"/>
            </p:cNvSpPr>
            <p:nvPr/>
          </p:nvSpPr>
          <p:spPr bwMode="auto">
            <a:xfrm>
              <a:off x="6029325" y="5408612"/>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2" name="Line 346"/>
            <p:cNvSpPr>
              <a:spLocks noChangeShapeType="1"/>
            </p:cNvSpPr>
            <p:nvPr/>
          </p:nvSpPr>
          <p:spPr bwMode="auto">
            <a:xfrm flipV="1">
              <a:off x="6029325" y="5751512"/>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3" name="Line 347"/>
            <p:cNvSpPr>
              <a:spLocks noChangeShapeType="1"/>
            </p:cNvSpPr>
            <p:nvPr/>
          </p:nvSpPr>
          <p:spPr bwMode="auto">
            <a:xfrm>
              <a:off x="6846888" y="5408612"/>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4" name="Line 348"/>
            <p:cNvSpPr>
              <a:spLocks noChangeShapeType="1"/>
            </p:cNvSpPr>
            <p:nvPr/>
          </p:nvSpPr>
          <p:spPr bwMode="auto">
            <a:xfrm flipV="1">
              <a:off x="6846888" y="5751512"/>
              <a:ext cx="0" cy="11430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5" name="Line 349"/>
            <p:cNvSpPr>
              <a:spLocks noChangeShapeType="1"/>
            </p:cNvSpPr>
            <p:nvPr/>
          </p:nvSpPr>
          <p:spPr bwMode="auto">
            <a:xfrm>
              <a:off x="6029325" y="5522912"/>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6" name="Line 350"/>
            <p:cNvSpPr>
              <a:spLocks noChangeShapeType="1"/>
            </p:cNvSpPr>
            <p:nvPr/>
          </p:nvSpPr>
          <p:spPr bwMode="auto">
            <a:xfrm>
              <a:off x="6838950" y="5522912"/>
              <a:ext cx="0" cy="22860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7" name="Line 351"/>
            <p:cNvSpPr>
              <a:spLocks noChangeShapeType="1"/>
            </p:cNvSpPr>
            <p:nvPr/>
          </p:nvSpPr>
          <p:spPr bwMode="auto">
            <a:xfrm>
              <a:off x="3905250" y="4224337"/>
              <a:ext cx="34290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48" name="Line 352"/>
            <p:cNvSpPr>
              <a:spLocks noChangeShapeType="1"/>
            </p:cNvSpPr>
            <p:nvPr/>
          </p:nvSpPr>
          <p:spPr bwMode="auto">
            <a:xfrm>
              <a:off x="4248150" y="4222750"/>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9" name="AutoShape 353"/>
            <p:cNvSpPr>
              <a:spLocks noChangeArrowheads="1"/>
            </p:cNvSpPr>
            <p:nvPr/>
          </p:nvSpPr>
          <p:spPr bwMode="auto">
            <a:xfrm rot="11024037">
              <a:off x="3419475" y="3989387"/>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0" name="Oval 354"/>
            <p:cNvSpPr>
              <a:spLocks noChangeArrowheads="1"/>
            </p:cNvSpPr>
            <p:nvPr/>
          </p:nvSpPr>
          <p:spPr bwMode="auto">
            <a:xfrm>
              <a:off x="7734300" y="4170362"/>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1" name="Line 355"/>
            <p:cNvSpPr>
              <a:spLocks noChangeShapeType="1"/>
            </p:cNvSpPr>
            <p:nvPr/>
          </p:nvSpPr>
          <p:spPr bwMode="auto">
            <a:xfrm>
              <a:off x="3924300" y="5548312"/>
              <a:ext cx="34290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452" name="Line 356"/>
            <p:cNvSpPr>
              <a:spLocks noChangeShapeType="1"/>
            </p:cNvSpPr>
            <p:nvPr/>
          </p:nvSpPr>
          <p:spPr bwMode="auto">
            <a:xfrm>
              <a:off x="4267200" y="5546725"/>
              <a:ext cx="21907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3" name="AutoShape 357"/>
            <p:cNvSpPr>
              <a:spLocks noChangeArrowheads="1"/>
            </p:cNvSpPr>
            <p:nvPr/>
          </p:nvSpPr>
          <p:spPr bwMode="auto">
            <a:xfrm rot="11024037">
              <a:off x="3438525" y="5313362"/>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54" name="Oval 358"/>
            <p:cNvSpPr>
              <a:spLocks noChangeArrowheads="1"/>
            </p:cNvSpPr>
            <p:nvPr/>
          </p:nvSpPr>
          <p:spPr bwMode="auto">
            <a:xfrm>
              <a:off x="7724775" y="5561012"/>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455" name="Group 359"/>
            <p:cNvGrpSpPr>
              <a:grpSpLocks/>
            </p:cNvGrpSpPr>
            <p:nvPr/>
          </p:nvGrpSpPr>
          <p:grpSpPr bwMode="auto">
            <a:xfrm>
              <a:off x="5562600" y="5056187"/>
              <a:ext cx="517525" cy="114300"/>
              <a:chOff x="1884" y="12420"/>
              <a:chExt cx="2354" cy="180"/>
            </a:xfrm>
          </p:grpSpPr>
          <p:sp>
            <p:nvSpPr>
              <p:cNvPr id="4456" name="Line 360"/>
              <p:cNvSpPr>
                <a:spLocks noChangeShapeType="1"/>
              </p:cNvSpPr>
              <p:nvPr/>
            </p:nvSpPr>
            <p:spPr bwMode="auto">
              <a:xfrm flipV="1">
                <a:off x="2064"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7" name="Line 361"/>
              <p:cNvSpPr>
                <a:spLocks noChangeShapeType="1"/>
              </p:cNvSpPr>
              <p:nvPr/>
            </p:nvSpPr>
            <p:spPr bwMode="auto">
              <a:xfrm flipV="1">
                <a:off x="27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8" name="Line 362"/>
              <p:cNvSpPr>
                <a:spLocks noChangeShapeType="1"/>
              </p:cNvSpPr>
              <p:nvPr/>
            </p:nvSpPr>
            <p:spPr bwMode="auto">
              <a:xfrm flipV="1">
                <a:off x="30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9" name="Line 363"/>
              <p:cNvSpPr>
                <a:spLocks noChangeShapeType="1"/>
              </p:cNvSpPr>
              <p:nvPr/>
            </p:nvSpPr>
            <p:spPr bwMode="auto">
              <a:xfrm flipV="1">
                <a:off x="34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0" name="Line 364"/>
              <p:cNvSpPr>
                <a:spLocks noChangeShapeType="1"/>
              </p:cNvSpPr>
              <p:nvPr/>
            </p:nvSpPr>
            <p:spPr bwMode="auto">
              <a:xfrm flipV="1">
                <a:off x="37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1" name="Line 365"/>
              <p:cNvSpPr>
                <a:spLocks noChangeShapeType="1"/>
              </p:cNvSpPr>
              <p:nvPr/>
            </p:nvSpPr>
            <p:spPr bwMode="auto">
              <a:xfrm flipH="1" flipV="1">
                <a:off x="3960" y="12420"/>
                <a:ext cx="86" cy="8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2" name="Line 366"/>
              <p:cNvSpPr>
                <a:spLocks noChangeShapeType="1"/>
              </p:cNvSpPr>
              <p:nvPr/>
            </p:nvSpPr>
            <p:spPr bwMode="auto">
              <a:xfrm flipV="1">
                <a:off x="23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3" name="Line 367"/>
              <p:cNvSpPr>
                <a:spLocks noChangeShapeType="1"/>
              </p:cNvSpPr>
              <p:nvPr/>
            </p:nvSpPr>
            <p:spPr bwMode="auto">
              <a:xfrm flipH="1" flipV="1">
                <a:off x="360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4" name="Line 368"/>
              <p:cNvSpPr>
                <a:spLocks noChangeShapeType="1"/>
              </p:cNvSpPr>
              <p:nvPr/>
            </p:nvSpPr>
            <p:spPr bwMode="auto">
              <a:xfrm flipH="1" flipV="1">
                <a:off x="324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5" name="Line 369"/>
              <p:cNvSpPr>
                <a:spLocks noChangeShapeType="1"/>
              </p:cNvSpPr>
              <p:nvPr/>
            </p:nvSpPr>
            <p:spPr bwMode="auto">
              <a:xfrm flipH="1" flipV="1">
                <a:off x="288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6" name="Line 370"/>
              <p:cNvSpPr>
                <a:spLocks noChangeShapeType="1"/>
              </p:cNvSpPr>
              <p:nvPr/>
            </p:nvSpPr>
            <p:spPr bwMode="auto">
              <a:xfrm flipH="1" flipV="1">
                <a:off x="252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7" name="Line 371"/>
              <p:cNvSpPr>
                <a:spLocks noChangeShapeType="1"/>
              </p:cNvSpPr>
              <p:nvPr/>
            </p:nvSpPr>
            <p:spPr bwMode="auto">
              <a:xfrm flipH="1" flipV="1">
                <a:off x="2160" y="1242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8" name="Line 372"/>
              <p:cNvSpPr>
                <a:spLocks noChangeShapeType="1"/>
              </p:cNvSpPr>
              <p:nvPr/>
            </p:nvSpPr>
            <p:spPr bwMode="auto">
              <a:xfrm>
                <a:off x="4058" y="12518"/>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9" name="Line 373"/>
              <p:cNvSpPr>
                <a:spLocks noChangeShapeType="1"/>
              </p:cNvSpPr>
              <p:nvPr/>
            </p:nvSpPr>
            <p:spPr bwMode="auto">
              <a:xfrm>
                <a:off x="1884" y="12502"/>
                <a:ext cx="1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470" name="Line 374"/>
            <p:cNvSpPr>
              <a:spLocks noChangeShapeType="1"/>
            </p:cNvSpPr>
            <p:nvPr/>
          </p:nvSpPr>
          <p:spPr bwMode="auto">
            <a:xfrm>
              <a:off x="6048375" y="5103812"/>
              <a:ext cx="17145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slow">
    <p:newsfla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6. Exclusive OR Gate (XOR)</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763000" cy="4525963"/>
          </a:xfrm>
        </p:spPr>
        <p:txBody>
          <a:bodyPr/>
          <a:lstStyle/>
          <a:p>
            <a:pPr>
              <a:buNone/>
            </a:pPr>
            <a:r>
              <a:rPr lang="en-US" dirty="0" smtClean="0"/>
              <a:t>    Exclusive OR gate is configured (arranged) with two or more inputs. If we compare the truth table for a 2 input OR and a 2 input Exclusive OR there is only one difference. The output of an Exclusive OR gate is logic “0” when both its inputs are logic “1”  or logic “o”. (The output is “0” when only both inputs are “0” in the case of OR gate)</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ransition spd="slow">
    <p:newsfla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fontScale="90000"/>
          </a:bodyPr>
          <a:lstStyle/>
          <a:p>
            <a:r>
              <a:rPr lang="en-US" sz="2200" b="1" dirty="0" smtClean="0"/>
              <a:t>Truth Table for XOR Gate (with two inputs)</a:t>
            </a:r>
            <a:r>
              <a:rPr lang="en-US" sz="2200" dirty="0" smtClean="0"/>
              <a:t/>
            </a:r>
            <a:br>
              <a:rPr lang="en-US" sz="2200" dirty="0" smtClean="0"/>
            </a:br>
            <a:r>
              <a:rPr lang="en-US" sz="2200" dirty="0" smtClean="0"/>
              <a:t> </a:t>
            </a:r>
            <a:br>
              <a:rPr lang="en-US" sz="2200" dirty="0" smtClean="0"/>
            </a:br>
            <a:r>
              <a:rPr lang="en-US" sz="2200" dirty="0" smtClean="0"/>
              <a:t>No. of inputs = 2, hence input combinations = 2</a:t>
            </a:r>
            <a:r>
              <a:rPr lang="en-US" sz="2200" baseline="30000" dirty="0" smtClean="0"/>
              <a:t>2</a:t>
            </a:r>
            <a:r>
              <a:rPr lang="en-US" sz="2200" dirty="0" smtClean="0"/>
              <a:t> = 4</a:t>
            </a:r>
            <a:r>
              <a:rPr lang="en-US" dirty="0" smtClean="0"/>
              <a:t/>
            </a:r>
            <a:br>
              <a:rPr lang="en-US" dirty="0" smtClean="0"/>
            </a:br>
            <a:endParaRPr lang="en-US" dirty="0"/>
          </a:p>
        </p:txBody>
      </p:sp>
      <p:graphicFrame>
        <p:nvGraphicFramePr>
          <p:cNvPr id="8" name="Content Placeholder 7"/>
          <p:cNvGraphicFramePr>
            <a:graphicFrameLocks noGrp="1"/>
          </p:cNvGraphicFramePr>
          <p:nvPr>
            <p:ph idx="1"/>
          </p:nvPr>
        </p:nvGraphicFramePr>
        <p:xfrm>
          <a:off x="457200" y="1600200"/>
          <a:ext cx="3581400" cy="2499360"/>
        </p:xfrm>
        <a:graphic>
          <a:graphicData uri="http://schemas.openxmlformats.org/drawingml/2006/table">
            <a:tbl>
              <a:tblPr firstRow="1" bandRow="1">
                <a:tableStyleId>{5940675A-B579-460E-94D1-54222C63F5DA}</a:tableStyleId>
              </a:tblPr>
              <a:tblGrid>
                <a:gridCol w="1193800">
                  <a:extLst>
                    <a:ext uri="{9D8B030D-6E8A-4147-A177-3AD203B41FA5}">
                      <a16:colId xmlns:a16="http://schemas.microsoft.com/office/drawing/2014/main" xmlns="" val="20000"/>
                    </a:ext>
                  </a:extLst>
                </a:gridCol>
                <a:gridCol w="1193800">
                  <a:extLst>
                    <a:ext uri="{9D8B030D-6E8A-4147-A177-3AD203B41FA5}">
                      <a16:colId xmlns:a16="http://schemas.microsoft.com/office/drawing/2014/main" xmlns="" val="20001"/>
                    </a:ext>
                  </a:extLst>
                </a:gridCol>
                <a:gridCol w="1193800">
                  <a:extLst>
                    <a:ext uri="{9D8B030D-6E8A-4147-A177-3AD203B41FA5}">
                      <a16:colId xmlns:a16="http://schemas.microsoft.com/office/drawing/2014/main" xmlns="" val="20002"/>
                    </a:ext>
                  </a:extLst>
                </a:gridCol>
              </a:tblGrid>
              <a:tr h="472440">
                <a:tc>
                  <a:txBody>
                    <a:bodyPr/>
                    <a:lstStyle/>
                    <a:p>
                      <a:pPr marL="0" marR="0" algn="ctr">
                        <a:spcBef>
                          <a:spcPts val="0"/>
                        </a:spcBef>
                        <a:spcAft>
                          <a:spcPts val="0"/>
                        </a:spcAft>
                      </a:pPr>
                      <a:r>
                        <a:rPr lang="en-US" sz="2000" dirty="0"/>
                        <a:t>Input A</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Input B</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Output </a:t>
                      </a:r>
                    </a:p>
                    <a:p>
                      <a:pPr marL="0" marR="0" algn="ctr">
                        <a:spcBef>
                          <a:spcPts val="0"/>
                        </a:spcBef>
                        <a:spcAft>
                          <a:spcPts val="0"/>
                        </a:spcAft>
                      </a:pPr>
                      <a:r>
                        <a:rPr lang="en-US" sz="2000"/>
                        <a:t>A XOR B</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472440">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0</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1"/>
                  </a:ext>
                </a:extLst>
              </a:tr>
              <a:tr h="472440">
                <a:tc>
                  <a:txBody>
                    <a:bodyPr/>
                    <a:lstStyle/>
                    <a:p>
                      <a:pPr marL="0" marR="0" algn="ctr">
                        <a:spcBef>
                          <a:spcPts val="0"/>
                        </a:spcBef>
                        <a:spcAft>
                          <a:spcPts val="0"/>
                        </a:spcAft>
                      </a:pPr>
                      <a:r>
                        <a:rPr lang="en-US" sz="2000"/>
                        <a:t>0</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1</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2"/>
                  </a:ext>
                </a:extLst>
              </a:tr>
              <a:tr h="472440">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1</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3"/>
                  </a:ext>
                </a:extLst>
              </a:tr>
              <a:tr h="472440">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1</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0</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9" name="Content Placeholder 7"/>
          <p:cNvGraphicFramePr>
            <a:graphicFrameLocks/>
          </p:cNvGraphicFramePr>
          <p:nvPr/>
        </p:nvGraphicFramePr>
        <p:xfrm>
          <a:off x="4495800" y="1600200"/>
          <a:ext cx="3581400" cy="2362200"/>
        </p:xfrm>
        <a:graphic>
          <a:graphicData uri="http://schemas.openxmlformats.org/drawingml/2006/table">
            <a:tbl>
              <a:tblPr firstRow="1" bandRow="1">
                <a:tableStyleId>{5940675A-B579-460E-94D1-54222C63F5DA}</a:tableStyleId>
              </a:tblPr>
              <a:tblGrid>
                <a:gridCol w="1467371">
                  <a:extLst>
                    <a:ext uri="{9D8B030D-6E8A-4147-A177-3AD203B41FA5}">
                      <a16:colId xmlns:a16="http://schemas.microsoft.com/office/drawing/2014/main" xmlns="" val="20000"/>
                    </a:ext>
                  </a:extLst>
                </a:gridCol>
                <a:gridCol w="1467371">
                  <a:extLst>
                    <a:ext uri="{9D8B030D-6E8A-4147-A177-3AD203B41FA5}">
                      <a16:colId xmlns:a16="http://schemas.microsoft.com/office/drawing/2014/main" xmlns="" val="20001"/>
                    </a:ext>
                  </a:extLst>
                </a:gridCol>
                <a:gridCol w="646658">
                  <a:extLst>
                    <a:ext uri="{9D8B030D-6E8A-4147-A177-3AD203B41FA5}">
                      <a16:colId xmlns:a16="http://schemas.microsoft.com/office/drawing/2014/main" xmlns="" val="20002"/>
                    </a:ext>
                  </a:extLst>
                </a:gridCol>
              </a:tblGrid>
              <a:tr h="472440">
                <a:tc>
                  <a:txBody>
                    <a:bodyPr/>
                    <a:lstStyle/>
                    <a:p>
                      <a:pPr marL="0" marR="0" algn="ctr">
                        <a:spcBef>
                          <a:spcPts val="0"/>
                        </a:spcBef>
                        <a:spcAft>
                          <a:spcPts val="0"/>
                        </a:spcAft>
                      </a:pPr>
                      <a:r>
                        <a:rPr lang="en-US" sz="2000" dirty="0"/>
                        <a:t>Switch S1</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Switch S2</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Bulb </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472440">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extLst>
                  <a:ext uri="{0D108BD9-81ED-4DB2-BD59-A6C34878D82A}">
                    <a16:rowId xmlns:a16="http://schemas.microsoft.com/office/drawing/2014/main" xmlns="" val="10001"/>
                  </a:ext>
                </a:extLst>
              </a:tr>
              <a:tr h="472440">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2"/>
                  </a:ext>
                </a:extLst>
              </a:tr>
              <a:tr h="472440">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OFF</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ON</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3"/>
                  </a:ext>
                </a:extLst>
              </a:tr>
              <a:tr h="472440">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a:t>ON</a:t>
                      </a:r>
                      <a:endParaRPr lang="en-US" sz="2000">
                        <a:latin typeface="Times New Roman"/>
                        <a:ea typeface="SimSun"/>
                        <a:cs typeface="Mangal"/>
                      </a:endParaRPr>
                    </a:p>
                  </a:txBody>
                  <a:tcPr marL="68580" marR="68580" marT="0" marB="0"/>
                </a:tc>
                <a:tc>
                  <a:txBody>
                    <a:bodyPr/>
                    <a:lstStyle/>
                    <a:p>
                      <a:pPr marL="0" marR="0" algn="ctr">
                        <a:spcBef>
                          <a:spcPts val="0"/>
                        </a:spcBef>
                        <a:spcAft>
                          <a:spcPts val="0"/>
                        </a:spcAft>
                      </a:pPr>
                      <a:r>
                        <a:rPr lang="en-US" sz="2000" dirty="0"/>
                        <a:t>OFF</a:t>
                      </a:r>
                      <a:endParaRPr lang="en-US" sz="2000" dirty="0">
                        <a:latin typeface="Times New Roman"/>
                        <a:ea typeface="SimSun"/>
                        <a:cs typeface="Mangal"/>
                      </a:endParaRPr>
                    </a:p>
                  </a:txBody>
                  <a:tcPr marL="68580" marR="68580" marT="0" marB="0"/>
                </a:tc>
                <a:extLst>
                  <a:ext uri="{0D108BD9-81ED-4DB2-BD59-A6C34878D82A}">
                    <a16:rowId xmlns:a16="http://schemas.microsoft.com/office/drawing/2014/main" xmlns="" val="10004"/>
                  </a:ext>
                </a:extLst>
              </a:tr>
            </a:tbl>
          </a:graphicData>
        </a:graphic>
      </p:graphicFrame>
    </p:spTree>
  </p:cSld>
  <p:clrMapOvr>
    <a:masterClrMapping/>
  </p:clrMapOvr>
  <p:transition spd="slow">
    <p:newsfla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2819400" y="99060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457200" y="274638"/>
            <a:ext cx="8229600" cy="1325562"/>
          </a:xfrm>
        </p:spPr>
        <p:txBody>
          <a:bodyPr>
            <a:noAutofit/>
          </a:bodyPr>
          <a:lstStyle/>
          <a:p>
            <a:pPr algn="l"/>
            <a:r>
              <a:rPr lang="en-US" sz="2800" dirty="0" smtClean="0"/>
              <a:t>Operation Symbol for XOR gate is represented by an encircled plus , and Boolean Expression for XOR function is f = A +B.</a:t>
            </a:r>
            <a:br>
              <a:rPr lang="en-US" sz="2800" dirty="0" smtClean="0"/>
            </a:br>
            <a:endParaRPr lang="en-US" sz="2800"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8" name="Rectangle 7"/>
          <p:cNvSpPr/>
          <p:nvPr/>
        </p:nvSpPr>
        <p:spPr>
          <a:xfrm>
            <a:off x="838200" y="1981200"/>
            <a:ext cx="6172200" cy="369332"/>
          </a:xfrm>
          <a:prstGeom prst="rect">
            <a:avLst/>
          </a:prstGeom>
        </p:spPr>
        <p:txBody>
          <a:bodyPr wrap="square">
            <a:spAutoFit/>
          </a:bodyPr>
          <a:lstStyle/>
          <a:p>
            <a:pPr>
              <a:buNone/>
            </a:pPr>
            <a:r>
              <a:rPr lang="en-US" b="1" dirty="0" smtClean="0"/>
              <a:t>Logic Diagram			 Electrical Diagram</a:t>
            </a:r>
            <a:endParaRPr lang="en-US" dirty="0" smtClean="0"/>
          </a:p>
        </p:txBody>
      </p:sp>
      <p:grpSp>
        <p:nvGrpSpPr>
          <p:cNvPr id="57" name="Group 56"/>
          <p:cNvGrpSpPr/>
          <p:nvPr/>
        </p:nvGrpSpPr>
        <p:grpSpPr>
          <a:xfrm>
            <a:off x="914400" y="2362200"/>
            <a:ext cx="5905500" cy="1266825"/>
            <a:chOff x="914400" y="2362200"/>
            <a:chExt cx="5905500" cy="1266825"/>
          </a:xfrm>
        </p:grpSpPr>
        <p:grpSp>
          <p:nvGrpSpPr>
            <p:cNvPr id="49154" name="Group 2"/>
            <p:cNvGrpSpPr>
              <a:grpSpLocks/>
            </p:cNvGrpSpPr>
            <p:nvPr/>
          </p:nvGrpSpPr>
          <p:grpSpPr bwMode="auto">
            <a:xfrm>
              <a:off x="2743200" y="2990850"/>
              <a:ext cx="628650" cy="0"/>
              <a:chOff x="2970" y="8820"/>
              <a:chExt cx="990" cy="0"/>
            </a:xfrm>
          </p:grpSpPr>
          <p:sp>
            <p:nvSpPr>
              <p:cNvPr id="49155" name="Line 3"/>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9156" name="Line 4"/>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9157" name="Line 5"/>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9158" name="Picture 6"/>
            <p:cNvPicPr>
              <a:picLocks noChangeAspect="1" noChangeArrowheads="1"/>
            </p:cNvPicPr>
            <p:nvPr/>
          </p:nvPicPr>
          <p:blipFill>
            <a:blip r:embed="rId3" cstate="print"/>
            <a:srcRect/>
            <a:stretch>
              <a:fillRect/>
            </a:stretch>
          </p:blipFill>
          <p:spPr bwMode="auto">
            <a:xfrm>
              <a:off x="2017713" y="2625725"/>
              <a:ext cx="571500" cy="649288"/>
            </a:xfrm>
            <a:prstGeom prst="rect">
              <a:avLst/>
            </a:prstGeom>
            <a:noFill/>
            <a:ln w="9525">
              <a:noFill/>
              <a:miter lim="800000"/>
              <a:headEnd/>
              <a:tailEnd/>
            </a:ln>
          </p:spPr>
        </p:pic>
        <p:sp>
          <p:nvSpPr>
            <p:cNvPr id="49159" name="AutoShape 7"/>
            <p:cNvSpPr>
              <a:spLocks noChangeArrowheads="1"/>
            </p:cNvSpPr>
            <p:nvPr/>
          </p:nvSpPr>
          <p:spPr bwMode="auto">
            <a:xfrm rot="11024037">
              <a:off x="2324100" y="2747963"/>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60" name="Text Box 8"/>
            <p:cNvSpPr txBox="1">
              <a:spLocks noChangeArrowheads="1"/>
            </p:cNvSpPr>
            <p:nvPr/>
          </p:nvSpPr>
          <p:spPr bwMode="auto">
            <a:xfrm>
              <a:off x="5353050" y="29622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161" name="Text Box 9"/>
            <p:cNvSpPr txBox="1">
              <a:spLocks noChangeArrowheads="1"/>
            </p:cNvSpPr>
            <p:nvPr/>
          </p:nvSpPr>
          <p:spPr bwMode="auto">
            <a:xfrm>
              <a:off x="5019675" y="29622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2" name="Text Box 10"/>
            <p:cNvSpPr txBox="1">
              <a:spLocks noChangeArrowheads="1"/>
            </p:cNvSpPr>
            <p:nvPr/>
          </p:nvSpPr>
          <p:spPr bwMode="auto">
            <a:xfrm>
              <a:off x="4133850" y="30765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3" name="Text Box 11"/>
            <p:cNvSpPr txBox="1">
              <a:spLocks noChangeArrowheads="1"/>
            </p:cNvSpPr>
            <p:nvPr/>
          </p:nvSpPr>
          <p:spPr bwMode="auto">
            <a:xfrm>
              <a:off x="4019550" y="261937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4" name="Text Box 12"/>
            <p:cNvSpPr txBox="1">
              <a:spLocks noChangeArrowheads="1"/>
            </p:cNvSpPr>
            <p:nvPr/>
          </p:nvSpPr>
          <p:spPr bwMode="auto">
            <a:xfrm>
              <a:off x="5962650" y="261937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5" name="Text Box 13"/>
            <p:cNvSpPr txBox="1">
              <a:spLocks noChangeArrowheads="1"/>
            </p:cNvSpPr>
            <p:nvPr/>
          </p:nvSpPr>
          <p:spPr bwMode="auto">
            <a:xfrm>
              <a:off x="4591050" y="2847975"/>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6" name="Text Box 14"/>
            <p:cNvSpPr txBox="1">
              <a:spLocks noChangeArrowheads="1"/>
            </p:cNvSpPr>
            <p:nvPr/>
          </p:nvSpPr>
          <p:spPr bwMode="auto">
            <a:xfrm>
              <a:off x="5848350" y="2847975"/>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167" name="Text Box 15"/>
            <p:cNvSpPr txBox="1">
              <a:spLocks noChangeArrowheads="1"/>
            </p:cNvSpPr>
            <p:nvPr/>
          </p:nvSpPr>
          <p:spPr bwMode="auto">
            <a:xfrm>
              <a:off x="6076950" y="30765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68" name="Line 16"/>
            <p:cNvSpPr>
              <a:spLocks noChangeShapeType="1"/>
            </p:cNvSpPr>
            <p:nvPr/>
          </p:nvSpPr>
          <p:spPr bwMode="auto">
            <a:xfrm>
              <a:off x="3905250" y="3076575"/>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9" name="Line 17"/>
            <p:cNvSpPr>
              <a:spLocks noChangeShapeType="1"/>
            </p:cNvSpPr>
            <p:nvPr/>
          </p:nvSpPr>
          <p:spPr bwMode="auto">
            <a:xfrm>
              <a:off x="4000500" y="3114675"/>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0" name="Line 18"/>
            <p:cNvSpPr>
              <a:spLocks noChangeShapeType="1"/>
            </p:cNvSpPr>
            <p:nvPr/>
          </p:nvSpPr>
          <p:spPr bwMode="auto">
            <a:xfrm flipV="1">
              <a:off x="4076700" y="28479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1" name="Line 19"/>
            <p:cNvSpPr>
              <a:spLocks noChangeShapeType="1"/>
            </p:cNvSpPr>
            <p:nvPr/>
          </p:nvSpPr>
          <p:spPr bwMode="auto">
            <a:xfrm flipV="1">
              <a:off x="4076700" y="31146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2" name="Line 20"/>
            <p:cNvSpPr>
              <a:spLocks noChangeShapeType="1"/>
            </p:cNvSpPr>
            <p:nvPr/>
          </p:nvSpPr>
          <p:spPr bwMode="auto">
            <a:xfrm>
              <a:off x="4086225" y="2847975"/>
              <a:ext cx="5048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3" name="Line 21"/>
            <p:cNvSpPr>
              <a:spLocks noChangeShapeType="1"/>
            </p:cNvSpPr>
            <p:nvPr/>
          </p:nvSpPr>
          <p:spPr bwMode="auto">
            <a:xfrm>
              <a:off x="6172200" y="2847975"/>
              <a:ext cx="5905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4" name="Line 22"/>
            <p:cNvSpPr>
              <a:spLocks noChangeShapeType="1"/>
            </p:cNvSpPr>
            <p:nvPr/>
          </p:nvSpPr>
          <p:spPr bwMode="auto">
            <a:xfrm flipV="1">
              <a:off x="6762750" y="2847975"/>
              <a:ext cx="0" cy="21431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5" name="Line 23"/>
            <p:cNvSpPr>
              <a:spLocks noChangeShapeType="1"/>
            </p:cNvSpPr>
            <p:nvPr/>
          </p:nvSpPr>
          <p:spPr bwMode="auto">
            <a:xfrm flipV="1">
              <a:off x="6762750" y="3062288"/>
              <a:ext cx="0" cy="28098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6" name="Line 24"/>
            <p:cNvSpPr>
              <a:spLocks noChangeShapeType="1"/>
            </p:cNvSpPr>
            <p:nvPr/>
          </p:nvSpPr>
          <p:spPr bwMode="auto">
            <a:xfrm>
              <a:off x="4086225" y="335280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7" name="Line 25"/>
            <p:cNvSpPr>
              <a:spLocks noChangeShapeType="1"/>
            </p:cNvSpPr>
            <p:nvPr/>
          </p:nvSpPr>
          <p:spPr bwMode="auto">
            <a:xfrm>
              <a:off x="5191125" y="2676525"/>
              <a:ext cx="295275" cy="295275"/>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9178" name="Line 26"/>
            <p:cNvSpPr>
              <a:spLocks noChangeShapeType="1"/>
            </p:cNvSpPr>
            <p:nvPr/>
          </p:nvSpPr>
          <p:spPr bwMode="auto">
            <a:xfrm flipV="1">
              <a:off x="5153025" y="2695575"/>
              <a:ext cx="342900" cy="274638"/>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9179" name="Line 27"/>
            <p:cNvSpPr>
              <a:spLocks noChangeShapeType="1"/>
            </p:cNvSpPr>
            <p:nvPr/>
          </p:nvSpPr>
          <p:spPr bwMode="auto">
            <a:xfrm>
              <a:off x="4362450" y="2847975"/>
              <a:ext cx="4572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49180" name="Line 28"/>
            <p:cNvSpPr>
              <a:spLocks noChangeShapeType="1"/>
            </p:cNvSpPr>
            <p:nvPr/>
          </p:nvSpPr>
          <p:spPr bwMode="auto">
            <a:xfrm>
              <a:off x="5962650" y="2847975"/>
              <a:ext cx="5905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49181" name="Line 29"/>
            <p:cNvSpPr>
              <a:spLocks noChangeShapeType="1"/>
            </p:cNvSpPr>
            <p:nvPr/>
          </p:nvSpPr>
          <p:spPr bwMode="auto">
            <a:xfrm flipV="1">
              <a:off x="4819650" y="2676525"/>
              <a:ext cx="342900" cy="17145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9182" name="Line 30"/>
            <p:cNvSpPr>
              <a:spLocks noChangeShapeType="1"/>
            </p:cNvSpPr>
            <p:nvPr/>
          </p:nvSpPr>
          <p:spPr bwMode="auto">
            <a:xfrm flipH="1" flipV="1">
              <a:off x="5524500" y="2695575"/>
              <a:ext cx="438150" cy="1524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9183" name="Text Box 31"/>
            <p:cNvSpPr txBox="1">
              <a:spLocks noChangeArrowheads="1"/>
            </p:cNvSpPr>
            <p:nvPr/>
          </p:nvSpPr>
          <p:spPr bwMode="auto">
            <a:xfrm>
              <a:off x="5048250" y="24098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84" name="Text Box 32"/>
            <p:cNvSpPr txBox="1">
              <a:spLocks noChangeArrowheads="1"/>
            </p:cNvSpPr>
            <p:nvPr/>
          </p:nvSpPr>
          <p:spPr bwMode="auto">
            <a:xfrm>
              <a:off x="5353050" y="24098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85" name="Text Box 33"/>
            <p:cNvSpPr txBox="1">
              <a:spLocks noChangeArrowheads="1"/>
            </p:cNvSpPr>
            <p:nvPr/>
          </p:nvSpPr>
          <p:spPr bwMode="auto">
            <a:xfrm>
              <a:off x="2743200" y="3076575"/>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86" name="Text Box 34"/>
            <p:cNvSpPr txBox="1">
              <a:spLocks noChangeArrowheads="1"/>
            </p:cNvSpPr>
            <p:nvPr/>
          </p:nvSpPr>
          <p:spPr bwMode="auto">
            <a:xfrm>
              <a:off x="914400" y="31527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87" name="Text Box 35"/>
            <p:cNvSpPr txBox="1">
              <a:spLocks noChangeArrowheads="1"/>
            </p:cNvSpPr>
            <p:nvPr/>
          </p:nvSpPr>
          <p:spPr bwMode="auto">
            <a:xfrm>
              <a:off x="1076325" y="3286125"/>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88" name="Text Box 36"/>
            <p:cNvSpPr txBox="1">
              <a:spLocks noChangeArrowheads="1"/>
            </p:cNvSpPr>
            <p:nvPr/>
          </p:nvSpPr>
          <p:spPr bwMode="auto">
            <a:xfrm>
              <a:off x="1047750" y="23622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9189" name="Group 37"/>
            <p:cNvGrpSpPr>
              <a:grpSpLocks/>
            </p:cNvGrpSpPr>
            <p:nvPr/>
          </p:nvGrpSpPr>
          <p:grpSpPr bwMode="auto">
            <a:xfrm>
              <a:off x="1200150" y="3286125"/>
              <a:ext cx="685800" cy="0"/>
              <a:chOff x="2340" y="5205"/>
              <a:chExt cx="1080" cy="0"/>
            </a:xfrm>
          </p:grpSpPr>
          <p:sp>
            <p:nvSpPr>
              <p:cNvPr id="49190" name="Line 3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9191" name="Line 3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9192" name="Group 40"/>
            <p:cNvGrpSpPr>
              <a:grpSpLocks/>
            </p:cNvGrpSpPr>
            <p:nvPr/>
          </p:nvGrpSpPr>
          <p:grpSpPr bwMode="auto">
            <a:xfrm>
              <a:off x="1200150" y="2657475"/>
              <a:ext cx="685800" cy="0"/>
              <a:chOff x="2340" y="5205"/>
              <a:chExt cx="1080" cy="0"/>
            </a:xfrm>
          </p:grpSpPr>
          <p:sp>
            <p:nvSpPr>
              <p:cNvPr id="49193" name="Line 41"/>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49194" name="Line 42"/>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9195" name="Line 43"/>
            <p:cNvSpPr>
              <a:spLocks noChangeShapeType="1"/>
            </p:cNvSpPr>
            <p:nvPr/>
          </p:nvSpPr>
          <p:spPr bwMode="auto">
            <a:xfrm>
              <a:off x="1885950" y="26574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6" name="Line 44"/>
            <p:cNvSpPr>
              <a:spLocks noChangeShapeType="1"/>
            </p:cNvSpPr>
            <p:nvPr/>
          </p:nvSpPr>
          <p:spPr bwMode="auto">
            <a:xfrm>
              <a:off x="1885950" y="30480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7" name="Line 45"/>
            <p:cNvSpPr>
              <a:spLocks noChangeShapeType="1"/>
            </p:cNvSpPr>
            <p:nvPr/>
          </p:nvSpPr>
          <p:spPr bwMode="auto">
            <a:xfrm>
              <a:off x="1895475" y="2886075"/>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8" name="Line 46"/>
            <p:cNvSpPr>
              <a:spLocks noChangeShapeType="1"/>
            </p:cNvSpPr>
            <p:nvPr/>
          </p:nvSpPr>
          <p:spPr bwMode="auto">
            <a:xfrm>
              <a:off x="1895475" y="304800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9" name="Text Box 47"/>
            <p:cNvSpPr txBox="1">
              <a:spLocks noChangeArrowheads="1"/>
            </p:cNvSpPr>
            <p:nvPr/>
          </p:nvSpPr>
          <p:spPr bwMode="auto">
            <a:xfrm>
              <a:off x="914400" y="25336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00" name="Text Box 48"/>
            <p:cNvSpPr txBox="1">
              <a:spLocks noChangeArrowheads="1"/>
            </p:cNvSpPr>
            <p:nvPr/>
          </p:nvSpPr>
          <p:spPr bwMode="auto">
            <a:xfrm>
              <a:off x="3381375" y="28479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01" name="Oval 49"/>
            <p:cNvSpPr>
              <a:spLocks noChangeArrowheads="1"/>
            </p:cNvSpPr>
            <p:nvPr/>
          </p:nvSpPr>
          <p:spPr bwMode="auto">
            <a:xfrm>
              <a:off x="6705600" y="3014663"/>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4" name="Picture 103" descr="C:\Users\np\Desktop\pk.JPG"/>
          <p:cNvPicPr/>
          <p:nvPr/>
        </p:nvPicPr>
        <p:blipFill>
          <a:blip r:embed="rId4" cstate="print"/>
          <a:srcRect/>
          <a:stretch>
            <a:fillRect/>
          </a:stretch>
        </p:blipFill>
        <p:spPr bwMode="auto">
          <a:xfrm>
            <a:off x="4038600" y="990600"/>
            <a:ext cx="4495800" cy="3048000"/>
          </a:xfrm>
          <a:prstGeom prst="rect">
            <a:avLst/>
          </a:prstGeom>
          <a:noFill/>
          <a:ln w="9525">
            <a:noFill/>
            <a:miter lim="800000"/>
            <a:headEnd/>
            <a:tailEnd/>
          </a:ln>
        </p:spPr>
      </p:pic>
      <p:grpSp>
        <p:nvGrpSpPr>
          <p:cNvPr id="153" name="Group 152"/>
          <p:cNvGrpSpPr/>
          <p:nvPr/>
        </p:nvGrpSpPr>
        <p:grpSpPr>
          <a:xfrm>
            <a:off x="895350" y="3914775"/>
            <a:ext cx="5962650" cy="1266825"/>
            <a:chOff x="762000" y="3810000"/>
            <a:chExt cx="5962650" cy="1266825"/>
          </a:xfrm>
        </p:grpSpPr>
        <p:pic>
          <p:nvPicPr>
            <p:cNvPr id="2050" name="Picture 2"/>
            <p:cNvPicPr>
              <a:picLocks noChangeAspect="1" noChangeArrowheads="1"/>
            </p:cNvPicPr>
            <p:nvPr/>
          </p:nvPicPr>
          <p:blipFill>
            <a:blip r:embed="rId3" cstate="print"/>
            <a:srcRect/>
            <a:stretch>
              <a:fillRect/>
            </a:stretch>
          </p:blipFill>
          <p:spPr bwMode="auto">
            <a:xfrm>
              <a:off x="1865313" y="4081463"/>
              <a:ext cx="571500" cy="650875"/>
            </a:xfrm>
            <a:prstGeom prst="rect">
              <a:avLst/>
            </a:prstGeom>
            <a:noFill/>
            <a:ln w="9525">
              <a:noFill/>
              <a:miter lim="800000"/>
              <a:headEnd/>
              <a:tailEnd/>
            </a:ln>
          </p:spPr>
        </p:pic>
        <p:sp>
          <p:nvSpPr>
            <p:cNvPr id="2051" name="AutoShape 3"/>
            <p:cNvSpPr>
              <a:spLocks noChangeArrowheads="1"/>
            </p:cNvSpPr>
            <p:nvPr/>
          </p:nvSpPr>
          <p:spPr bwMode="auto">
            <a:xfrm rot="11024037">
              <a:off x="2171700" y="4205288"/>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2" name="Text Box 4"/>
            <p:cNvSpPr txBox="1">
              <a:spLocks noChangeArrowheads="1"/>
            </p:cNvSpPr>
            <p:nvPr/>
          </p:nvSpPr>
          <p:spPr bwMode="auto">
            <a:xfrm>
              <a:off x="5200650" y="44100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4867275" y="44100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3981450" y="45243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3867150" y="406717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5810250" y="4067175"/>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4438650" y="4295775"/>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5629275" y="4300538"/>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5924550" y="4524375"/>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Line 12"/>
            <p:cNvSpPr>
              <a:spLocks noChangeShapeType="1"/>
            </p:cNvSpPr>
            <p:nvPr/>
          </p:nvSpPr>
          <p:spPr bwMode="auto">
            <a:xfrm>
              <a:off x="3752850" y="4524375"/>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1" name="Line 13"/>
            <p:cNvSpPr>
              <a:spLocks noChangeShapeType="1"/>
            </p:cNvSpPr>
            <p:nvPr/>
          </p:nvSpPr>
          <p:spPr bwMode="auto">
            <a:xfrm>
              <a:off x="3848100" y="4562475"/>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2" name="Line 14"/>
            <p:cNvSpPr>
              <a:spLocks noChangeShapeType="1"/>
            </p:cNvSpPr>
            <p:nvPr/>
          </p:nvSpPr>
          <p:spPr bwMode="auto">
            <a:xfrm flipV="1">
              <a:off x="3924300" y="42957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3" name="Line 15"/>
            <p:cNvSpPr>
              <a:spLocks noChangeShapeType="1"/>
            </p:cNvSpPr>
            <p:nvPr/>
          </p:nvSpPr>
          <p:spPr bwMode="auto">
            <a:xfrm flipV="1">
              <a:off x="3924300" y="45624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4" name="Line 16"/>
            <p:cNvSpPr>
              <a:spLocks noChangeShapeType="1"/>
            </p:cNvSpPr>
            <p:nvPr/>
          </p:nvSpPr>
          <p:spPr bwMode="auto">
            <a:xfrm>
              <a:off x="3933825" y="4295775"/>
              <a:ext cx="5048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Line 17"/>
            <p:cNvSpPr>
              <a:spLocks noChangeShapeType="1"/>
            </p:cNvSpPr>
            <p:nvPr/>
          </p:nvSpPr>
          <p:spPr bwMode="auto">
            <a:xfrm>
              <a:off x="6019800" y="4295775"/>
              <a:ext cx="5905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Line 18"/>
            <p:cNvSpPr>
              <a:spLocks noChangeShapeType="1"/>
            </p:cNvSpPr>
            <p:nvPr/>
          </p:nvSpPr>
          <p:spPr bwMode="auto">
            <a:xfrm flipV="1">
              <a:off x="6610350" y="4295775"/>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7" name="AutoShape 19"/>
            <p:cNvSpPr>
              <a:spLocks noChangeArrowheads="1"/>
            </p:cNvSpPr>
            <p:nvPr/>
          </p:nvSpPr>
          <p:spPr bwMode="auto">
            <a:xfrm>
              <a:off x="6496050" y="4419600"/>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8" name="Line 20"/>
            <p:cNvSpPr>
              <a:spLocks noChangeShapeType="1"/>
            </p:cNvSpPr>
            <p:nvPr/>
          </p:nvSpPr>
          <p:spPr bwMode="auto">
            <a:xfrm flipV="1">
              <a:off x="6610350" y="4638675"/>
              <a:ext cx="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Line 21"/>
            <p:cNvSpPr>
              <a:spLocks noChangeShapeType="1"/>
            </p:cNvSpPr>
            <p:nvPr/>
          </p:nvSpPr>
          <p:spPr bwMode="auto">
            <a:xfrm>
              <a:off x="3933825" y="4800600"/>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0" name="Line 22"/>
            <p:cNvSpPr>
              <a:spLocks noChangeShapeType="1"/>
            </p:cNvSpPr>
            <p:nvPr/>
          </p:nvSpPr>
          <p:spPr bwMode="auto">
            <a:xfrm>
              <a:off x="5038725" y="4124325"/>
              <a:ext cx="361950" cy="342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071" name="Line 23"/>
            <p:cNvSpPr>
              <a:spLocks noChangeShapeType="1"/>
            </p:cNvSpPr>
            <p:nvPr/>
          </p:nvSpPr>
          <p:spPr bwMode="auto">
            <a:xfrm flipV="1">
              <a:off x="5000625" y="4143375"/>
              <a:ext cx="342900" cy="274638"/>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072" name="Line 24"/>
            <p:cNvSpPr>
              <a:spLocks noChangeShapeType="1"/>
            </p:cNvSpPr>
            <p:nvPr/>
          </p:nvSpPr>
          <p:spPr bwMode="auto">
            <a:xfrm>
              <a:off x="4210050" y="4295775"/>
              <a:ext cx="4572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073" name="Line 25"/>
            <p:cNvSpPr>
              <a:spLocks noChangeShapeType="1"/>
            </p:cNvSpPr>
            <p:nvPr/>
          </p:nvSpPr>
          <p:spPr bwMode="auto">
            <a:xfrm>
              <a:off x="5810250" y="4295775"/>
              <a:ext cx="5905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2074" name="Line 26"/>
            <p:cNvSpPr>
              <a:spLocks noChangeShapeType="1"/>
            </p:cNvSpPr>
            <p:nvPr/>
          </p:nvSpPr>
          <p:spPr bwMode="auto">
            <a:xfrm flipV="1">
              <a:off x="4667250" y="4124325"/>
              <a:ext cx="342900" cy="17145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75" name="Line 27"/>
            <p:cNvSpPr>
              <a:spLocks noChangeShapeType="1"/>
            </p:cNvSpPr>
            <p:nvPr/>
          </p:nvSpPr>
          <p:spPr bwMode="auto">
            <a:xfrm flipH="1">
              <a:off x="5429250" y="4297363"/>
              <a:ext cx="381000" cy="160337"/>
            </a:xfrm>
            <a:prstGeom prst="line">
              <a:avLst/>
            </a:prstGeom>
            <a:noFill/>
            <a:ln w="28575">
              <a:solidFill>
                <a:srgbClr val="333333"/>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76" name="Text Box 28"/>
            <p:cNvSpPr txBox="1">
              <a:spLocks noChangeArrowheads="1"/>
            </p:cNvSpPr>
            <p:nvPr/>
          </p:nvSpPr>
          <p:spPr bwMode="auto">
            <a:xfrm>
              <a:off x="4895850" y="38576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7" name="Text Box 29"/>
            <p:cNvSpPr txBox="1">
              <a:spLocks noChangeArrowheads="1"/>
            </p:cNvSpPr>
            <p:nvPr/>
          </p:nvSpPr>
          <p:spPr bwMode="auto">
            <a:xfrm>
              <a:off x="5200650" y="38576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8" name="Text Box 30"/>
            <p:cNvSpPr txBox="1">
              <a:spLocks noChangeArrowheads="1"/>
            </p:cNvSpPr>
            <p:nvPr/>
          </p:nvSpPr>
          <p:spPr bwMode="auto">
            <a:xfrm>
              <a:off x="2628900" y="4467225"/>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9" name="Text Box 31"/>
            <p:cNvSpPr txBox="1">
              <a:spLocks noChangeArrowheads="1"/>
            </p:cNvSpPr>
            <p:nvPr/>
          </p:nvSpPr>
          <p:spPr bwMode="auto">
            <a:xfrm>
              <a:off x="762000" y="46005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0" name="Text Box 32"/>
            <p:cNvSpPr txBox="1">
              <a:spLocks noChangeArrowheads="1"/>
            </p:cNvSpPr>
            <p:nvPr/>
          </p:nvSpPr>
          <p:spPr bwMode="auto">
            <a:xfrm>
              <a:off x="923925" y="4733925"/>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1" name="Text Box 33"/>
            <p:cNvSpPr txBox="1">
              <a:spLocks noChangeArrowheads="1"/>
            </p:cNvSpPr>
            <p:nvPr/>
          </p:nvSpPr>
          <p:spPr bwMode="auto">
            <a:xfrm>
              <a:off x="895350" y="38100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82" name="Group 34"/>
            <p:cNvGrpSpPr>
              <a:grpSpLocks/>
            </p:cNvGrpSpPr>
            <p:nvPr/>
          </p:nvGrpSpPr>
          <p:grpSpPr bwMode="auto">
            <a:xfrm>
              <a:off x="1047750" y="4733925"/>
              <a:ext cx="685800" cy="0"/>
              <a:chOff x="2340" y="5205"/>
              <a:chExt cx="1080" cy="0"/>
            </a:xfrm>
          </p:grpSpPr>
          <p:sp>
            <p:nvSpPr>
              <p:cNvPr id="2083" name="Line 35"/>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84" name="Line 36"/>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85" name="Group 37"/>
            <p:cNvGrpSpPr>
              <a:grpSpLocks/>
            </p:cNvGrpSpPr>
            <p:nvPr/>
          </p:nvGrpSpPr>
          <p:grpSpPr bwMode="auto">
            <a:xfrm>
              <a:off x="1047750" y="4105275"/>
              <a:ext cx="685800" cy="0"/>
              <a:chOff x="2340" y="5205"/>
              <a:chExt cx="1080" cy="0"/>
            </a:xfrm>
          </p:grpSpPr>
          <p:sp>
            <p:nvSpPr>
              <p:cNvPr id="2086" name="Line 3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87" name="Line 3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88" name="Line 40"/>
            <p:cNvSpPr>
              <a:spLocks noChangeShapeType="1"/>
            </p:cNvSpPr>
            <p:nvPr/>
          </p:nvSpPr>
          <p:spPr bwMode="auto">
            <a:xfrm>
              <a:off x="1733550" y="41052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9" name="Line 41"/>
            <p:cNvSpPr>
              <a:spLocks noChangeShapeType="1"/>
            </p:cNvSpPr>
            <p:nvPr/>
          </p:nvSpPr>
          <p:spPr bwMode="auto">
            <a:xfrm>
              <a:off x="1733550" y="44958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0" name="Line 42"/>
            <p:cNvSpPr>
              <a:spLocks noChangeShapeType="1"/>
            </p:cNvSpPr>
            <p:nvPr/>
          </p:nvSpPr>
          <p:spPr bwMode="auto">
            <a:xfrm>
              <a:off x="1743075" y="4333875"/>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1" name="Line 43"/>
            <p:cNvSpPr>
              <a:spLocks noChangeShapeType="1"/>
            </p:cNvSpPr>
            <p:nvPr/>
          </p:nvSpPr>
          <p:spPr bwMode="auto">
            <a:xfrm>
              <a:off x="1743075" y="449580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092" name="Group 44"/>
            <p:cNvGrpSpPr>
              <a:grpSpLocks/>
            </p:cNvGrpSpPr>
            <p:nvPr/>
          </p:nvGrpSpPr>
          <p:grpSpPr bwMode="auto">
            <a:xfrm>
              <a:off x="2619375" y="4448175"/>
              <a:ext cx="628650" cy="0"/>
              <a:chOff x="2970" y="8820"/>
              <a:chExt cx="990" cy="0"/>
            </a:xfrm>
          </p:grpSpPr>
          <p:sp>
            <p:nvSpPr>
              <p:cNvPr id="2093" name="Line 45"/>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94" name="Line 46"/>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095" name="Line 47"/>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96" name="Text Box 48"/>
            <p:cNvSpPr txBox="1">
              <a:spLocks noChangeArrowheads="1"/>
            </p:cNvSpPr>
            <p:nvPr/>
          </p:nvSpPr>
          <p:spPr bwMode="auto">
            <a:xfrm>
              <a:off x="762000" y="39814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7" name="Text Box 49"/>
            <p:cNvSpPr txBox="1">
              <a:spLocks noChangeArrowheads="1"/>
            </p:cNvSpPr>
            <p:nvPr/>
          </p:nvSpPr>
          <p:spPr bwMode="auto">
            <a:xfrm>
              <a:off x="3267075" y="42957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p:cTn id="25" dur="2000" fill="hold"/>
                                        <p:tgtEl>
                                          <p:spTgt spid="104"/>
                                        </p:tgtEl>
                                        <p:attrNameLst>
                                          <p:attrName>ppt_w</p:attrName>
                                        </p:attrNameLst>
                                      </p:cBhvr>
                                      <p:tavLst>
                                        <p:tav tm="0">
                                          <p:val>
                                            <p:fltVal val="0"/>
                                          </p:val>
                                        </p:tav>
                                        <p:tav tm="100000">
                                          <p:val>
                                            <p:strVal val="#ppt_w"/>
                                          </p:val>
                                        </p:tav>
                                      </p:tavLst>
                                    </p:anim>
                                    <p:anim calcmode="lin" valueType="num">
                                      <p:cBhvr>
                                        <p:cTn id="26" dur="2000" fill="hold"/>
                                        <p:tgtEl>
                                          <p:spTgt spid="104"/>
                                        </p:tgtEl>
                                        <p:attrNameLst>
                                          <p:attrName>ppt_h</p:attrName>
                                        </p:attrNameLst>
                                      </p:cBhvr>
                                      <p:tavLst>
                                        <p:tav tm="0">
                                          <p:val>
                                            <p:fltVal val="0"/>
                                          </p:val>
                                        </p:tav>
                                        <p:tav tm="100000">
                                          <p:val>
                                            <p:strVal val="#ppt_h"/>
                                          </p:val>
                                        </p:tav>
                                      </p:tavLst>
                                    </p:anim>
                                    <p:animEffect transition="in" filter="fade">
                                      <p:cBhvr>
                                        <p:cTn id="27" dur="2000"/>
                                        <p:tgtEl>
                                          <p:spTgt spid="10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ox(in)">
                                      <p:cBhvr>
                                        <p:cTn id="32" dur="20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nodeType="clickEffect">
                                  <p:stCondLst>
                                    <p:cond delay="0"/>
                                  </p:stCondLst>
                                  <p:childTnLst>
                                    <p:set>
                                      <p:cBhvr>
                                        <p:cTn id="36" dur="1" fill="hold">
                                          <p:stCondLst>
                                            <p:cond delay="0"/>
                                          </p:stCondLst>
                                        </p:cTn>
                                        <p:tgtEl>
                                          <p:spTgt spid="153"/>
                                        </p:tgtEl>
                                        <p:attrNameLst>
                                          <p:attrName>style.visibility</p:attrName>
                                        </p:attrNameLst>
                                      </p:cBhvr>
                                      <p:to>
                                        <p:strVal val="visible"/>
                                      </p:to>
                                    </p:set>
                                    <p:anim calcmode="lin" valueType="num">
                                      <p:cBhvr additive="base">
                                        <p:cTn id="37" dur="1000" fill="hold"/>
                                        <p:tgtEl>
                                          <p:spTgt spid="153"/>
                                        </p:tgtEl>
                                        <p:attrNameLst>
                                          <p:attrName>ppt_x</p:attrName>
                                        </p:attrNameLst>
                                      </p:cBhvr>
                                      <p:tavLst>
                                        <p:tav tm="0">
                                          <p:val>
                                            <p:strVal val="#ppt_x"/>
                                          </p:val>
                                        </p:tav>
                                        <p:tav tm="100000">
                                          <p:val>
                                            <p:strVal val="#ppt_x"/>
                                          </p:val>
                                        </p:tav>
                                      </p:tavLst>
                                    </p:anim>
                                    <p:anim calcmode="lin" valueType="num">
                                      <p:cBhvr additive="base">
                                        <p:cTn id="38" dur="10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xit" presetSubtype="4" fill="hold" nodeType="clickEffect">
                                  <p:stCondLst>
                                    <p:cond delay="0"/>
                                  </p:stCondLst>
                                  <p:childTnLst>
                                    <p:animEffect transition="out" filter="wheel(4)">
                                      <p:cBhvr>
                                        <p:cTn id="42" dur="2000"/>
                                        <p:tgtEl>
                                          <p:spTgt spid="104"/>
                                        </p:tgtEl>
                                      </p:cBhvr>
                                    </p:animEffect>
                                    <p:set>
                                      <p:cBhvr>
                                        <p:cTn id="43" dur="1" fill="hold">
                                          <p:stCondLst>
                                            <p:cond delay="19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dirty="0" smtClean="0"/>
              <a:t>Cont…</a:t>
            </a:r>
            <a:br>
              <a:rPr lang="en-US" dirty="0" smtClean="0"/>
            </a:br>
            <a:r>
              <a:rPr lang="en-US" dirty="0" smtClean="0">
                <a:solidFill>
                  <a:schemeClr val="accent1">
                    <a:lumMod val="20000"/>
                    <a:lumOff val="80000"/>
                  </a:schemeClr>
                </a:solidFill>
                <a:hlinkClick r:id="rId2" action="ppaction://hlinkfile"/>
              </a:rPr>
              <a:t>Logic gate</a:t>
            </a:r>
            <a:endParaRPr lang="en-US" dirty="0">
              <a:solidFill>
                <a:schemeClr val="accent1">
                  <a:lumMod val="20000"/>
                  <a:lumOff val="80000"/>
                </a:schemeClr>
              </a:solidFill>
            </a:endParaRPr>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grpSp>
        <p:nvGrpSpPr>
          <p:cNvPr id="54" name="Group 53"/>
          <p:cNvGrpSpPr/>
          <p:nvPr/>
        </p:nvGrpSpPr>
        <p:grpSpPr>
          <a:xfrm>
            <a:off x="1733550" y="1933575"/>
            <a:ext cx="5962650" cy="1266825"/>
            <a:chOff x="1733550" y="1933575"/>
            <a:chExt cx="5962650" cy="1266825"/>
          </a:xfrm>
        </p:grpSpPr>
        <p:pic>
          <p:nvPicPr>
            <p:cNvPr id="1026" name="Picture 2"/>
            <p:cNvPicPr>
              <a:picLocks noChangeAspect="1" noChangeArrowheads="1"/>
            </p:cNvPicPr>
            <p:nvPr/>
          </p:nvPicPr>
          <p:blipFill>
            <a:blip r:embed="rId3" cstate="print"/>
            <a:srcRect/>
            <a:stretch>
              <a:fillRect/>
            </a:stretch>
          </p:blipFill>
          <p:spPr bwMode="auto">
            <a:xfrm>
              <a:off x="2827338" y="2187575"/>
              <a:ext cx="571500" cy="650875"/>
            </a:xfrm>
            <a:prstGeom prst="rect">
              <a:avLst/>
            </a:prstGeom>
            <a:noFill/>
            <a:ln w="9525">
              <a:noFill/>
              <a:miter lim="800000"/>
              <a:headEnd/>
              <a:tailEnd/>
            </a:ln>
          </p:spPr>
        </p:pic>
        <p:sp>
          <p:nvSpPr>
            <p:cNvPr id="1027" name="AutoShape 3"/>
            <p:cNvSpPr>
              <a:spLocks noChangeArrowheads="1"/>
            </p:cNvSpPr>
            <p:nvPr/>
          </p:nvSpPr>
          <p:spPr bwMode="auto">
            <a:xfrm rot="11024037">
              <a:off x="3133725" y="2311400"/>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8" name="Text Box 4"/>
            <p:cNvSpPr txBox="1">
              <a:spLocks noChangeArrowheads="1"/>
            </p:cNvSpPr>
            <p:nvPr/>
          </p:nvSpPr>
          <p:spPr bwMode="auto">
            <a:xfrm>
              <a:off x="1895475" y="28575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6172200" y="25336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Text Box 6"/>
            <p:cNvSpPr txBox="1">
              <a:spLocks noChangeArrowheads="1"/>
            </p:cNvSpPr>
            <p:nvPr/>
          </p:nvSpPr>
          <p:spPr bwMode="auto">
            <a:xfrm>
              <a:off x="5838825" y="25336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rrowheads="1"/>
            </p:cNvSpPr>
            <p:nvPr/>
          </p:nvSpPr>
          <p:spPr bwMode="auto">
            <a:xfrm>
              <a:off x="4953000" y="26479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Text Box 8"/>
            <p:cNvSpPr txBox="1">
              <a:spLocks noChangeArrowheads="1"/>
            </p:cNvSpPr>
            <p:nvPr/>
          </p:nvSpPr>
          <p:spPr bwMode="auto">
            <a:xfrm>
              <a:off x="4838700" y="21907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Text Box 9"/>
            <p:cNvSpPr txBox="1">
              <a:spLocks noChangeArrowheads="1"/>
            </p:cNvSpPr>
            <p:nvPr/>
          </p:nvSpPr>
          <p:spPr bwMode="auto">
            <a:xfrm>
              <a:off x="6781800" y="21907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Text Box 10"/>
            <p:cNvSpPr txBox="1">
              <a:spLocks noChangeArrowheads="1"/>
            </p:cNvSpPr>
            <p:nvPr/>
          </p:nvSpPr>
          <p:spPr bwMode="auto">
            <a:xfrm>
              <a:off x="5410200" y="24193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Text Box 11"/>
            <p:cNvSpPr txBox="1">
              <a:spLocks noChangeArrowheads="1"/>
            </p:cNvSpPr>
            <p:nvPr/>
          </p:nvSpPr>
          <p:spPr bwMode="auto">
            <a:xfrm>
              <a:off x="6667500" y="24193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Text Box 12"/>
            <p:cNvSpPr txBox="1">
              <a:spLocks noChangeArrowheads="1"/>
            </p:cNvSpPr>
            <p:nvPr/>
          </p:nvSpPr>
          <p:spPr bwMode="auto">
            <a:xfrm>
              <a:off x="6896100" y="26479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Line 13"/>
            <p:cNvSpPr>
              <a:spLocks noChangeShapeType="1"/>
            </p:cNvSpPr>
            <p:nvPr/>
          </p:nvSpPr>
          <p:spPr bwMode="auto">
            <a:xfrm>
              <a:off x="4724400" y="264795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Line 14"/>
            <p:cNvSpPr>
              <a:spLocks noChangeShapeType="1"/>
            </p:cNvSpPr>
            <p:nvPr/>
          </p:nvSpPr>
          <p:spPr bwMode="auto">
            <a:xfrm>
              <a:off x="4819650" y="268605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flipV="1">
              <a:off x="4895850" y="24193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Line 16"/>
            <p:cNvSpPr>
              <a:spLocks noChangeShapeType="1"/>
            </p:cNvSpPr>
            <p:nvPr/>
          </p:nvSpPr>
          <p:spPr bwMode="auto">
            <a:xfrm flipV="1">
              <a:off x="4895850" y="26860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Line 17"/>
            <p:cNvSpPr>
              <a:spLocks noChangeShapeType="1"/>
            </p:cNvSpPr>
            <p:nvPr/>
          </p:nvSpPr>
          <p:spPr bwMode="auto">
            <a:xfrm>
              <a:off x="4905375" y="2419350"/>
              <a:ext cx="5048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6991350" y="2419350"/>
              <a:ext cx="5905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flipV="1">
              <a:off x="7581900" y="2419350"/>
              <a:ext cx="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AutoShape 20"/>
            <p:cNvSpPr>
              <a:spLocks noChangeArrowheads="1"/>
            </p:cNvSpPr>
            <p:nvPr/>
          </p:nvSpPr>
          <p:spPr bwMode="auto">
            <a:xfrm>
              <a:off x="7467600" y="2543175"/>
              <a:ext cx="228600" cy="228600"/>
            </a:xfrm>
            <a:prstGeom prst="sun">
              <a:avLst>
                <a:gd name="adj" fmla="val 25000"/>
              </a:avLst>
            </a:prstGeom>
            <a:solidFill>
              <a:srgbClr val="FFFFFF"/>
            </a:solidFill>
            <a:ln w="9525">
              <a:solidFill>
                <a:srgbClr val="333333"/>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5" name="Line 21"/>
            <p:cNvSpPr>
              <a:spLocks noChangeShapeType="1"/>
            </p:cNvSpPr>
            <p:nvPr/>
          </p:nvSpPr>
          <p:spPr bwMode="auto">
            <a:xfrm flipV="1">
              <a:off x="7581900" y="2762250"/>
              <a:ext cx="0" cy="1524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Line 22"/>
            <p:cNvSpPr>
              <a:spLocks noChangeShapeType="1"/>
            </p:cNvSpPr>
            <p:nvPr/>
          </p:nvSpPr>
          <p:spPr bwMode="auto">
            <a:xfrm>
              <a:off x="4905375" y="292417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Line 23"/>
            <p:cNvSpPr>
              <a:spLocks noChangeShapeType="1"/>
            </p:cNvSpPr>
            <p:nvPr/>
          </p:nvSpPr>
          <p:spPr bwMode="auto">
            <a:xfrm>
              <a:off x="6010275" y="2247900"/>
              <a:ext cx="295275" cy="295275"/>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48" name="Line 24"/>
            <p:cNvSpPr>
              <a:spLocks noChangeShapeType="1"/>
            </p:cNvSpPr>
            <p:nvPr/>
          </p:nvSpPr>
          <p:spPr bwMode="auto">
            <a:xfrm flipV="1">
              <a:off x="6029325" y="2233613"/>
              <a:ext cx="285750" cy="3238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49" name="Line 25"/>
            <p:cNvSpPr>
              <a:spLocks noChangeShapeType="1"/>
            </p:cNvSpPr>
            <p:nvPr/>
          </p:nvSpPr>
          <p:spPr bwMode="auto">
            <a:xfrm>
              <a:off x="5181600" y="2419350"/>
              <a:ext cx="4572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50" name="Line 26"/>
            <p:cNvSpPr>
              <a:spLocks noChangeShapeType="1"/>
            </p:cNvSpPr>
            <p:nvPr/>
          </p:nvSpPr>
          <p:spPr bwMode="auto">
            <a:xfrm>
              <a:off x="6781800" y="2419350"/>
              <a:ext cx="5905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051" name="Line 27"/>
            <p:cNvSpPr>
              <a:spLocks noChangeShapeType="1"/>
            </p:cNvSpPr>
            <p:nvPr/>
          </p:nvSpPr>
          <p:spPr bwMode="auto">
            <a:xfrm>
              <a:off x="5638800" y="2386013"/>
              <a:ext cx="390525" cy="171450"/>
            </a:xfrm>
            <a:prstGeom prst="line">
              <a:avLst/>
            </a:prstGeom>
            <a:noFill/>
            <a:ln w="28575">
              <a:solidFill>
                <a:srgbClr val="333333"/>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52" name="Line 28"/>
            <p:cNvSpPr>
              <a:spLocks noChangeShapeType="1"/>
            </p:cNvSpPr>
            <p:nvPr/>
          </p:nvSpPr>
          <p:spPr bwMode="auto">
            <a:xfrm flipH="1" flipV="1">
              <a:off x="6343650" y="2266950"/>
              <a:ext cx="438150" cy="1524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53" name="Text Box 29"/>
            <p:cNvSpPr txBox="1">
              <a:spLocks noChangeArrowheads="1"/>
            </p:cNvSpPr>
            <p:nvPr/>
          </p:nvSpPr>
          <p:spPr bwMode="auto">
            <a:xfrm>
              <a:off x="5867400" y="19812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Text Box 30"/>
            <p:cNvSpPr txBox="1">
              <a:spLocks noChangeArrowheads="1"/>
            </p:cNvSpPr>
            <p:nvPr/>
          </p:nvSpPr>
          <p:spPr bwMode="auto">
            <a:xfrm>
              <a:off x="6172200" y="19812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Text Box 31"/>
            <p:cNvSpPr txBox="1">
              <a:spLocks noChangeArrowheads="1"/>
            </p:cNvSpPr>
            <p:nvPr/>
          </p:nvSpPr>
          <p:spPr bwMode="auto">
            <a:xfrm>
              <a:off x="3629025" y="2682875"/>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6" name="Text Box 32"/>
            <p:cNvSpPr txBox="1">
              <a:spLocks noChangeArrowheads="1"/>
            </p:cNvSpPr>
            <p:nvPr/>
          </p:nvSpPr>
          <p:spPr bwMode="auto">
            <a:xfrm>
              <a:off x="1733550" y="27241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1866900" y="1933575"/>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58" name="Group 34"/>
            <p:cNvGrpSpPr>
              <a:grpSpLocks/>
            </p:cNvGrpSpPr>
            <p:nvPr/>
          </p:nvGrpSpPr>
          <p:grpSpPr bwMode="auto">
            <a:xfrm>
              <a:off x="2019300" y="2857500"/>
              <a:ext cx="685800" cy="0"/>
              <a:chOff x="2340" y="5205"/>
              <a:chExt cx="1080" cy="0"/>
            </a:xfrm>
          </p:grpSpPr>
          <p:sp>
            <p:nvSpPr>
              <p:cNvPr id="1059" name="Line 35"/>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60" name="Line 36"/>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1" name="Group 37"/>
            <p:cNvGrpSpPr>
              <a:grpSpLocks/>
            </p:cNvGrpSpPr>
            <p:nvPr/>
          </p:nvGrpSpPr>
          <p:grpSpPr bwMode="auto">
            <a:xfrm>
              <a:off x="2019300" y="2228850"/>
              <a:ext cx="685800" cy="0"/>
              <a:chOff x="2340" y="5205"/>
              <a:chExt cx="1080" cy="0"/>
            </a:xfrm>
          </p:grpSpPr>
          <p:sp>
            <p:nvSpPr>
              <p:cNvPr id="1062" name="Line 38"/>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63" name="Line 39"/>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64" name="Line 40"/>
            <p:cNvSpPr>
              <a:spLocks noChangeShapeType="1"/>
            </p:cNvSpPr>
            <p:nvPr/>
          </p:nvSpPr>
          <p:spPr bwMode="auto">
            <a:xfrm>
              <a:off x="2705100" y="22288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5" name="Line 41"/>
            <p:cNvSpPr>
              <a:spLocks noChangeShapeType="1"/>
            </p:cNvSpPr>
            <p:nvPr/>
          </p:nvSpPr>
          <p:spPr bwMode="auto">
            <a:xfrm>
              <a:off x="2705100" y="26193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6" name="Line 42"/>
            <p:cNvSpPr>
              <a:spLocks noChangeShapeType="1"/>
            </p:cNvSpPr>
            <p:nvPr/>
          </p:nvSpPr>
          <p:spPr bwMode="auto">
            <a:xfrm>
              <a:off x="2714625" y="245745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7" name="Line 43"/>
            <p:cNvSpPr>
              <a:spLocks noChangeShapeType="1"/>
            </p:cNvSpPr>
            <p:nvPr/>
          </p:nvSpPr>
          <p:spPr bwMode="auto">
            <a:xfrm>
              <a:off x="2714625" y="2619375"/>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68" name="Group 44"/>
            <p:cNvGrpSpPr>
              <a:grpSpLocks/>
            </p:cNvGrpSpPr>
            <p:nvPr/>
          </p:nvGrpSpPr>
          <p:grpSpPr bwMode="auto">
            <a:xfrm>
              <a:off x="3581400" y="2533650"/>
              <a:ext cx="628650" cy="0"/>
              <a:chOff x="2970" y="8820"/>
              <a:chExt cx="990" cy="0"/>
            </a:xfrm>
          </p:grpSpPr>
          <p:sp>
            <p:nvSpPr>
              <p:cNvPr id="1069" name="Line 45"/>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70" name="Line 46"/>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71" name="Line 47"/>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72" name="Text Box 48"/>
            <p:cNvSpPr txBox="1">
              <a:spLocks noChangeArrowheads="1"/>
            </p:cNvSpPr>
            <p:nvPr/>
          </p:nvSpPr>
          <p:spPr bwMode="auto">
            <a:xfrm>
              <a:off x="1733550" y="21050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Text Box 49"/>
            <p:cNvSpPr txBox="1">
              <a:spLocks noChangeArrowheads="1"/>
            </p:cNvSpPr>
            <p:nvPr/>
          </p:nvSpPr>
          <p:spPr bwMode="auto">
            <a:xfrm>
              <a:off x="4200525" y="24098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3" name="Group 102"/>
          <p:cNvGrpSpPr/>
          <p:nvPr/>
        </p:nvGrpSpPr>
        <p:grpSpPr>
          <a:xfrm>
            <a:off x="1752600" y="3686175"/>
            <a:ext cx="5905500" cy="1266825"/>
            <a:chOff x="1752600" y="3686175"/>
            <a:chExt cx="5905500" cy="1266825"/>
          </a:xfrm>
        </p:grpSpPr>
        <p:pic>
          <p:nvPicPr>
            <p:cNvPr id="1074" name="Picture 50"/>
            <p:cNvPicPr>
              <a:picLocks noChangeAspect="1" noChangeArrowheads="1"/>
            </p:cNvPicPr>
            <p:nvPr/>
          </p:nvPicPr>
          <p:blipFill>
            <a:blip r:embed="rId3" cstate="print"/>
            <a:srcRect/>
            <a:stretch>
              <a:fillRect/>
            </a:stretch>
          </p:blipFill>
          <p:spPr bwMode="auto">
            <a:xfrm>
              <a:off x="2846388" y="3940175"/>
              <a:ext cx="571500" cy="650875"/>
            </a:xfrm>
            <a:prstGeom prst="rect">
              <a:avLst/>
            </a:prstGeom>
            <a:noFill/>
            <a:ln w="9525">
              <a:noFill/>
              <a:miter lim="800000"/>
              <a:headEnd/>
              <a:tailEnd/>
            </a:ln>
          </p:spPr>
        </p:pic>
        <p:sp>
          <p:nvSpPr>
            <p:cNvPr id="1075" name="AutoShape 51"/>
            <p:cNvSpPr>
              <a:spLocks noChangeArrowheads="1"/>
            </p:cNvSpPr>
            <p:nvPr/>
          </p:nvSpPr>
          <p:spPr bwMode="auto">
            <a:xfrm rot="11024037">
              <a:off x="3152775" y="4064000"/>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6" name="Text Box 52"/>
            <p:cNvSpPr txBox="1">
              <a:spLocks noChangeArrowheads="1"/>
            </p:cNvSpPr>
            <p:nvPr/>
          </p:nvSpPr>
          <p:spPr bwMode="auto">
            <a:xfrm>
              <a:off x="1914525" y="46101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Text Box 53"/>
            <p:cNvSpPr txBox="1">
              <a:spLocks noChangeArrowheads="1"/>
            </p:cNvSpPr>
            <p:nvPr/>
          </p:nvSpPr>
          <p:spPr bwMode="auto">
            <a:xfrm>
              <a:off x="6191250" y="42862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8" name="Text Box 54"/>
            <p:cNvSpPr txBox="1">
              <a:spLocks noChangeArrowheads="1"/>
            </p:cNvSpPr>
            <p:nvPr/>
          </p:nvSpPr>
          <p:spPr bwMode="auto">
            <a:xfrm>
              <a:off x="5857875" y="42862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9" name="Text Box 55"/>
            <p:cNvSpPr txBox="1">
              <a:spLocks noChangeArrowheads="1"/>
            </p:cNvSpPr>
            <p:nvPr/>
          </p:nvSpPr>
          <p:spPr bwMode="auto">
            <a:xfrm>
              <a:off x="4972050" y="44005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0" name="Text Box 56"/>
            <p:cNvSpPr txBox="1">
              <a:spLocks noChangeArrowheads="1"/>
            </p:cNvSpPr>
            <p:nvPr/>
          </p:nvSpPr>
          <p:spPr bwMode="auto">
            <a:xfrm>
              <a:off x="4857750" y="39433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1" name="Text Box 57"/>
            <p:cNvSpPr txBox="1">
              <a:spLocks noChangeArrowheads="1"/>
            </p:cNvSpPr>
            <p:nvPr/>
          </p:nvSpPr>
          <p:spPr bwMode="auto">
            <a:xfrm>
              <a:off x="6800850" y="3943350"/>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2" name="Text Box 58"/>
            <p:cNvSpPr txBox="1">
              <a:spLocks noChangeArrowheads="1"/>
            </p:cNvSpPr>
            <p:nvPr/>
          </p:nvSpPr>
          <p:spPr bwMode="auto">
            <a:xfrm>
              <a:off x="5429250" y="41719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3" name="Text Box 59"/>
            <p:cNvSpPr txBox="1">
              <a:spLocks noChangeArrowheads="1"/>
            </p:cNvSpPr>
            <p:nvPr/>
          </p:nvSpPr>
          <p:spPr bwMode="auto">
            <a:xfrm>
              <a:off x="6686550" y="4171950"/>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4" name="Text Box 60"/>
            <p:cNvSpPr txBox="1">
              <a:spLocks noChangeArrowheads="1"/>
            </p:cNvSpPr>
            <p:nvPr/>
          </p:nvSpPr>
          <p:spPr bwMode="auto">
            <a:xfrm>
              <a:off x="6915150" y="4400550"/>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85" name="Line 61"/>
            <p:cNvSpPr>
              <a:spLocks noChangeShapeType="1"/>
            </p:cNvSpPr>
            <p:nvPr/>
          </p:nvSpPr>
          <p:spPr bwMode="auto">
            <a:xfrm>
              <a:off x="4743450" y="4400550"/>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Line 62"/>
            <p:cNvSpPr>
              <a:spLocks noChangeShapeType="1"/>
            </p:cNvSpPr>
            <p:nvPr/>
          </p:nvSpPr>
          <p:spPr bwMode="auto">
            <a:xfrm>
              <a:off x="4838700" y="4438650"/>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Line 63"/>
            <p:cNvSpPr>
              <a:spLocks noChangeShapeType="1"/>
            </p:cNvSpPr>
            <p:nvPr/>
          </p:nvSpPr>
          <p:spPr bwMode="auto">
            <a:xfrm flipV="1">
              <a:off x="4914900" y="41719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Line 64"/>
            <p:cNvSpPr>
              <a:spLocks noChangeShapeType="1"/>
            </p:cNvSpPr>
            <p:nvPr/>
          </p:nvSpPr>
          <p:spPr bwMode="auto">
            <a:xfrm flipV="1">
              <a:off x="4914900" y="44386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9" name="Line 65"/>
            <p:cNvSpPr>
              <a:spLocks noChangeShapeType="1"/>
            </p:cNvSpPr>
            <p:nvPr/>
          </p:nvSpPr>
          <p:spPr bwMode="auto">
            <a:xfrm>
              <a:off x="4924425" y="4171950"/>
              <a:ext cx="5048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0" name="Line 66"/>
            <p:cNvSpPr>
              <a:spLocks noChangeShapeType="1"/>
            </p:cNvSpPr>
            <p:nvPr/>
          </p:nvSpPr>
          <p:spPr bwMode="auto">
            <a:xfrm>
              <a:off x="7010400" y="4171950"/>
              <a:ext cx="59055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1" name="Line 67"/>
            <p:cNvSpPr>
              <a:spLocks noChangeShapeType="1"/>
            </p:cNvSpPr>
            <p:nvPr/>
          </p:nvSpPr>
          <p:spPr bwMode="auto">
            <a:xfrm flipV="1">
              <a:off x="7600950" y="4171950"/>
              <a:ext cx="0" cy="14922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2" name="Line 68"/>
            <p:cNvSpPr>
              <a:spLocks noChangeShapeType="1"/>
            </p:cNvSpPr>
            <p:nvPr/>
          </p:nvSpPr>
          <p:spPr bwMode="auto">
            <a:xfrm flipV="1">
              <a:off x="7600950" y="4435475"/>
              <a:ext cx="0" cy="23177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3" name="Line 69"/>
            <p:cNvSpPr>
              <a:spLocks noChangeShapeType="1"/>
            </p:cNvSpPr>
            <p:nvPr/>
          </p:nvSpPr>
          <p:spPr bwMode="auto">
            <a:xfrm>
              <a:off x="4924425" y="4676775"/>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Line 70"/>
            <p:cNvSpPr>
              <a:spLocks noChangeShapeType="1"/>
            </p:cNvSpPr>
            <p:nvPr/>
          </p:nvSpPr>
          <p:spPr bwMode="auto">
            <a:xfrm>
              <a:off x="6029325" y="4000500"/>
              <a:ext cx="361950" cy="34290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95" name="Line 71"/>
            <p:cNvSpPr>
              <a:spLocks noChangeShapeType="1"/>
            </p:cNvSpPr>
            <p:nvPr/>
          </p:nvSpPr>
          <p:spPr bwMode="auto">
            <a:xfrm flipV="1">
              <a:off x="6048375" y="4019550"/>
              <a:ext cx="285750" cy="32385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96" name="Line 72"/>
            <p:cNvSpPr>
              <a:spLocks noChangeShapeType="1"/>
            </p:cNvSpPr>
            <p:nvPr/>
          </p:nvSpPr>
          <p:spPr bwMode="auto">
            <a:xfrm>
              <a:off x="5200650" y="4171950"/>
              <a:ext cx="45720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97" name="Line 73"/>
            <p:cNvSpPr>
              <a:spLocks noChangeShapeType="1"/>
            </p:cNvSpPr>
            <p:nvPr/>
          </p:nvSpPr>
          <p:spPr bwMode="auto">
            <a:xfrm>
              <a:off x="6800850" y="4171950"/>
              <a:ext cx="5905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098" name="Line 74"/>
            <p:cNvSpPr>
              <a:spLocks noChangeShapeType="1"/>
            </p:cNvSpPr>
            <p:nvPr/>
          </p:nvSpPr>
          <p:spPr bwMode="auto">
            <a:xfrm>
              <a:off x="5657850" y="4171950"/>
              <a:ext cx="390525" cy="171450"/>
            </a:xfrm>
            <a:prstGeom prst="line">
              <a:avLst/>
            </a:prstGeom>
            <a:noFill/>
            <a:ln w="28575">
              <a:solidFill>
                <a:srgbClr val="333333"/>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099" name="Line 75"/>
            <p:cNvSpPr>
              <a:spLocks noChangeShapeType="1"/>
            </p:cNvSpPr>
            <p:nvPr/>
          </p:nvSpPr>
          <p:spPr bwMode="auto">
            <a:xfrm flipH="1">
              <a:off x="6391275" y="4171950"/>
              <a:ext cx="409575" cy="171450"/>
            </a:xfrm>
            <a:prstGeom prst="line">
              <a:avLst/>
            </a:prstGeom>
            <a:noFill/>
            <a:ln w="28575">
              <a:solidFill>
                <a:srgbClr val="333333"/>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100" name="Text Box 76"/>
            <p:cNvSpPr txBox="1">
              <a:spLocks noChangeArrowheads="1"/>
            </p:cNvSpPr>
            <p:nvPr/>
          </p:nvSpPr>
          <p:spPr bwMode="auto">
            <a:xfrm>
              <a:off x="5886450" y="37338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1" name="Text Box 77"/>
            <p:cNvSpPr txBox="1">
              <a:spLocks noChangeArrowheads="1"/>
            </p:cNvSpPr>
            <p:nvPr/>
          </p:nvSpPr>
          <p:spPr bwMode="auto">
            <a:xfrm>
              <a:off x="6191250" y="37338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2" name="Text Box 78"/>
            <p:cNvSpPr txBox="1">
              <a:spLocks noChangeArrowheads="1"/>
            </p:cNvSpPr>
            <p:nvPr/>
          </p:nvSpPr>
          <p:spPr bwMode="auto">
            <a:xfrm>
              <a:off x="3648075" y="4435475"/>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3" name="Text Box 79"/>
            <p:cNvSpPr txBox="1">
              <a:spLocks noChangeArrowheads="1"/>
            </p:cNvSpPr>
            <p:nvPr/>
          </p:nvSpPr>
          <p:spPr bwMode="auto">
            <a:xfrm>
              <a:off x="1752600" y="44767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Text Box 80"/>
            <p:cNvSpPr txBox="1">
              <a:spLocks noChangeArrowheads="1"/>
            </p:cNvSpPr>
            <p:nvPr/>
          </p:nvSpPr>
          <p:spPr bwMode="auto">
            <a:xfrm>
              <a:off x="1885950" y="3686175"/>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05" name="Group 81"/>
            <p:cNvGrpSpPr>
              <a:grpSpLocks/>
            </p:cNvGrpSpPr>
            <p:nvPr/>
          </p:nvGrpSpPr>
          <p:grpSpPr bwMode="auto">
            <a:xfrm>
              <a:off x="2038350" y="4610100"/>
              <a:ext cx="685800" cy="0"/>
              <a:chOff x="2340" y="5205"/>
              <a:chExt cx="1080" cy="0"/>
            </a:xfrm>
          </p:grpSpPr>
          <p:sp>
            <p:nvSpPr>
              <p:cNvPr id="1106" name="Line 8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07" name="Line 8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08" name="Group 84"/>
            <p:cNvGrpSpPr>
              <a:grpSpLocks/>
            </p:cNvGrpSpPr>
            <p:nvPr/>
          </p:nvGrpSpPr>
          <p:grpSpPr bwMode="auto">
            <a:xfrm>
              <a:off x="2038350" y="3981450"/>
              <a:ext cx="685800" cy="0"/>
              <a:chOff x="2340" y="5205"/>
              <a:chExt cx="1080" cy="0"/>
            </a:xfrm>
          </p:grpSpPr>
          <p:sp>
            <p:nvSpPr>
              <p:cNvPr id="1109" name="Line 85"/>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10" name="Line 86"/>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11" name="Line 87"/>
            <p:cNvSpPr>
              <a:spLocks noChangeShapeType="1"/>
            </p:cNvSpPr>
            <p:nvPr/>
          </p:nvSpPr>
          <p:spPr bwMode="auto">
            <a:xfrm>
              <a:off x="2724150" y="398145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2" name="Line 88"/>
            <p:cNvSpPr>
              <a:spLocks noChangeShapeType="1"/>
            </p:cNvSpPr>
            <p:nvPr/>
          </p:nvSpPr>
          <p:spPr bwMode="auto">
            <a:xfrm>
              <a:off x="2724150" y="437197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3" name="Line 89"/>
            <p:cNvSpPr>
              <a:spLocks noChangeShapeType="1"/>
            </p:cNvSpPr>
            <p:nvPr/>
          </p:nvSpPr>
          <p:spPr bwMode="auto">
            <a:xfrm>
              <a:off x="2733675" y="421005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4" name="Line 90"/>
            <p:cNvSpPr>
              <a:spLocks noChangeShapeType="1"/>
            </p:cNvSpPr>
            <p:nvPr/>
          </p:nvSpPr>
          <p:spPr bwMode="auto">
            <a:xfrm>
              <a:off x="2733675" y="4371975"/>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15" name="Group 91"/>
            <p:cNvGrpSpPr>
              <a:grpSpLocks/>
            </p:cNvGrpSpPr>
            <p:nvPr/>
          </p:nvGrpSpPr>
          <p:grpSpPr bwMode="auto">
            <a:xfrm>
              <a:off x="3609975" y="4295775"/>
              <a:ext cx="628650" cy="0"/>
              <a:chOff x="2970" y="8820"/>
              <a:chExt cx="990" cy="0"/>
            </a:xfrm>
          </p:grpSpPr>
          <p:sp>
            <p:nvSpPr>
              <p:cNvPr id="1116" name="Line 92"/>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17" name="Line 93"/>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18" name="Line 94"/>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19" name="Text Box 95"/>
            <p:cNvSpPr txBox="1">
              <a:spLocks noChangeArrowheads="1"/>
            </p:cNvSpPr>
            <p:nvPr/>
          </p:nvSpPr>
          <p:spPr bwMode="auto">
            <a:xfrm>
              <a:off x="1752600" y="385762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0" name="Text Box 96"/>
            <p:cNvSpPr txBox="1">
              <a:spLocks noChangeArrowheads="1"/>
            </p:cNvSpPr>
            <p:nvPr/>
          </p:nvSpPr>
          <p:spPr bwMode="auto">
            <a:xfrm>
              <a:off x="4229100" y="417195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1" name="Oval 97"/>
            <p:cNvSpPr>
              <a:spLocks noChangeArrowheads="1"/>
            </p:cNvSpPr>
            <p:nvPr/>
          </p:nvSpPr>
          <p:spPr bwMode="auto">
            <a:xfrm>
              <a:off x="7543800" y="4321175"/>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80">
                                          <p:stCondLst>
                                            <p:cond delay="0"/>
                                          </p:stCondLst>
                                        </p:cTn>
                                        <p:tgtEl>
                                          <p:spTgt spid="54"/>
                                        </p:tgtEl>
                                      </p:cBhvr>
                                    </p:animEffect>
                                    <p:anim calcmode="lin" valueType="num">
                                      <p:cBhvr>
                                        <p:cTn id="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3" dur="26">
                                          <p:stCondLst>
                                            <p:cond delay="650"/>
                                          </p:stCondLst>
                                        </p:cTn>
                                        <p:tgtEl>
                                          <p:spTgt spid="54"/>
                                        </p:tgtEl>
                                      </p:cBhvr>
                                      <p:to x="100000" y="60000"/>
                                    </p:animScale>
                                    <p:animScale>
                                      <p:cBhvr>
                                        <p:cTn id="14" dur="166" decel="50000">
                                          <p:stCondLst>
                                            <p:cond delay="676"/>
                                          </p:stCondLst>
                                        </p:cTn>
                                        <p:tgtEl>
                                          <p:spTgt spid="54"/>
                                        </p:tgtEl>
                                      </p:cBhvr>
                                      <p:to x="100000" y="100000"/>
                                    </p:animScale>
                                    <p:animScale>
                                      <p:cBhvr>
                                        <p:cTn id="15" dur="26">
                                          <p:stCondLst>
                                            <p:cond delay="1312"/>
                                          </p:stCondLst>
                                        </p:cTn>
                                        <p:tgtEl>
                                          <p:spTgt spid="54"/>
                                        </p:tgtEl>
                                      </p:cBhvr>
                                      <p:to x="100000" y="80000"/>
                                    </p:animScale>
                                    <p:animScale>
                                      <p:cBhvr>
                                        <p:cTn id="16" dur="166" decel="50000">
                                          <p:stCondLst>
                                            <p:cond delay="1338"/>
                                          </p:stCondLst>
                                        </p:cTn>
                                        <p:tgtEl>
                                          <p:spTgt spid="54"/>
                                        </p:tgtEl>
                                      </p:cBhvr>
                                      <p:to x="100000" y="100000"/>
                                    </p:animScale>
                                    <p:animScale>
                                      <p:cBhvr>
                                        <p:cTn id="17" dur="26">
                                          <p:stCondLst>
                                            <p:cond delay="1642"/>
                                          </p:stCondLst>
                                        </p:cTn>
                                        <p:tgtEl>
                                          <p:spTgt spid="54"/>
                                        </p:tgtEl>
                                      </p:cBhvr>
                                      <p:to x="100000" y="90000"/>
                                    </p:animScale>
                                    <p:animScale>
                                      <p:cBhvr>
                                        <p:cTn id="18" dur="166" decel="50000">
                                          <p:stCondLst>
                                            <p:cond delay="1668"/>
                                          </p:stCondLst>
                                        </p:cTn>
                                        <p:tgtEl>
                                          <p:spTgt spid="54"/>
                                        </p:tgtEl>
                                      </p:cBhvr>
                                      <p:to x="100000" y="100000"/>
                                    </p:animScale>
                                    <p:animScale>
                                      <p:cBhvr>
                                        <p:cTn id="19" dur="26">
                                          <p:stCondLst>
                                            <p:cond delay="1808"/>
                                          </p:stCondLst>
                                        </p:cTn>
                                        <p:tgtEl>
                                          <p:spTgt spid="54"/>
                                        </p:tgtEl>
                                      </p:cBhvr>
                                      <p:to x="100000" y="95000"/>
                                    </p:animScale>
                                    <p:animScale>
                                      <p:cBhvr>
                                        <p:cTn id="20" dur="166" decel="50000">
                                          <p:stCondLst>
                                            <p:cond delay="1834"/>
                                          </p:stCondLst>
                                        </p:cTn>
                                        <p:tgtEl>
                                          <p:spTgt spid="5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down)">
                                      <p:cBhvr>
                                        <p:cTn id="25" dur="580">
                                          <p:stCondLst>
                                            <p:cond delay="0"/>
                                          </p:stCondLst>
                                        </p:cTn>
                                        <p:tgtEl>
                                          <p:spTgt spid="103"/>
                                        </p:tgtEl>
                                      </p:cBhvr>
                                    </p:animEffect>
                                    <p:anim calcmode="lin" valueType="num">
                                      <p:cBhvr>
                                        <p:cTn id="26" dur="1822" tmFilter="0,0; 0.14,0.36; 0.43,0.73; 0.71,0.91; 1.0,1.0">
                                          <p:stCondLst>
                                            <p:cond delay="0"/>
                                          </p:stCondLst>
                                        </p:cTn>
                                        <p:tgtEl>
                                          <p:spTgt spid="10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3"/>
                                        </p:tgtEl>
                                        <p:attrNameLst>
                                          <p:attrName>ppt_y</p:attrName>
                                        </p:attrNameLst>
                                      </p:cBhvr>
                                      <p:tavLst>
                                        <p:tav tm="0" fmla="#ppt_y-sin(pi*$)/81">
                                          <p:val>
                                            <p:fltVal val="0"/>
                                          </p:val>
                                        </p:tav>
                                        <p:tav tm="100000">
                                          <p:val>
                                            <p:fltVal val="1"/>
                                          </p:val>
                                        </p:tav>
                                      </p:tavLst>
                                    </p:anim>
                                    <p:animScale>
                                      <p:cBhvr>
                                        <p:cTn id="31" dur="26">
                                          <p:stCondLst>
                                            <p:cond delay="650"/>
                                          </p:stCondLst>
                                        </p:cTn>
                                        <p:tgtEl>
                                          <p:spTgt spid="103"/>
                                        </p:tgtEl>
                                      </p:cBhvr>
                                      <p:to x="100000" y="60000"/>
                                    </p:animScale>
                                    <p:animScale>
                                      <p:cBhvr>
                                        <p:cTn id="32" dur="166" decel="50000">
                                          <p:stCondLst>
                                            <p:cond delay="676"/>
                                          </p:stCondLst>
                                        </p:cTn>
                                        <p:tgtEl>
                                          <p:spTgt spid="103"/>
                                        </p:tgtEl>
                                      </p:cBhvr>
                                      <p:to x="100000" y="100000"/>
                                    </p:animScale>
                                    <p:animScale>
                                      <p:cBhvr>
                                        <p:cTn id="33" dur="26">
                                          <p:stCondLst>
                                            <p:cond delay="1312"/>
                                          </p:stCondLst>
                                        </p:cTn>
                                        <p:tgtEl>
                                          <p:spTgt spid="103"/>
                                        </p:tgtEl>
                                      </p:cBhvr>
                                      <p:to x="100000" y="80000"/>
                                    </p:animScale>
                                    <p:animScale>
                                      <p:cBhvr>
                                        <p:cTn id="34" dur="166" decel="50000">
                                          <p:stCondLst>
                                            <p:cond delay="1338"/>
                                          </p:stCondLst>
                                        </p:cTn>
                                        <p:tgtEl>
                                          <p:spTgt spid="103"/>
                                        </p:tgtEl>
                                      </p:cBhvr>
                                      <p:to x="100000" y="100000"/>
                                    </p:animScale>
                                    <p:animScale>
                                      <p:cBhvr>
                                        <p:cTn id="35" dur="26">
                                          <p:stCondLst>
                                            <p:cond delay="1642"/>
                                          </p:stCondLst>
                                        </p:cTn>
                                        <p:tgtEl>
                                          <p:spTgt spid="103"/>
                                        </p:tgtEl>
                                      </p:cBhvr>
                                      <p:to x="100000" y="90000"/>
                                    </p:animScale>
                                    <p:animScale>
                                      <p:cBhvr>
                                        <p:cTn id="36" dur="166" decel="50000">
                                          <p:stCondLst>
                                            <p:cond delay="1668"/>
                                          </p:stCondLst>
                                        </p:cTn>
                                        <p:tgtEl>
                                          <p:spTgt spid="103"/>
                                        </p:tgtEl>
                                      </p:cBhvr>
                                      <p:to x="100000" y="100000"/>
                                    </p:animScale>
                                    <p:animScale>
                                      <p:cBhvr>
                                        <p:cTn id="37" dur="26">
                                          <p:stCondLst>
                                            <p:cond delay="1808"/>
                                          </p:stCondLst>
                                        </p:cTn>
                                        <p:tgtEl>
                                          <p:spTgt spid="103"/>
                                        </p:tgtEl>
                                      </p:cBhvr>
                                      <p:to x="100000" y="95000"/>
                                    </p:animScale>
                                    <p:animScale>
                                      <p:cBhvr>
                                        <p:cTn id="38" dur="166" decel="50000">
                                          <p:stCondLst>
                                            <p:cond delay="1834"/>
                                          </p:stCondLst>
                                        </p:cTn>
                                        <p:tgtEl>
                                          <p:spTgt spid="10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52400" y="1600200"/>
            <a:ext cx="8839200" cy="4525963"/>
          </a:xfrm>
        </p:spPr>
        <p:txBody>
          <a:bodyPr>
            <a:normAutofit fontScale="92500" lnSpcReduction="10000"/>
          </a:bodyPr>
          <a:lstStyle/>
          <a:p>
            <a:pPr>
              <a:buNone/>
            </a:pPr>
            <a:r>
              <a:rPr lang="en-US" dirty="0" smtClean="0"/>
              <a:t>2. </a:t>
            </a:r>
            <a:r>
              <a:rPr lang="en-US" b="1" i="1" dirty="0" smtClean="0"/>
              <a:t>OR</a:t>
            </a:r>
            <a:r>
              <a:rPr lang="en-US" i="1" dirty="0" smtClean="0"/>
              <a:t>: This operation is represented by a plus sign. For example. X + y = z is read  “x OR y is equal to z”, meaning that z= 1 if x=1 or if y=1 or if both x = 1 and y= 1. if both x =0 and y=o then z=0.</a:t>
            </a:r>
          </a:p>
          <a:p>
            <a:pPr>
              <a:buNone/>
            </a:pPr>
            <a:endParaRPr lang="en-US" dirty="0" smtClean="0"/>
          </a:p>
          <a:p>
            <a:pPr>
              <a:buNone/>
            </a:pPr>
            <a:r>
              <a:rPr lang="en-US" i="1" dirty="0" smtClean="0">
                <a:latin typeface="+mj-lt"/>
              </a:rPr>
              <a:t>3.</a:t>
            </a:r>
            <a:r>
              <a:rPr lang="en-US" b="1" i="1" dirty="0" smtClean="0">
                <a:latin typeface="+mj-lt"/>
              </a:rPr>
              <a:t>NOT</a:t>
            </a:r>
            <a:r>
              <a:rPr lang="en-US" i="1" dirty="0" smtClean="0">
                <a:latin typeface="+mj-lt"/>
              </a:rPr>
              <a:t>: This operation is represented by a prim (sometimes by a bar). For example x’=z (or x =z) is read  “x not is equal to z,” meaning that z is  what x is not. In other words, if x=1, then z=0 but if x=0 then z=1.  </a:t>
            </a:r>
            <a:endParaRPr lang="en-US" i="1" dirty="0">
              <a:latin typeface="+mj-lt"/>
            </a:endParaRPr>
          </a:p>
        </p:txBody>
      </p:sp>
      <p:cxnSp>
        <p:nvCxnSpPr>
          <p:cNvPr id="5" name="Straight Connector 4"/>
          <p:cNvCxnSpPr/>
          <p:nvPr/>
        </p:nvCxnSpPr>
        <p:spPr>
          <a:xfrm>
            <a:off x="8305800" y="4800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628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Footer Placeholder 7"/>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normAutofit fontScale="70000" lnSpcReduction="20000"/>
          </a:bodyPr>
          <a:lstStyle/>
          <a:p>
            <a:r>
              <a:rPr lang="en-US" dirty="0" smtClean="0"/>
              <a:t>In the Electric diagrams , the X type is not connected at the crossings. So if the switches touch  its both ends then only the circuit will be completed.</a:t>
            </a:r>
          </a:p>
          <a:p>
            <a:r>
              <a:rPr lang="en-US" dirty="0" smtClean="0"/>
              <a:t>So it is clearly seen that, in the first diagram, when Input A = 0 and Input B = 0 the circuit is not completed, as the switch S1 and S2 do not connect each other, hence the output is 0.</a:t>
            </a:r>
          </a:p>
          <a:p>
            <a:r>
              <a:rPr lang="en-US" dirty="0" smtClean="0"/>
              <a:t>In the second diagram,  when input A = 0 and Input B = 1 the circuit is completed, as the switch S1 and S2 connect each other, hence the output is 1.</a:t>
            </a:r>
          </a:p>
          <a:p>
            <a:r>
              <a:rPr lang="en-US" dirty="0" smtClean="0"/>
              <a:t>In the third diagram,  when input A = 1 and Input B = 0 the circuit is completed, as the switch S1 and S2 connect each other, hence the output is 1.</a:t>
            </a:r>
          </a:p>
          <a:p>
            <a:r>
              <a:rPr lang="en-US" dirty="0" smtClean="0"/>
              <a:t>In the fourth diagram, when input A = 1 and input B = 1, the circuit is not completed, as the switch S1 and S2 do not connect each other, hence the output is 0.</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ransition spd="slow">
    <p:newsfla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 XNOR Gate</a:t>
            </a:r>
            <a:r>
              <a:rPr lang="en-US" dirty="0" smtClean="0"/>
              <a:t/>
            </a:r>
            <a:br>
              <a:rPr lang="en-US" dirty="0" smtClean="0"/>
            </a:br>
            <a:endParaRPr lang="en-US" dirty="0"/>
          </a:p>
        </p:txBody>
      </p:sp>
      <p:sp>
        <p:nvSpPr>
          <p:cNvPr id="3" name="Content Placeholder 2"/>
          <p:cNvSpPr>
            <a:spLocks noGrp="1"/>
          </p:cNvSpPr>
          <p:nvPr>
            <p:ph idx="1"/>
          </p:nvPr>
        </p:nvSpPr>
        <p:spPr>
          <a:xfrm>
            <a:off x="304800" y="1600200"/>
            <a:ext cx="8610600" cy="4525963"/>
          </a:xfrm>
        </p:spPr>
        <p:txBody>
          <a:bodyPr/>
          <a:lstStyle/>
          <a:p>
            <a:pPr>
              <a:buNone/>
            </a:pPr>
            <a:r>
              <a:rPr lang="en-US" dirty="0" smtClean="0"/>
              <a:t>   XNOR is  the output complement of XOR gate. It stands for NOT – XOR. The truth table of XNOR gate is obtained from the truth table of an XOR gate by complementing the output entries. The output of a XNOR gate is logic “1” when all its inputs are equal to logic “1”. when  all the inputs are unequal, the output is logic “0”. </a:t>
            </a:r>
          </a:p>
          <a:p>
            <a:pPr>
              <a:buNone/>
            </a:pPr>
            <a:endParaRPr lang="en-US" dirty="0"/>
          </a:p>
        </p:txBody>
      </p:sp>
      <p:sp>
        <p:nvSpPr>
          <p:cNvPr id="4" name="Footer Placeholder 3"/>
          <p:cNvSpPr>
            <a:spLocks noGrp="1"/>
          </p:cNvSpPr>
          <p:nvPr>
            <p:ph type="ftr" sz="quarter" idx="11"/>
          </p:nvPr>
        </p:nvSpPr>
        <p:spPr/>
        <p:txBody>
          <a:bodyPr/>
          <a:lstStyle/>
          <a:p>
            <a:r>
              <a:rPr lang="en-US" dirty="0" smtClean="0"/>
              <a:t>bsarita3768@yahoo.com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ransition spd="slow">
    <p:newsfla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smtClean="0"/>
              <a:t>Truth Table for XNOR Gate (with two inputs)`</a:t>
            </a:r>
            <a:r>
              <a:rPr lang="en-US" sz="2200" dirty="0" smtClean="0"/>
              <a:t/>
            </a:r>
            <a:br>
              <a:rPr lang="en-US" sz="2200" dirty="0" smtClean="0"/>
            </a:br>
            <a:r>
              <a:rPr lang="en-US" sz="2200" dirty="0" smtClean="0"/>
              <a:t> </a:t>
            </a:r>
            <a:br>
              <a:rPr lang="en-US" sz="2200" dirty="0" smtClean="0"/>
            </a:br>
            <a:r>
              <a:rPr lang="en-US" sz="2200" dirty="0" smtClean="0"/>
              <a:t>No. of inputs = 2, hence input combinations = 2</a:t>
            </a:r>
            <a:r>
              <a:rPr lang="en-US" sz="2200" baseline="30000" dirty="0" smtClean="0"/>
              <a:t>2</a:t>
            </a:r>
            <a:r>
              <a:rPr lang="en-US" sz="2200" dirty="0" smtClean="0"/>
              <a:t> = 4</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1625600"/>
          <a:ext cx="4267200" cy="1955801"/>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xmlns="" val="20000"/>
                    </a:ext>
                  </a:extLst>
                </a:gridCol>
                <a:gridCol w="1422400">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tblGrid>
              <a:tr h="414169">
                <a:tc>
                  <a:txBody>
                    <a:bodyPr/>
                    <a:lstStyle/>
                    <a:p>
                      <a:pPr marL="0" marR="0" algn="ctr">
                        <a:spcBef>
                          <a:spcPts val="0"/>
                        </a:spcBef>
                        <a:spcAft>
                          <a:spcPts val="0"/>
                        </a:spcAft>
                      </a:pPr>
                      <a:r>
                        <a:rPr lang="en-US" sz="1200" b="1" dirty="0">
                          <a:latin typeface="Times New Roman"/>
                          <a:ea typeface="SimSun"/>
                          <a:cs typeface="Mangal"/>
                        </a:rPr>
                        <a:t>Input A</a:t>
                      </a:r>
                      <a:endParaRPr lang="en-US" sz="12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1200" b="1">
                          <a:latin typeface="Times New Roman"/>
                          <a:ea typeface="SimSun"/>
                          <a:cs typeface="Mangal"/>
                        </a:rPr>
                        <a:t>Input B</a:t>
                      </a:r>
                      <a:endParaRPr lang="en-US" sz="1200">
                        <a:latin typeface="Times New Roman"/>
                        <a:ea typeface="SimSun"/>
                        <a:cs typeface="Mangal"/>
                      </a:endParaRPr>
                    </a:p>
                  </a:txBody>
                  <a:tcPr marL="68580" marR="68580" marT="0" marB="0"/>
                </a:tc>
                <a:tc>
                  <a:txBody>
                    <a:bodyPr/>
                    <a:lstStyle/>
                    <a:p>
                      <a:pPr marL="0" marR="0" algn="ctr">
                        <a:spcBef>
                          <a:spcPts val="0"/>
                        </a:spcBef>
                        <a:spcAft>
                          <a:spcPts val="0"/>
                        </a:spcAft>
                      </a:pPr>
                      <a:r>
                        <a:rPr lang="en-US" sz="1200" b="1">
                          <a:latin typeface="Times New Roman"/>
                          <a:ea typeface="SimSun"/>
                          <a:cs typeface="Mangal"/>
                        </a:rPr>
                        <a:t>Output </a:t>
                      </a:r>
                      <a:endParaRPr lang="en-US" sz="1200">
                        <a:latin typeface="Times New Roman"/>
                        <a:ea typeface="SimSun"/>
                        <a:cs typeface="Mangal"/>
                      </a:endParaRPr>
                    </a:p>
                    <a:p>
                      <a:pPr marL="0" marR="0" algn="ctr">
                        <a:spcBef>
                          <a:spcPts val="0"/>
                        </a:spcBef>
                        <a:spcAft>
                          <a:spcPts val="0"/>
                        </a:spcAft>
                      </a:pPr>
                      <a:r>
                        <a:rPr lang="en-US" sz="1200" b="1">
                          <a:latin typeface="Times New Roman"/>
                          <a:ea typeface="SimSun"/>
                          <a:cs typeface="Mangal"/>
                        </a:rPr>
                        <a:t>A XNOR B</a:t>
                      </a:r>
                      <a:endParaRPr lang="en-US" sz="120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385408">
                <a:tc>
                  <a:txBody>
                    <a:bodyPr/>
                    <a:lstStyle/>
                    <a:p>
                      <a:pPr marL="0" marR="0" algn="ctr">
                        <a:spcBef>
                          <a:spcPts val="0"/>
                        </a:spcBef>
                        <a:spcAft>
                          <a:spcPts val="0"/>
                        </a:spcAft>
                      </a:pPr>
                      <a:r>
                        <a:rPr lang="en-US" sz="1200">
                          <a:latin typeface="Times New Roman"/>
                          <a:ea typeface="SimSun"/>
                          <a:cs typeface="Mangal"/>
                        </a:rPr>
                        <a:t>0</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tc>
                <a:tc>
                  <a:txBody>
                    <a:bodyPr/>
                    <a:lstStyle/>
                    <a:p>
                      <a:pPr marL="0" marR="0" algn="ctr">
                        <a:spcBef>
                          <a:spcPts val="0"/>
                        </a:spcBef>
                        <a:spcAft>
                          <a:spcPts val="0"/>
                        </a:spcAft>
                      </a:pPr>
                      <a:r>
                        <a:rPr lang="en-US" sz="1200" dirty="0">
                          <a:latin typeface="Times New Roman"/>
                          <a:ea typeface="SimSun"/>
                          <a:cs typeface="Mangal"/>
                        </a:rPr>
                        <a:t>1</a:t>
                      </a:r>
                    </a:p>
                  </a:txBody>
                  <a:tcPr marL="68580" marR="68580" marT="0" marB="0"/>
                </a:tc>
                <a:extLst>
                  <a:ext uri="{0D108BD9-81ED-4DB2-BD59-A6C34878D82A}">
                    <a16:rowId xmlns:a16="http://schemas.microsoft.com/office/drawing/2014/main" xmlns="" val="10001"/>
                  </a:ext>
                </a:extLst>
              </a:tr>
              <a:tr h="385408">
                <a:tc>
                  <a:txBody>
                    <a:bodyPr/>
                    <a:lstStyle/>
                    <a:p>
                      <a:pPr marL="0" marR="0" algn="ctr">
                        <a:spcBef>
                          <a:spcPts val="0"/>
                        </a:spcBef>
                        <a:spcAft>
                          <a:spcPts val="0"/>
                        </a:spcAft>
                      </a:pPr>
                      <a:r>
                        <a:rPr lang="en-US" sz="1200">
                          <a:latin typeface="Times New Roman"/>
                          <a:ea typeface="SimSun"/>
                          <a:cs typeface="Mangal"/>
                        </a:rPr>
                        <a:t>0</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tc>
                <a:extLst>
                  <a:ext uri="{0D108BD9-81ED-4DB2-BD59-A6C34878D82A}">
                    <a16:rowId xmlns:a16="http://schemas.microsoft.com/office/drawing/2014/main" xmlns="" val="10002"/>
                  </a:ext>
                </a:extLst>
              </a:tr>
              <a:tr h="385408">
                <a:tc>
                  <a:txBody>
                    <a:bodyPr/>
                    <a:lstStyle/>
                    <a:p>
                      <a:pPr marL="0" marR="0" algn="ctr">
                        <a:spcBef>
                          <a:spcPts val="0"/>
                        </a:spcBef>
                        <a:spcAft>
                          <a:spcPts val="0"/>
                        </a:spcAft>
                      </a:pPr>
                      <a:r>
                        <a:rPr lang="en-US" sz="1200">
                          <a:latin typeface="Times New Roman"/>
                          <a:ea typeface="SimSun"/>
                          <a:cs typeface="Mangal"/>
                        </a:rPr>
                        <a:t>1</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0</a:t>
                      </a:r>
                    </a:p>
                  </a:txBody>
                  <a:tcPr marL="68580" marR="68580" marT="0" marB="0"/>
                </a:tc>
                <a:tc>
                  <a:txBody>
                    <a:bodyPr/>
                    <a:lstStyle/>
                    <a:p>
                      <a:pPr marL="0" marR="0" algn="ctr">
                        <a:spcBef>
                          <a:spcPts val="0"/>
                        </a:spcBef>
                        <a:spcAft>
                          <a:spcPts val="0"/>
                        </a:spcAft>
                      </a:pPr>
                      <a:r>
                        <a:rPr lang="en-US" sz="1200" dirty="0">
                          <a:latin typeface="Times New Roman"/>
                          <a:ea typeface="SimSun"/>
                          <a:cs typeface="Mangal"/>
                        </a:rPr>
                        <a:t>0</a:t>
                      </a:r>
                    </a:p>
                  </a:txBody>
                  <a:tcPr marL="68580" marR="68580" marT="0" marB="0"/>
                </a:tc>
                <a:extLst>
                  <a:ext uri="{0D108BD9-81ED-4DB2-BD59-A6C34878D82A}">
                    <a16:rowId xmlns:a16="http://schemas.microsoft.com/office/drawing/2014/main" xmlns="" val="10003"/>
                  </a:ext>
                </a:extLst>
              </a:tr>
              <a:tr h="385408">
                <a:tc>
                  <a:txBody>
                    <a:bodyPr/>
                    <a:lstStyle/>
                    <a:p>
                      <a:pPr marL="0" marR="0" algn="ctr">
                        <a:spcBef>
                          <a:spcPts val="0"/>
                        </a:spcBef>
                        <a:spcAft>
                          <a:spcPts val="0"/>
                        </a:spcAft>
                      </a:pPr>
                      <a:r>
                        <a:rPr lang="en-US" sz="1200">
                          <a:latin typeface="Times New Roman"/>
                          <a:ea typeface="SimSun"/>
                          <a:cs typeface="Mangal"/>
                        </a:rPr>
                        <a:t>1</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1</a:t>
                      </a:r>
                    </a:p>
                  </a:txBody>
                  <a:tcPr marL="68580" marR="68580" marT="0" marB="0"/>
                </a:tc>
                <a:tc>
                  <a:txBody>
                    <a:bodyPr/>
                    <a:lstStyle/>
                    <a:p>
                      <a:pPr marL="0" marR="0" algn="ctr">
                        <a:spcBef>
                          <a:spcPts val="0"/>
                        </a:spcBef>
                        <a:spcAft>
                          <a:spcPts val="0"/>
                        </a:spcAft>
                      </a:pPr>
                      <a:r>
                        <a:rPr lang="en-US" sz="1200" dirty="0">
                          <a:latin typeface="Times New Roman"/>
                          <a:ea typeface="SimSun"/>
                          <a:cs typeface="Mangal"/>
                        </a:rPr>
                        <a:t>1</a:t>
                      </a:r>
                    </a:p>
                  </a:txBody>
                  <a:tcPr marL="68580" marR="68580" marT="0" marB="0"/>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7" name="Table 6"/>
          <p:cNvGraphicFramePr>
            <a:graphicFrameLocks noGrp="1"/>
          </p:cNvGraphicFramePr>
          <p:nvPr/>
        </p:nvGraphicFramePr>
        <p:xfrm>
          <a:off x="4953000" y="1676400"/>
          <a:ext cx="3352800" cy="190500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xmlns="" val="20000"/>
                    </a:ext>
                  </a:extLst>
                </a:gridCol>
                <a:gridCol w="1117600">
                  <a:extLst>
                    <a:ext uri="{9D8B030D-6E8A-4147-A177-3AD203B41FA5}">
                      <a16:colId xmlns:a16="http://schemas.microsoft.com/office/drawing/2014/main" xmlns="" val="20001"/>
                    </a:ext>
                  </a:extLst>
                </a:gridCol>
                <a:gridCol w="1117600">
                  <a:extLst>
                    <a:ext uri="{9D8B030D-6E8A-4147-A177-3AD203B41FA5}">
                      <a16:colId xmlns:a16="http://schemas.microsoft.com/office/drawing/2014/main" xmlns="" val="20002"/>
                    </a:ext>
                  </a:extLst>
                </a:gridCol>
              </a:tblGrid>
              <a:tr h="381000">
                <a:tc>
                  <a:txBody>
                    <a:bodyPr/>
                    <a:lstStyle/>
                    <a:p>
                      <a:pPr marL="0" marR="0" algn="ctr">
                        <a:spcBef>
                          <a:spcPts val="0"/>
                        </a:spcBef>
                        <a:spcAft>
                          <a:spcPts val="0"/>
                        </a:spcAft>
                      </a:pPr>
                      <a:r>
                        <a:rPr lang="en-US" sz="1200" b="1" dirty="0">
                          <a:latin typeface="Times New Roman"/>
                          <a:ea typeface="SimSun"/>
                          <a:cs typeface="Mangal"/>
                        </a:rPr>
                        <a:t>Switch S1</a:t>
                      </a:r>
                      <a:endParaRPr lang="en-US" sz="1200" dirty="0">
                        <a:latin typeface="Times New Roman"/>
                        <a:ea typeface="SimSun"/>
                        <a:cs typeface="Mangal"/>
                      </a:endParaRPr>
                    </a:p>
                  </a:txBody>
                  <a:tcPr marL="68580" marR="68580" marT="0" marB="0"/>
                </a:tc>
                <a:tc>
                  <a:txBody>
                    <a:bodyPr/>
                    <a:lstStyle/>
                    <a:p>
                      <a:pPr marL="0" marR="0" algn="ctr">
                        <a:spcBef>
                          <a:spcPts val="0"/>
                        </a:spcBef>
                        <a:spcAft>
                          <a:spcPts val="0"/>
                        </a:spcAft>
                      </a:pPr>
                      <a:r>
                        <a:rPr lang="en-US" sz="1200" b="1">
                          <a:latin typeface="Times New Roman"/>
                          <a:ea typeface="SimSun"/>
                          <a:cs typeface="Mangal"/>
                        </a:rPr>
                        <a:t>Switch S2</a:t>
                      </a:r>
                      <a:endParaRPr lang="en-US" sz="1200">
                        <a:latin typeface="Times New Roman"/>
                        <a:ea typeface="SimSun"/>
                        <a:cs typeface="Mangal"/>
                      </a:endParaRPr>
                    </a:p>
                  </a:txBody>
                  <a:tcPr marL="68580" marR="68580" marT="0" marB="0"/>
                </a:tc>
                <a:tc>
                  <a:txBody>
                    <a:bodyPr/>
                    <a:lstStyle/>
                    <a:p>
                      <a:pPr marL="0" marR="0" algn="ctr">
                        <a:spcBef>
                          <a:spcPts val="0"/>
                        </a:spcBef>
                        <a:spcAft>
                          <a:spcPts val="0"/>
                        </a:spcAft>
                      </a:pPr>
                      <a:r>
                        <a:rPr lang="en-US" sz="1200" b="1">
                          <a:latin typeface="Times New Roman"/>
                          <a:ea typeface="SimSun"/>
                          <a:cs typeface="Mangal"/>
                        </a:rPr>
                        <a:t>Bulb </a:t>
                      </a:r>
                      <a:endParaRPr lang="en-US" sz="1200">
                        <a:latin typeface="Times New Roman"/>
                        <a:ea typeface="SimSun"/>
                        <a:cs typeface="Mangal"/>
                      </a:endParaRPr>
                    </a:p>
                  </a:txBody>
                  <a:tcPr marL="68580" marR="68580" marT="0" marB="0"/>
                </a:tc>
                <a:extLst>
                  <a:ext uri="{0D108BD9-81ED-4DB2-BD59-A6C34878D82A}">
                    <a16:rowId xmlns:a16="http://schemas.microsoft.com/office/drawing/2014/main" xmlns="" val="10000"/>
                  </a:ext>
                </a:extLst>
              </a:tr>
              <a:tr h="381000">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tc>
                <a:extLst>
                  <a:ext uri="{0D108BD9-81ED-4DB2-BD59-A6C34878D82A}">
                    <a16:rowId xmlns:a16="http://schemas.microsoft.com/office/drawing/2014/main" xmlns="" val="10001"/>
                  </a:ext>
                </a:extLst>
              </a:tr>
              <a:tr h="381000">
                <a:tc>
                  <a:txBody>
                    <a:bodyPr/>
                    <a:lstStyle/>
                    <a:p>
                      <a:pPr marL="0" marR="0" algn="ctr">
                        <a:spcBef>
                          <a:spcPts val="0"/>
                        </a:spcBef>
                        <a:spcAft>
                          <a:spcPts val="0"/>
                        </a:spcAft>
                      </a:pPr>
                      <a:r>
                        <a:rPr lang="en-US" sz="1200" dirty="0">
                          <a:latin typeface="Times New Roman"/>
                          <a:ea typeface="SimSun"/>
                          <a:cs typeface="Mangal"/>
                        </a:rPr>
                        <a:t>OFF</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tc>
                <a:extLst>
                  <a:ext uri="{0D108BD9-81ED-4DB2-BD59-A6C34878D82A}">
                    <a16:rowId xmlns:a16="http://schemas.microsoft.com/office/drawing/2014/main" xmlns="" val="10002"/>
                  </a:ext>
                </a:extLst>
              </a:tr>
              <a:tr h="381000">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OFF</a:t>
                      </a:r>
                    </a:p>
                  </a:txBody>
                  <a:tcPr marL="68580" marR="68580" marT="0" marB="0"/>
                </a:tc>
                <a:extLst>
                  <a:ext uri="{0D108BD9-81ED-4DB2-BD59-A6C34878D82A}">
                    <a16:rowId xmlns:a16="http://schemas.microsoft.com/office/drawing/2014/main" xmlns="" val="10003"/>
                  </a:ext>
                </a:extLst>
              </a:tr>
              <a:tr h="381000">
                <a:tc>
                  <a:txBody>
                    <a:bodyPr/>
                    <a:lstStyle/>
                    <a:p>
                      <a:pPr marL="0" marR="0" algn="ctr">
                        <a:spcBef>
                          <a:spcPts val="0"/>
                        </a:spcBef>
                        <a:spcAft>
                          <a:spcPts val="0"/>
                        </a:spcAft>
                      </a:pPr>
                      <a:r>
                        <a:rPr lang="en-US" sz="1200" dirty="0">
                          <a:latin typeface="Times New Roman"/>
                          <a:ea typeface="SimSun"/>
                          <a:cs typeface="Mangal"/>
                        </a:rPr>
                        <a:t>ON</a:t>
                      </a:r>
                    </a:p>
                  </a:txBody>
                  <a:tcPr marL="68580" marR="68580" marT="0" marB="0"/>
                </a:tc>
                <a:tc>
                  <a:txBody>
                    <a:bodyPr/>
                    <a:lstStyle/>
                    <a:p>
                      <a:pPr marL="0" marR="0" algn="ctr">
                        <a:spcBef>
                          <a:spcPts val="0"/>
                        </a:spcBef>
                        <a:spcAft>
                          <a:spcPts val="0"/>
                        </a:spcAft>
                      </a:pPr>
                      <a:r>
                        <a:rPr lang="en-US" sz="1200">
                          <a:latin typeface="Times New Roman"/>
                          <a:ea typeface="SimSun"/>
                          <a:cs typeface="Mangal"/>
                        </a:rPr>
                        <a:t>ON</a:t>
                      </a:r>
                    </a:p>
                  </a:txBody>
                  <a:tcPr marL="68580" marR="68580" marT="0" marB="0"/>
                </a:tc>
                <a:tc>
                  <a:txBody>
                    <a:bodyPr/>
                    <a:lstStyle/>
                    <a:p>
                      <a:pPr marL="0" marR="0" algn="ctr">
                        <a:spcBef>
                          <a:spcPts val="0"/>
                        </a:spcBef>
                        <a:spcAft>
                          <a:spcPts val="0"/>
                        </a:spcAft>
                      </a:pPr>
                      <a:r>
                        <a:rPr lang="en-US" sz="1200" dirty="0">
                          <a:latin typeface="Times New Roman"/>
                          <a:ea typeface="SimSun"/>
                          <a:cs typeface="Mangal"/>
                        </a:rPr>
                        <a:t>ON</a:t>
                      </a:r>
                    </a:p>
                  </a:txBody>
                  <a:tcPr marL="68580" marR="68580" marT="0" marB="0"/>
                </a:tc>
                <a:extLst>
                  <a:ext uri="{0D108BD9-81ED-4DB2-BD59-A6C34878D82A}">
                    <a16:rowId xmlns:a16="http://schemas.microsoft.com/office/drawing/2014/main" xmlns="" val="10004"/>
                  </a:ext>
                </a:extLst>
              </a:tr>
            </a:tbl>
          </a:graphicData>
        </a:graphic>
      </p:graphicFrame>
      <p:sp>
        <p:nvSpPr>
          <p:cNvPr id="8" name="Rectangle 7"/>
          <p:cNvSpPr/>
          <p:nvPr/>
        </p:nvSpPr>
        <p:spPr>
          <a:xfrm>
            <a:off x="685800" y="4419600"/>
            <a:ext cx="4307718" cy="369332"/>
          </a:xfrm>
          <a:prstGeom prst="rect">
            <a:avLst/>
          </a:prstGeom>
        </p:spPr>
        <p:txBody>
          <a:bodyPr wrap="none">
            <a:spAutoFit/>
          </a:bodyPr>
          <a:lstStyle/>
          <a:p>
            <a:r>
              <a:rPr lang="en-US" dirty="0" smtClean="0"/>
              <a:t>Boolean Expression for XNOR function is f = </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876800" y="4343400"/>
            <a:ext cx="606490" cy="309562"/>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grpSp>
        <p:nvGrpSpPr>
          <p:cNvPr id="26" name="Group 25"/>
          <p:cNvGrpSpPr/>
          <p:nvPr/>
        </p:nvGrpSpPr>
        <p:grpSpPr>
          <a:xfrm>
            <a:off x="685800" y="1219200"/>
            <a:ext cx="3419475" cy="1708150"/>
            <a:chOff x="2447925" y="3336925"/>
            <a:chExt cx="2876550" cy="1266825"/>
          </a:xfrm>
        </p:grpSpPr>
        <p:pic>
          <p:nvPicPr>
            <p:cNvPr id="2050" name="Picture 2"/>
            <p:cNvPicPr>
              <a:picLocks noChangeAspect="1" noChangeArrowheads="1"/>
            </p:cNvPicPr>
            <p:nvPr/>
          </p:nvPicPr>
          <p:blipFill>
            <a:blip r:embed="rId2" cstate="print"/>
            <a:srcRect/>
            <a:stretch>
              <a:fillRect/>
            </a:stretch>
          </p:blipFill>
          <p:spPr bwMode="auto">
            <a:xfrm>
              <a:off x="3541713" y="3595688"/>
              <a:ext cx="571500" cy="649287"/>
            </a:xfrm>
            <a:prstGeom prst="rect">
              <a:avLst/>
            </a:prstGeom>
            <a:noFill/>
            <a:ln w="9525">
              <a:noFill/>
              <a:miter lim="800000"/>
              <a:headEnd/>
              <a:tailEnd/>
            </a:ln>
          </p:spPr>
        </p:pic>
        <p:sp>
          <p:nvSpPr>
            <p:cNvPr id="2051" name="AutoShape 3"/>
            <p:cNvSpPr>
              <a:spLocks noChangeArrowheads="1"/>
            </p:cNvSpPr>
            <p:nvPr/>
          </p:nvSpPr>
          <p:spPr bwMode="auto">
            <a:xfrm rot="11024037">
              <a:off x="3848100" y="3717925"/>
              <a:ext cx="458788" cy="441325"/>
            </a:xfrm>
            <a:prstGeom prst="moon">
              <a:avLst>
                <a:gd name="adj" fmla="val 72042"/>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2" name="Text Box 4"/>
            <p:cNvSpPr txBox="1">
              <a:spLocks noChangeArrowheads="1"/>
            </p:cNvSpPr>
            <p:nvPr/>
          </p:nvSpPr>
          <p:spPr bwMode="auto">
            <a:xfrm>
              <a:off x="2609850" y="426085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Text Box 5"/>
            <p:cNvSpPr txBox="1">
              <a:spLocks noChangeArrowheads="1"/>
            </p:cNvSpPr>
            <p:nvPr/>
          </p:nvSpPr>
          <p:spPr bwMode="auto">
            <a:xfrm>
              <a:off x="4457700" y="3994150"/>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2447925" y="41275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2581275" y="3336925"/>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056" name="Group 8"/>
            <p:cNvGrpSpPr>
              <a:grpSpLocks/>
            </p:cNvGrpSpPr>
            <p:nvPr/>
          </p:nvGrpSpPr>
          <p:grpSpPr bwMode="auto">
            <a:xfrm>
              <a:off x="2733675" y="4260850"/>
              <a:ext cx="685800" cy="0"/>
              <a:chOff x="2340" y="5205"/>
              <a:chExt cx="1080" cy="0"/>
            </a:xfrm>
          </p:grpSpPr>
          <p:sp>
            <p:nvSpPr>
              <p:cNvPr id="2057" name="Line 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58" name="Line 1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59" name="Group 11"/>
            <p:cNvGrpSpPr>
              <a:grpSpLocks/>
            </p:cNvGrpSpPr>
            <p:nvPr/>
          </p:nvGrpSpPr>
          <p:grpSpPr bwMode="auto">
            <a:xfrm>
              <a:off x="2733675" y="3632200"/>
              <a:ext cx="685800" cy="0"/>
              <a:chOff x="2340" y="5205"/>
              <a:chExt cx="1080" cy="0"/>
            </a:xfrm>
          </p:grpSpPr>
          <p:sp>
            <p:nvSpPr>
              <p:cNvPr id="2060" name="Line 12"/>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2061" name="Line 13"/>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62" name="Line 14"/>
            <p:cNvSpPr>
              <a:spLocks noChangeShapeType="1"/>
            </p:cNvSpPr>
            <p:nvPr/>
          </p:nvSpPr>
          <p:spPr bwMode="auto">
            <a:xfrm>
              <a:off x="3419475" y="3632200"/>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3" name="Line 15"/>
            <p:cNvSpPr>
              <a:spLocks noChangeShapeType="1"/>
            </p:cNvSpPr>
            <p:nvPr/>
          </p:nvSpPr>
          <p:spPr bwMode="auto">
            <a:xfrm>
              <a:off x="3419475" y="4022725"/>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4" name="Line 16"/>
            <p:cNvSpPr>
              <a:spLocks noChangeShapeType="1"/>
            </p:cNvSpPr>
            <p:nvPr/>
          </p:nvSpPr>
          <p:spPr bwMode="auto">
            <a:xfrm>
              <a:off x="3429000" y="386080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5" name="Line 17"/>
            <p:cNvSpPr>
              <a:spLocks noChangeShapeType="1"/>
            </p:cNvSpPr>
            <p:nvPr/>
          </p:nvSpPr>
          <p:spPr bwMode="auto">
            <a:xfrm>
              <a:off x="3429000" y="4022725"/>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6" name="Text Box 18"/>
            <p:cNvSpPr txBox="1">
              <a:spLocks noChangeArrowheads="1"/>
            </p:cNvSpPr>
            <p:nvPr/>
          </p:nvSpPr>
          <p:spPr bwMode="auto">
            <a:xfrm>
              <a:off x="2447925" y="3508375"/>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5095875" y="3822700"/>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8" name="Oval 20"/>
            <p:cNvSpPr>
              <a:spLocks noChangeArrowheads="1"/>
            </p:cNvSpPr>
            <p:nvPr/>
          </p:nvSpPr>
          <p:spPr bwMode="auto">
            <a:xfrm>
              <a:off x="4305300" y="3898900"/>
              <a:ext cx="79375" cy="7937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9" name="Line 21"/>
            <p:cNvSpPr>
              <a:spLocks noChangeShapeType="1"/>
            </p:cNvSpPr>
            <p:nvPr/>
          </p:nvSpPr>
          <p:spPr bwMode="auto">
            <a:xfrm>
              <a:off x="4371975" y="3937000"/>
              <a:ext cx="4572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spd="slow">
    <p:newsfla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5486400" cy="1143000"/>
          </a:xfrm>
        </p:spPr>
        <p:txBody>
          <a:bodyPr/>
          <a:lstStyle/>
          <a:p>
            <a:pPr algn="l"/>
            <a:r>
              <a:rPr lang="en-US" dirty="0" smtClean="0">
                <a:solidFill>
                  <a:srgbClr val="002060"/>
                </a:solidFill>
                <a:hlinkClick r:id="rId2" action="ppaction://hlinkfile"/>
              </a:rPr>
              <a:t>BOOLEAN ALGEBRA</a:t>
            </a:r>
            <a:endParaRPr lang="en-US" dirty="0"/>
          </a:p>
        </p:txBody>
      </p:sp>
      <p:pic>
        <p:nvPicPr>
          <p:cNvPr id="4" name="Content Placeholder 3" descr="George Boole"/>
          <p:cNvPicPr>
            <a:picLocks noGrp="1"/>
          </p:cNvPicPr>
          <p:nvPr>
            <p:ph idx="1"/>
          </p:nvPr>
        </p:nvPicPr>
        <p:blipFill>
          <a:blip r:embed="rId3" cstate="print"/>
          <a:srcRect/>
          <a:stretch>
            <a:fillRect/>
          </a:stretch>
        </p:blipFill>
        <p:spPr bwMode="auto">
          <a:xfrm>
            <a:off x="6019800" y="0"/>
            <a:ext cx="3048000" cy="3200400"/>
          </a:xfrm>
          <a:prstGeom prst="rect">
            <a:avLst/>
          </a:prstGeom>
          <a:noFill/>
          <a:ln w="9525">
            <a:noFill/>
            <a:miter lim="800000"/>
            <a:headEnd/>
            <a:tailEnd/>
          </a:ln>
        </p:spPr>
      </p:pic>
      <p:sp>
        <p:nvSpPr>
          <p:cNvPr id="5" name="Rectangle 4"/>
          <p:cNvSpPr/>
          <p:nvPr/>
        </p:nvSpPr>
        <p:spPr>
          <a:xfrm>
            <a:off x="228600" y="4572000"/>
            <a:ext cx="8915400" cy="923330"/>
          </a:xfrm>
          <a:prstGeom prst="rect">
            <a:avLst/>
          </a:prstGeom>
        </p:spPr>
        <p:txBody>
          <a:bodyPr wrap="square">
            <a:spAutoFit/>
          </a:bodyPr>
          <a:lstStyle/>
          <a:p>
            <a:endParaRPr lang="en-US" dirty="0" smtClean="0"/>
          </a:p>
          <a:p>
            <a:endParaRPr lang="en-US" dirty="0" smtClean="0"/>
          </a:p>
          <a:p>
            <a:r>
              <a:rPr lang="en-US" dirty="0" smtClean="0"/>
              <a:t>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dirty="0"/>
          </a:p>
        </p:txBody>
      </p:sp>
      <p:sp>
        <p:nvSpPr>
          <p:cNvPr id="8" name="Footer Placeholder 7"/>
          <p:cNvSpPr>
            <a:spLocks noGrp="1"/>
          </p:cNvSpPr>
          <p:nvPr>
            <p:ph type="ftr" sz="quarter" idx="11"/>
          </p:nvPr>
        </p:nvSpPr>
        <p:spPr>
          <a:xfrm>
            <a:off x="4953000" y="6492875"/>
            <a:ext cx="2895600" cy="365125"/>
          </a:xfrm>
        </p:spPr>
        <p:txBody>
          <a:bodyPr/>
          <a:lstStyle/>
          <a:p>
            <a:r>
              <a:rPr lang="en-US" dirty="0" smtClean="0"/>
              <a:t>bsarita3768@yahoo.com</a:t>
            </a:r>
            <a:endParaRPr lang="en-US" dirty="0"/>
          </a:p>
        </p:txBody>
      </p:sp>
      <p:sp>
        <p:nvSpPr>
          <p:cNvPr id="10" name="Rectangle 9"/>
          <p:cNvSpPr/>
          <p:nvPr/>
        </p:nvSpPr>
        <p:spPr>
          <a:xfrm>
            <a:off x="152400" y="990600"/>
            <a:ext cx="5791200" cy="3693319"/>
          </a:xfrm>
          <a:prstGeom prst="rect">
            <a:avLst/>
          </a:prstGeom>
        </p:spPr>
        <p:txBody>
          <a:bodyPr wrap="square">
            <a:spAutoFit/>
          </a:bodyPr>
          <a:lstStyle/>
          <a:p>
            <a:r>
              <a:rPr lang="en-US" dirty="0" smtClean="0"/>
              <a:t>Boolean algebra is the algebra of logic. It is a two valued system of algebra that is used to represent logical relation ships and operations. It is widely used to analyze design logic circuits which are the basis for digital electronics  and digital computers. </a:t>
            </a:r>
          </a:p>
          <a:p>
            <a:r>
              <a:rPr lang="en-US" dirty="0" smtClean="0"/>
              <a:t>Boolean algebra concerns an arithmetic with just two values. These values are often denote by T and F, where T stands for “true” and F stands for “false”. Usually we will use 1 in place of T and 0 in place of F. However it is very useful to remember the logical association of true and false.</a:t>
            </a:r>
            <a:endParaRPr lang="en-US" b="1" dirty="0" smtClean="0"/>
          </a:p>
          <a:p>
            <a:r>
              <a:rPr lang="en-US" dirty="0" smtClean="0"/>
              <a:t>British mathematician and logician George Boole developed Boolean algebra in 1854</a:t>
            </a:r>
          </a:p>
          <a:p>
            <a:endParaRPr lang="en-US" dirty="0" smtClean="0"/>
          </a:p>
        </p:txBody>
      </p:sp>
      <p:sp>
        <p:nvSpPr>
          <p:cNvPr id="9" name="Rectangle 8"/>
          <p:cNvSpPr/>
          <p:nvPr/>
        </p:nvSpPr>
        <p:spPr>
          <a:xfrm>
            <a:off x="304800" y="4648200"/>
            <a:ext cx="8001000" cy="1200329"/>
          </a:xfrm>
          <a:prstGeom prst="rect">
            <a:avLst/>
          </a:prstGeom>
        </p:spPr>
        <p:txBody>
          <a:bodyPr wrap="square">
            <a:spAutoFit/>
          </a:bodyPr>
          <a:lstStyle/>
          <a:p>
            <a:r>
              <a:rPr lang="en-US" dirty="0" smtClean="0"/>
              <a:t>This  algebra was introduced  in his book “ </a:t>
            </a:r>
            <a:r>
              <a:rPr lang="en-US" i="1" dirty="0" smtClean="0"/>
              <a:t>An Investigation of the Laws of Thought”. (</a:t>
            </a:r>
            <a:r>
              <a:rPr lang="en-US" dirty="0" smtClean="0"/>
              <a:t> the term "Boolean algebra" was first suggested by </a:t>
            </a:r>
            <a:r>
              <a:rPr lang="en-US" dirty="0" err="1" smtClean="0"/>
              <a:t>Sheffer</a:t>
            </a:r>
            <a:r>
              <a:rPr lang="en-US" dirty="0" smtClean="0"/>
              <a:t> in 1913)</a:t>
            </a:r>
            <a:r>
              <a:rPr lang="en-US" i="1" dirty="0" smtClean="0"/>
              <a:t> </a:t>
            </a:r>
            <a:r>
              <a:rPr lang="en-US" dirty="0" smtClean="0"/>
              <a:t> It is a two valued system of algebra used to represent logical relationships and operations. It means, it  deals with binary number system. </a:t>
            </a:r>
            <a:endParaRPr lang="en-US" dirty="0"/>
          </a:p>
        </p:txBody>
      </p:sp>
      <p:sp>
        <p:nvSpPr>
          <p:cNvPr id="11" name="Rectangle 10"/>
          <p:cNvSpPr/>
          <p:nvPr/>
        </p:nvSpPr>
        <p:spPr>
          <a:xfrm>
            <a:off x="685800" y="6019800"/>
            <a:ext cx="5867400" cy="646331"/>
          </a:xfrm>
          <a:prstGeom prst="rect">
            <a:avLst/>
          </a:prstGeom>
        </p:spPr>
        <p:txBody>
          <a:bodyPr wrap="square">
            <a:spAutoFit/>
          </a:bodyPr>
          <a:lstStyle/>
          <a:p>
            <a:r>
              <a:rPr lang="en-US" dirty="0" smtClean="0">
                <a:hlinkClick r:id="rId4"/>
              </a:rPr>
              <a:t>http://www.allaboutcircuits.com/vol_4/chpt_7/3.html</a:t>
            </a:r>
            <a:endParaRPr lang="en-US" dirty="0" smtClean="0"/>
          </a:p>
          <a:p>
            <a:endParaRPr lang="en-US" dirty="0"/>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p:cTn id="25" dur="2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26" dur="20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27" dur="2000"/>
                                        <p:tgtEl>
                                          <p:spTgt spid="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p:cTn id="32" dur="2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33" dur="20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4" dur="20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2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20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41" dur="20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6" presetClass="entr" presetSubtype="0" fill="hold" nodeType="clickEffect">
                                  <p:stCondLst>
                                    <p:cond delay="0"/>
                                  </p:stCondLst>
                                  <p:iterate type="lt">
                                    <p:tmPct val="10000"/>
                                  </p:iterate>
                                  <p:childTnLst>
                                    <p:set>
                                      <p:cBhvr>
                                        <p:cTn id="45" dur="1" fill="hold">
                                          <p:stCondLst>
                                            <p:cond delay="0"/>
                                          </p:stCondLst>
                                        </p:cTn>
                                        <p:tgtEl>
                                          <p:spTgt spid="4"/>
                                        </p:tgtEl>
                                        <p:attrNameLst>
                                          <p:attrName>style.visibility</p:attrName>
                                        </p:attrNameLst>
                                      </p:cBhvr>
                                      <p:to>
                                        <p:strVal val="visible"/>
                                      </p:to>
                                    </p:set>
                                    <p:anim by="(-#ppt_w*2)" calcmode="lin" valueType="num">
                                      <p:cBhvr rctx="PPT">
                                        <p:cTn id="46" dur="1000" autoRev="1" fill="hold">
                                          <p:stCondLst>
                                            <p:cond delay="0"/>
                                          </p:stCondLst>
                                        </p:cTn>
                                        <p:tgtEl>
                                          <p:spTgt spid="4"/>
                                        </p:tgtEl>
                                        <p:attrNameLst>
                                          <p:attrName>ppt_w</p:attrName>
                                        </p:attrNameLst>
                                      </p:cBhvr>
                                    </p:anim>
                                    <p:anim by="(#ppt_w*0.50)" calcmode="lin" valueType="num">
                                      <p:cBhvr>
                                        <p:cTn id="47" dur="1000" decel="50000" autoRev="1" fill="hold">
                                          <p:stCondLst>
                                            <p:cond delay="0"/>
                                          </p:stCondLst>
                                        </p:cTn>
                                        <p:tgtEl>
                                          <p:spTgt spid="4"/>
                                        </p:tgtEl>
                                        <p:attrNameLst>
                                          <p:attrName>ppt_x</p:attrName>
                                        </p:attrNameLst>
                                      </p:cBhvr>
                                    </p:anim>
                                    <p:anim from="(-#ppt_h/2)" to="(#ppt_y)" calcmode="lin" valueType="num">
                                      <p:cBhvr>
                                        <p:cTn id="48" dur="2000" fill="hold">
                                          <p:stCondLst>
                                            <p:cond delay="0"/>
                                          </p:stCondLst>
                                        </p:cTn>
                                        <p:tgtEl>
                                          <p:spTgt spid="4"/>
                                        </p:tgtEl>
                                        <p:attrNameLst>
                                          <p:attrName>ppt_y</p:attrName>
                                        </p:attrNameLst>
                                      </p:cBhvr>
                                    </p:anim>
                                    <p:animRot by="21600000">
                                      <p:cBhvr>
                                        <p:cTn id="49" dur="20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BOOLEAN ALGEBRA</a:t>
            </a: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pPr>
              <a:buNone/>
            </a:pPr>
            <a:r>
              <a:rPr lang="en-US" dirty="0" smtClean="0"/>
              <a:t> It is now widely used to analyze and design logic circuits. The logic circuits are the basis for digital electronic and  digital computers. The circuits in computer as well as other digital electronic devices have  inputs, each of which is either  a 0 or a 1, and produce outputs that are also either, 0 or 1. The digital electronic circuits can be constructed using any basic elements that have distinct two states. The two distinct states can be ON or OFF in switches; reflective or non reflective optical medium.</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ransition spd="slow">
    <p:newsfla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		A form of symbolic logic, in which variables, which stand for proposition, have only the values "true" (or "1") and "false" (or "0"). Relationships between these values are expressed by the </a:t>
            </a:r>
            <a:r>
              <a:rPr lang="en-US" b="1" dirty="0" smtClean="0"/>
              <a:t>Boolean operators</a:t>
            </a:r>
            <a:r>
              <a:rPr lang="en-US" dirty="0" smtClean="0"/>
              <a:t> AND, OR, and NOT. For example, "a + b" means "a OR b", and its value is true as long as either a is true or b is true (or both). Boolean logic can be used to solve logical problems, and provides the mathematical tools fundamental to the design of digital computers. It is named after the mathematician George Boole. Also called </a:t>
            </a:r>
            <a:r>
              <a:rPr lang="en-US" i="1" dirty="0" smtClean="0"/>
              <a:t>Boolean logic</a:t>
            </a:r>
            <a:r>
              <a:rPr lang="en-US" dirty="0" smtClean="0"/>
              <a:t>. See also </a:t>
            </a:r>
            <a:r>
              <a:rPr lang="en-US" dirty="0" smtClean="0">
                <a:hlinkClick r:id="rId3"/>
              </a:rPr>
              <a:t>logic gate</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ransition spd="slow">
    <p:newsfla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Boolean algebra</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Boolean algebra</a:t>
            </a:r>
            <a:r>
              <a:rPr lang="en-US" dirty="0" smtClean="0"/>
              <a:t> is the sub-area of algebra in which the values of the variables are the truth values </a:t>
            </a:r>
            <a:r>
              <a:rPr lang="en-US" i="1" dirty="0" smtClean="0"/>
              <a:t>true</a:t>
            </a:r>
            <a:r>
              <a:rPr lang="en-US" dirty="0" smtClean="0"/>
              <a:t> and </a:t>
            </a:r>
            <a:r>
              <a:rPr lang="en-US" i="1" dirty="0" smtClean="0"/>
              <a:t>false</a:t>
            </a:r>
            <a:r>
              <a:rPr lang="en-US" dirty="0" smtClean="0"/>
              <a:t>, usually denoted 1 and 0 respectively .</a:t>
            </a:r>
          </a:p>
          <a:p>
            <a:r>
              <a:rPr lang="en-US" dirty="0" smtClean="0"/>
              <a:t> It is a two valued system of algebra used to represent logical relationships and operations. It means, it  deals with binary number system.  In Boolean algebra, logical proposition are represented by symbols and abstract mathematical operators. </a:t>
            </a:r>
          </a:p>
          <a:p>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ransition spd="slow">
    <p:newsfla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551237"/>
            <a:ext cx="8991600" cy="3306763"/>
          </a:xfrm>
        </p:spPr>
        <p:txBody>
          <a:bodyPr>
            <a:normAutofit fontScale="92500" lnSpcReduction="20000"/>
          </a:bodyPr>
          <a:lstStyle/>
          <a:p>
            <a:pPr>
              <a:buNone/>
            </a:pPr>
            <a:r>
              <a:rPr lang="en-US" dirty="0" smtClean="0"/>
              <a:t> </a:t>
            </a:r>
          </a:p>
          <a:p>
            <a:pPr>
              <a:buNone/>
            </a:pPr>
            <a:r>
              <a:rPr lang="en-US" dirty="0" smtClean="0"/>
              <a:t>     </a:t>
            </a:r>
            <a:r>
              <a:rPr lang="en-US" sz="2600" dirty="0" smtClean="0"/>
              <a:t>In Boolean algebra,  the variables permitted  have two values “true” or “false” usually written as 1 and 0 respectively. The Boolean operations on the variables are limited to three basic logic operations AND, OR and NOT. Two states of Boolean variables i.e., true and false may be represented by ON and OFF states of electronic switching circuits respectively.  </a:t>
            </a:r>
          </a:p>
          <a:p>
            <a:pPr>
              <a:buNone/>
            </a:pPr>
            <a:r>
              <a:rPr lang="en-US" sz="2600" dirty="0" smtClean="0"/>
              <a:t> </a:t>
            </a:r>
          </a:p>
          <a:p>
            <a:pPr>
              <a:buNone/>
            </a:pP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Rectangle 5"/>
          <p:cNvSpPr/>
          <p:nvPr/>
        </p:nvSpPr>
        <p:spPr>
          <a:xfrm>
            <a:off x="304800" y="2438400"/>
            <a:ext cx="8458200" cy="830997"/>
          </a:xfrm>
          <a:prstGeom prst="rect">
            <a:avLst/>
          </a:prstGeom>
        </p:spPr>
        <p:txBody>
          <a:bodyPr wrap="square">
            <a:spAutoFit/>
          </a:bodyPr>
          <a:lstStyle/>
          <a:p>
            <a:pPr>
              <a:buNone/>
            </a:pPr>
            <a:r>
              <a:rPr lang="en-US" dirty="0" smtClean="0"/>
              <a:t>      </a:t>
            </a:r>
            <a:r>
              <a:rPr lang="en-US" sz="2400" dirty="0" smtClean="0"/>
              <a:t>1 + 1 = 1</a:t>
            </a:r>
          </a:p>
          <a:p>
            <a:pPr>
              <a:buNone/>
            </a:pPr>
            <a:r>
              <a:rPr lang="en-US" sz="2400" dirty="0" smtClean="0"/>
              <a:t>    Where + is the logical operation OR and not the simple addition.</a:t>
            </a:r>
            <a:endParaRPr lang="en-US" sz="2400" dirty="0"/>
          </a:p>
        </p:txBody>
      </p:sp>
      <p:sp>
        <p:nvSpPr>
          <p:cNvPr id="7" name="Title 6"/>
          <p:cNvSpPr>
            <a:spLocks noGrp="1"/>
          </p:cNvSpPr>
          <p:nvPr>
            <p:ph type="title"/>
          </p:nvPr>
        </p:nvSpPr>
        <p:spPr>
          <a:xfrm>
            <a:off x="533400" y="914400"/>
            <a:ext cx="8229600" cy="1200329"/>
          </a:xfrm>
          <a:prstGeom prst="rect">
            <a:avLst/>
          </a:prstGeom>
        </p:spPr>
        <p:txBody>
          <a:bodyPr wrap="square">
            <a:spAutoFit/>
          </a:bodyPr>
          <a:lstStyle/>
          <a:p>
            <a:pPr algn="l"/>
            <a:r>
              <a:rPr lang="en-US" sz="2400" dirty="0" smtClean="0"/>
              <a:t>In simple terms, Boolean algebra is a system of mathematical logic which differs from both the conventional algebra and the binary arithmetic. For example, in Boolean algebra,</a:t>
            </a:r>
            <a:endParaRPr lang="en-US" sz="2400" dirty="0"/>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ppt_x"/>
                                          </p:val>
                                        </p:tav>
                                        <p:tav tm="100000">
                                          <p:val>
                                            <p:strVal val="#ppt_x"/>
                                          </p:val>
                                        </p:tav>
                                      </p:tavLst>
                                    </p:anim>
                                    <p:anim calcmode="lin" valueType="num">
                                      <p:cBhvr additive="base">
                                        <p:cTn id="8"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2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7"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20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edge">
                                      <p:cBhvr>
                                        <p:cTn id="23" dur="2000"/>
                                        <p:tgtEl>
                                          <p:spTgt spid="3">
                                            <p:txEl>
                                              <p:pRg st="1" end="1"/>
                                            </p:txEl>
                                          </p:spTgt>
                                        </p:tgtEl>
                                      </p:cBhvr>
                                    </p:animEffect>
                                  </p:childTnLst>
                                </p:cTn>
                              </p:par>
                              <p:par>
                                <p:cTn id="24" presetID="2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edge">
                                      <p:cBhvr>
                                        <p:cTn id="26"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67000"/>
            <a:ext cx="8839200" cy="4525963"/>
          </a:xfrm>
        </p:spPr>
        <p:txBody>
          <a:bodyPr/>
          <a:lstStyle/>
          <a:p>
            <a:pPr>
              <a:buNone/>
            </a:pPr>
            <a:endParaRPr lang="en-US" sz="2400" dirty="0" smtClean="0"/>
          </a:p>
          <a:p>
            <a:pPr>
              <a:buNone/>
            </a:pPr>
            <a:endParaRPr lang="en-US" sz="2400" dirty="0" smtClean="0"/>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dirty="0"/>
          </a:p>
        </p:txBody>
      </p:sp>
      <p:sp>
        <p:nvSpPr>
          <p:cNvPr id="6" name="Rectangle 5"/>
          <p:cNvSpPr/>
          <p:nvPr/>
        </p:nvSpPr>
        <p:spPr>
          <a:xfrm>
            <a:off x="228600" y="228600"/>
            <a:ext cx="8382000" cy="1477328"/>
          </a:xfrm>
          <a:prstGeom prst="rect">
            <a:avLst/>
          </a:prstGeom>
        </p:spPr>
        <p:txBody>
          <a:bodyPr wrap="square">
            <a:spAutoFit/>
          </a:bodyPr>
          <a:lstStyle/>
          <a:p>
            <a:pPr>
              <a:buNone/>
            </a:pPr>
            <a:r>
              <a:rPr lang="en-US" sz="2400" dirty="0" smtClean="0"/>
              <a:t>In the world of Boolean algebra, there are only two possible values for any quantity and for any arithmetic operation: 1 or 0. There is no such thing as “2” within the scope of Boolean values. </a:t>
            </a:r>
          </a:p>
          <a:p>
            <a:pPr>
              <a:buNone/>
            </a:pPr>
            <a:endParaRPr lang="en-US" dirty="0"/>
          </a:p>
        </p:txBody>
      </p:sp>
    </p:spTree>
  </p:cSld>
  <p:clrMapOvr>
    <a:masterClrMapping/>
  </p:clrMapOvr>
  <p:transition spd="slow">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228600"/>
            <a:ext cx="7772400" cy="838200"/>
          </a:xfrm>
        </p:spPr>
        <p:txBody>
          <a:bodyPr/>
          <a:lstStyle/>
          <a:p>
            <a:r>
              <a:rPr lang="en-US" b="1" smtClean="0">
                <a:solidFill>
                  <a:schemeClr val="tx1"/>
                </a:solidFill>
              </a:rPr>
              <a:t>Binary Logic and Gates</a:t>
            </a:r>
          </a:p>
        </p:txBody>
      </p:sp>
      <p:sp>
        <p:nvSpPr>
          <p:cNvPr id="15364" name="Rectangle 3"/>
          <p:cNvSpPr>
            <a:spLocks noGrp="1" noChangeArrowheads="1"/>
          </p:cNvSpPr>
          <p:nvPr>
            <p:ph type="body" idx="1"/>
          </p:nvPr>
        </p:nvSpPr>
        <p:spPr>
          <a:xfrm>
            <a:off x="685800" y="1404938"/>
            <a:ext cx="7772400" cy="4899025"/>
          </a:xfrm>
        </p:spPr>
        <p:txBody>
          <a:bodyPr/>
          <a:lstStyle/>
          <a:p>
            <a:pPr marL="228600" indent="-228600"/>
            <a:r>
              <a:rPr lang="en-US" sz="2800" b="1" u="sng" dirty="0" smtClean="0">
                <a:cs typeface="Times New Roman" pitchFamily="18" charset="0"/>
              </a:rPr>
              <a:t>Binary variables</a:t>
            </a:r>
            <a:r>
              <a:rPr lang="en-US" sz="2800" b="1" dirty="0" smtClean="0">
                <a:cs typeface="Times New Roman" pitchFamily="18" charset="0"/>
              </a:rPr>
              <a:t> take  one of two values.</a:t>
            </a:r>
            <a:endParaRPr lang="en-US" sz="2800" dirty="0" smtClean="0">
              <a:cs typeface="Times New Roman" pitchFamily="18" charset="0"/>
            </a:endParaRPr>
          </a:p>
          <a:p>
            <a:pPr marL="228600" indent="-228600"/>
            <a:r>
              <a:rPr lang="en-US" sz="2800" b="1" u="sng" dirty="0" smtClean="0">
                <a:cs typeface="Times New Roman" pitchFamily="18" charset="0"/>
              </a:rPr>
              <a:t>Logical operators</a:t>
            </a:r>
            <a:r>
              <a:rPr lang="en-US" sz="2800" b="1" dirty="0" smtClean="0">
                <a:cs typeface="Times New Roman" pitchFamily="18" charset="0"/>
              </a:rPr>
              <a:t> operate on binary values and binary variables.</a:t>
            </a:r>
          </a:p>
          <a:p>
            <a:pPr marL="228600" indent="-228600"/>
            <a:r>
              <a:rPr lang="en-US" sz="2800" b="1" dirty="0" smtClean="0">
                <a:cs typeface="Times New Roman" pitchFamily="18" charset="0"/>
              </a:rPr>
              <a:t>Basic logical operators are the </a:t>
            </a:r>
            <a:r>
              <a:rPr lang="en-US" sz="2800" b="1" u="sng" dirty="0" smtClean="0">
                <a:cs typeface="Times New Roman" pitchFamily="18" charset="0"/>
              </a:rPr>
              <a:t>logic functions</a:t>
            </a:r>
            <a:r>
              <a:rPr lang="en-US" sz="2800" b="1" dirty="0" smtClean="0">
                <a:cs typeface="Times New Roman" pitchFamily="18" charset="0"/>
              </a:rPr>
              <a:t> AND, OR and NOT.</a:t>
            </a:r>
          </a:p>
          <a:p>
            <a:pPr marL="228600" indent="-228600"/>
            <a:r>
              <a:rPr lang="en-US" sz="2800" b="1" u="sng" dirty="0" smtClean="0">
                <a:cs typeface="Times New Roman" pitchFamily="18" charset="0"/>
              </a:rPr>
              <a:t>Logic gates</a:t>
            </a:r>
            <a:r>
              <a:rPr lang="en-US" sz="2800" b="1" dirty="0" smtClean="0">
                <a:cs typeface="Times New Roman" pitchFamily="18" charset="0"/>
              </a:rPr>
              <a:t> implement logic functions.</a:t>
            </a:r>
            <a:endParaRPr lang="en-US" sz="2800" dirty="0" smtClean="0">
              <a:cs typeface="Times New Roman" pitchFamily="18" charset="0"/>
            </a:endParaRPr>
          </a:p>
          <a:p>
            <a:pPr marL="228600" indent="-228600"/>
            <a:r>
              <a:rPr lang="en-US" sz="2800" b="1" u="sng" dirty="0" smtClean="0">
                <a:cs typeface="Times New Roman" pitchFamily="18" charset="0"/>
              </a:rPr>
              <a:t>Boolean Algebra</a:t>
            </a:r>
            <a:r>
              <a:rPr lang="en-US" sz="2800" b="1" dirty="0" smtClean="0">
                <a:cs typeface="Times New Roman" pitchFamily="18" charset="0"/>
              </a:rPr>
              <a:t>: a useful mathematical system for specifying and transforming logic functions.</a:t>
            </a:r>
            <a:endParaRPr lang="en-US" sz="2800" dirty="0" smtClean="0">
              <a:cs typeface="Times New Roman" pitchFamily="18" charset="0"/>
            </a:endParaRPr>
          </a:p>
          <a:p>
            <a:pPr marL="228600" indent="-228600"/>
            <a:r>
              <a:rPr lang="en-US" sz="2800" b="1" dirty="0" smtClean="0">
                <a:cs typeface="Times New Roman" pitchFamily="18" charset="0"/>
              </a:rPr>
              <a:t>We study Boolean algebra as a foundation for designing and analyzing digital systems.</a:t>
            </a:r>
            <a:endParaRPr lang="en-US" sz="2800" dirty="0" smtClean="0"/>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9. Boolean algebraic identities</a:t>
            </a:r>
            <a:endParaRPr lang="en-US" dirty="0"/>
          </a:p>
        </p:txBody>
      </p:sp>
      <p:sp>
        <p:nvSpPr>
          <p:cNvPr id="3" name="Content Placeholder 2"/>
          <p:cNvSpPr>
            <a:spLocks noGrp="1"/>
          </p:cNvSpPr>
          <p:nvPr>
            <p:ph idx="1"/>
          </p:nvPr>
        </p:nvSpPr>
        <p:spPr>
          <a:xfrm>
            <a:off x="457200" y="1371600"/>
            <a:ext cx="8229600" cy="5105400"/>
          </a:xfrm>
        </p:spPr>
        <p:txBody>
          <a:bodyPr>
            <a:normAutofit fontScale="55000" lnSpcReduction="20000"/>
          </a:bodyPr>
          <a:lstStyle/>
          <a:p>
            <a:pPr>
              <a:buNone/>
            </a:pPr>
            <a:r>
              <a:rPr lang="en-US" dirty="0" smtClean="0"/>
              <a:t>  </a:t>
            </a:r>
          </a:p>
          <a:p>
            <a:pPr>
              <a:buNone/>
            </a:pPr>
            <a:r>
              <a:rPr lang="en-US" dirty="0" smtClean="0"/>
              <a:t>Basically, there are two categories of Boolean </a:t>
            </a:r>
            <a:r>
              <a:rPr lang="en-US" dirty="0" err="1" smtClean="0"/>
              <a:t>algebric</a:t>
            </a:r>
            <a:r>
              <a:rPr lang="en-US" dirty="0" smtClean="0"/>
              <a:t> identity. They are:</a:t>
            </a:r>
          </a:p>
          <a:p>
            <a:pPr>
              <a:buNone/>
            </a:pPr>
            <a:endParaRPr lang="en-US" dirty="0" smtClean="0"/>
          </a:p>
          <a:p>
            <a:pPr marL="514350" indent="-514350">
              <a:buAutoNum type="arabicPeriod"/>
            </a:pPr>
            <a:r>
              <a:rPr lang="en-US" dirty="0" smtClean="0"/>
              <a:t>Additive  </a:t>
            </a:r>
          </a:p>
          <a:p>
            <a:pPr marL="514350" indent="-514350">
              <a:buAutoNum type="arabicPeriod"/>
            </a:pPr>
            <a:r>
              <a:rPr lang="en-US" dirty="0" smtClean="0"/>
              <a:t>Multiplicative</a:t>
            </a:r>
          </a:p>
          <a:p>
            <a:pPr marL="514350" indent="-514350">
              <a:buNone/>
            </a:pPr>
            <a:r>
              <a:rPr lang="en-US" sz="5800" b="1" dirty="0" smtClean="0"/>
              <a:t>Additive:  </a:t>
            </a:r>
            <a:r>
              <a:rPr lang="en-US" sz="3300" dirty="0" smtClean="0"/>
              <a:t>It is related to addition. It has following categorization</a:t>
            </a:r>
          </a:p>
          <a:p>
            <a:pPr marL="514350" indent="-514350">
              <a:buNone/>
            </a:pPr>
            <a:r>
              <a:rPr lang="en-US" sz="3300" dirty="0" smtClean="0"/>
              <a:t>a</a:t>
            </a:r>
            <a:r>
              <a:rPr lang="en-US" sz="3300" u="sng" dirty="0" smtClean="0"/>
              <a:t>.  A + 0 = A</a:t>
            </a:r>
          </a:p>
          <a:p>
            <a:pPr>
              <a:buNone/>
            </a:pPr>
            <a:r>
              <a:rPr lang="en-US" dirty="0" smtClean="0"/>
              <a:t>      The first Boolean identity is that </a:t>
            </a:r>
            <a:r>
              <a:rPr lang="en-US" b="1" dirty="0" smtClean="0"/>
              <a:t>the sum of anything and zero is the same as the original "anything." </a:t>
            </a:r>
            <a:r>
              <a:rPr lang="en-US" dirty="0" smtClean="0"/>
              <a:t>This identity is </a:t>
            </a:r>
            <a:r>
              <a:rPr lang="en-US" b="1" dirty="0" smtClean="0"/>
              <a:t>no different from its real-number algebraic equivalent</a:t>
            </a:r>
            <a:r>
              <a:rPr lang="en-US" dirty="0" smtClean="0"/>
              <a:t>. This  identity is similar to the normal algebra. For example: </a:t>
            </a:r>
          </a:p>
          <a:p>
            <a:pPr>
              <a:buNone/>
            </a:pPr>
            <a:r>
              <a:rPr lang="en-US" dirty="0" smtClean="0"/>
              <a:t>        A + 0 = A</a:t>
            </a:r>
          </a:p>
          <a:p>
            <a:pPr>
              <a:buNone/>
            </a:pPr>
            <a:r>
              <a:rPr lang="en-US" dirty="0" smtClean="0"/>
              <a:t>No matter what the value of A, the output will always be the same: when A= 1, the output will also be 1; when A=0, the output will also be 0. </a:t>
            </a:r>
          </a:p>
          <a:p>
            <a:pPr>
              <a:buNone/>
            </a:pPr>
            <a:r>
              <a:rPr lang="en-US" dirty="0" smtClean="0"/>
              <a:t>b.</a:t>
            </a:r>
            <a:r>
              <a:rPr lang="en-US" u="sng" dirty="0" smtClean="0"/>
              <a:t>  A + 1 = 1         </a:t>
            </a:r>
          </a:p>
          <a:p>
            <a:pPr>
              <a:buNone/>
            </a:pPr>
            <a:r>
              <a:rPr lang="en-US" dirty="0" smtClean="0"/>
              <a:t>The next identity is most definitely </a:t>
            </a:r>
            <a:r>
              <a:rPr lang="en-US" i="1" dirty="0" smtClean="0"/>
              <a:t>different</a:t>
            </a:r>
            <a:r>
              <a:rPr lang="en-US" dirty="0" smtClean="0"/>
              <a:t> from a normal algebra. Here we discover that </a:t>
            </a:r>
            <a:r>
              <a:rPr lang="en-US" b="1" dirty="0" smtClean="0"/>
              <a:t>the sum of anything and one is one</a:t>
            </a:r>
            <a:r>
              <a:rPr lang="en-US" dirty="0" smtClean="0"/>
              <a:t>: </a:t>
            </a:r>
          </a:p>
          <a:p>
            <a:pPr>
              <a:buNone/>
            </a:pPr>
            <a:r>
              <a:rPr lang="en-US" dirty="0" smtClean="0"/>
              <a:t>               A + 1 = 1         </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dirty="0"/>
          </a:p>
        </p:txBody>
      </p:sp>
    </p:spTree>
  </p:cSld>
  <p:clrMapOvr>
    <a:masterClrMapping/>
  </p:clrMapOvr>
  <p:transition spd="slow">
    <p:newsfla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20000"/>
          </a:bodyPr>
          <a:lstStyle/>
          <a:p>
            <a:pPr>
              <a:buNone/>
            </a:pPr>
            <a:r>
              <a:rPr lang="en-US" dirty="0" smtClean="0"/>
              <a:t>     No matter what the value of A, the sum of A and 1 will always be 1. In a sense, the "1" signal </a:t>
            </a:r>
            <a:r>
              <a:rPr lang="en-US" i="1" dirty="0" smtClean="0"/>
              <a:t>overrides  (dominates)</a:t>
            </a:r>
            <a:r>
              <a:rPr lang="en-US" dirty="0" smtClean="0"/>
              <a:t> the effect of A on the logic circuit.</a:t>
            </a:r>
          </a:p>
          <a:p>
            <a:pPr>
              <a:buNone/>
            </a:pPr>
            <a:r>
              <a:rPr lang="en-US" dirty="0" smtClean="0"/>
              <a:t>   c. </a:t>
            </a:r>
            <a:r>
              <a:rPr lang="en-US" u="sng" dirty="0" smtClean="0"/>
              <a:t> A + A = A</a:t>
            </a:r>
            <a:endParaRPr lang="en-US" dirty="0" smtClean="0"/>
          </a:p>
          <a:p>
            <a:pPr>
              <a:buNone/>
            </a:pPr>
            <a:r>
              <a:rPr lang="en-US" dirty="0" smtClean="0"/>
              <a:t>     In real-number algebra, the sum of two identical variables is twice the original variable's value (x + x = 2x), but remember that there is no concept of "2" in the world of Boolean math, only 1 and 0. So, we cannot say that A + A = 2A. Thus, when we add a Boolean quantity to itself, the sum is equal to the original quantity: 0 + 0 = 0, and 1 + 1 = 1. </a:t>
            </a:r>
          </a:p>
          <a:p>
            <a:pPr>
              <a:buNone/>
            </a:pPr>
            <a:endParaRPr lang="en-US" dirty="0" smtClean="0"/>
          </a:p>
          <a:p>
            <a:pPr>
              <a:buNone/>
            </a:pPr>
            <a:r>
              <a:rPr lang="en-US" dirty="0" smtClean="0"/>
              <a:t>        A + A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ransition spd="slow">
    <p:newsfla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04800" y="1600200"/>
            <a:ext cx="8382000" cy="4525963"/>
          </a:xfrm>
        </p:spPr>
        <p:txBody>
          <a:bodyPr>
            <a:normAutofit fontScale="70000" lnSpcReduction="20000"/>
          </a:bodyPr>
          <a:lstStyle/>
          <a:p>
            <a:pPr>
              <a:buNone/>
            </a:pPr>
            <a:r>
              <a:rPr lang="en-US" dirty="0" smtClean="0"/>
              <a:t>     </a:t>
            </a:r>
          </a:p>
          <a:p>
            <a:pPr>
              <a:buNone/>
            </a:pPr>
            <a:r>
              <a:rPr lang="en-US" dirty="0" smtClean="0"/>
              <a:t> </a:t>
            </a:r>
            <a:r>
              <a:rPr lang="en-US" u="sng" dirty="0" smtClean="0"/>
              <a:t>d.  A + Ā = 1</a:t>
            </a:r>
          </a:p>
          <a:p>
            <a:pPr>
              <a:buNone/>
            </a:pPr>
            <a:r>
              <a:rPr lang="en-US" dirty="0" smtClean="0"/>
              <a:t>    This is an unique Boolean concept of complementation into an additive identity. We find an interesting effect.  According to this identity, </a:t>
            </a:r>
            <a:r>
              <a:rPr lang="en-US" dirty="0" smtClean="0">
                <a:solidFill>
                  <a:srgbClr val="FF0000"/>
                </a:solidFill>
              </a:rPr>
              <a:t>there must be one "1" value between any variable and its complement,</a:t>
            </a:r>
            <a:r>
              <a:rPr lang="en-US" dirty="0" smtClean="0"/>
              <a:t> and since the sum of any Boolean quantity and 1 is 1, the sum of a</a:t>
            </a:r>
          </a:p>
          <a:p>
            <a:pPr>
              <a:buNone/>
            </a:pPr>
            <a:r>
              <a:rPr lang="en-US" dirty="0" smtClean="0"/>
              <a:t>      A + Ā = 1</a:t>
            </a:r>
          </a:p>
          <a:p>
            <a:pPr>
              <a:buNone/>
            </a:pPr>
            <a:r>
              <a:rPr lang="en-US" sz="4000" b="1" dirty="0" smtClean="0"/>
              <a:t>2. Multiplicative identity</a:t>
            </a:r>
          </a:p>
          <a:p>
            <a:pPr>
              <a:buNone/>
            </a:pPr>
            <a:r>
              <a:rPr lang="en-US" dirty="0" smtClean="0"/>
              <a:t>   It is related to multiplication. There are also four multiplicative identities: Ax0, Ax1, </a:t>
            </a:r>
            <a:r>
              <a:rPr lang="en-US" dirty="0" err="1" smtClean="0"/>
              <a:t>AxA</a:t>
            </a:r>
            <a:r>
              <a:rPr lang="en-US" dirty="0" smtClean="0"/>
              <a:t>, and </a:t>
            </a:r>
            <a:r>
              <a:rPr lang="en-US" dirty="0" err="1" smtClean="0"/>
              <a:t>AxA</a:t>
            </a:r>
            <a:r>
              <a:rPr lang="en-US" dirty="0" smtClean="0"/>
              <a:t>'. Of these, the first two are no different from their equivalent expressions in regular algebra: </a:t>
            </a:r>
          </a:p>
          <a:p>
            <a:pPr>
              <a:buNone/>
            </a:pPr>
            <a:r>
              <a:rPr lang="en-US" dirty="0" smtClean="0"/>
              <a:t>       0 A = 0</a:t>
            </a:r>
          </a:p>
          <a:p>
            <a:pPr>
              <a:buNone/>
            </a:pPr>
            <a:r>
              <a:rPr lang="en-US" dirty="0" smtClean="0"/>
              <a:t>       1 A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ransition spd="slow">
    <p:newsfla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third multiplicative identity expresses the result of a Boolean quantity multiplied by itself. In normal algebra, the product of a variable and itself is the </a:t>
            </a:r>
            <a:r>
              <a:rPr lang="en-US" i="1" dirty="0" smtClean="0"/>
              <a:t>square</a:t>
            </a:r>
            <a:r>
              <a:rPr lang="en-US" dirty="0" smtClean="0"/>
              <a:t> of that variable (3 x 3 = 3</a:t>
            </a:r>
            <a:r>
              <a:rPr lang="en-US" baseline="30000" dirty="0" smtClean="0"/>
              <a:t>2</a:t>
            </a:r>
            <a:r>
              <a:rPr lang="en-US" dirty="0" smtClean="0"/>
              <a:t> = 9). However, the concept of "square" implies a quantity of 2, which has no meaning in Boolean algebra, so we cannot say that A x A = A</a:t>
            </a:r>
            <a:r>
              <a:rPr lang="en-US" baseline="30000" dirty="0" smtClean="0"/>
              <a:t>2</a:t>
            </a:r>
            <a:r>
              <a:rPr lang="en-US" dirty="0" smtClean="0"/>
              <a:t>. Instead, we find that the product of a Boolean quantity and itself is the original quantity, since 0 x 0 = 0 and 1 x 1 = 1: </a:t>
            </a:r>
          </a:p>
          <a:p>
            <a:pPr>
              <a:buNone/>
            </a:pPr>
            <a:r>
              <a:rPr lang="en-US" dirty="0" smtClean="0"/>
              <a:t>      A </a:t>
            </a:r>
            <a:r>
              <a:rPr lang="en-US" dirty="0" err="1" smtClean="0"/>
              <a:t>A</a:t>
            </a:r>
            <a:r>
              <a:rPr lang="en-US" dirty="0" smtClean="0"/>
              <a:t>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ransition spd="slow">
    <p:newsfla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04800" y="1600200"/>
            <a:ext cx="8839200" cy="4525963"/>
          </a:xfrm>
        </p:spPr>
        <p:txBody>
          <a:bodyPr>
            <a:normAutofit fontScale="92500" lnSpcReduction="10000"/>
          </a:bodyPr>
          <a:lstStyle/>
          <a:p>
            <a:pPr>
              <a:buNone/>
            </a:pPr>
            <a:r>
              <a:rPr lang="en-US" dirty="0" smtClean="0"/>
              <a:t>   The fourth multiplicative identity has no equivalent in regular algebra because it uses the complement of a variable, a concept unique to Boolean mathematics. Since there must be one "0" value between any variable and its complement, and since the product of any Boolean quantity and 0 is 0, the product of a variable and its complement must be 0: </a:t>
            </a:r>
          </a:p>
          <a:p>
            <a:pPr>
              <a:buNone/>
            </a:pPr>
            <a:r>
              <a:rPr lang="en-US" dirty="0" smtClean="0"/>
              <a:t>     A Ā = 0</a:t>
            </a:r>
          </a:p>
          <a:p>
            <a:pPr>
              <a:buNone/>
            </a:pPr>
            <a:r>
              <a:rPr lang="en-US" dirty="0" smtClean="0"/>
              <a:t>    To summarize, then, we have four basic Boolean identities for addition and four for multiplication: </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ransition spd="slow">
    <p:newsfla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1026" name="Picture 2" descr="14027"/>
          <p:cNvPicPr>
            <a:picLocks noChangeAspect="1" noChangeArrowheads="1"/>
          </p:cNvPicPr>
          <p:nvPr/>
        </p:nvPicPr>
        <p:blipFill>
          <a:blip r:embed="rId3" cstate="print"/>
          <a:srcRect/>
          <a:stretch>
            <a:fillRect/>
          </a:stretch>
        </p:blipFill>
        <p:spPr bwMode="auto">
          <a:xfrm>
            <a:off x="2057400" y="2743200"/>
            <a:ext cx="5791200" cy="3667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457200" y="304800"/>
            <a:ext cx="8534400" cy="2246769"/>
          </a:xfrm>
          <a:prstGeom prst="rect">
            <a:avLst/>
          </a:prstGeom>
        </p:spPr>
        <p:txBody>
          <a:bodyPr wrap="square">
            <a:spAutoFit/>
          </a:bodyPr>
          <a:lstStyle/>
          <a:p>
            <a:pPr>
              <a:buNone/>
            </a:pPr>
            <a:r>
              <a:rPr lang="en-US" sz="2800" dirty="0" smtClean="0"/>
              <a:t>Basically, there are two categories of Boolean </a:t>
            </a:r>
            <a:r>
              <a:rPr lang="en-US" sz="2800" dirty="0" err="1" smtClean="0"/>
              <a:t>algebric</a:t>
            </a:r>
            <a:r>
              <a:rPr lang="en-US" sz="2800" dirty="0" smtClean="0"/>
              <a:t> identity. They are:</a:t>
            </a:r>
          </a:p>
          <a:p>
            <a:pPr>
              <a:buNone/>
            </a:pPr>
            <a:endParaRPr lang="en-US" sz="2800" dirty="0" smtClean="0"/>
          </a:p>
          <a:p>
            <a:pPr marL="514350" indent="-514350">
              <a:buAutoNum type="arabicPeriod"/>
            </a:pPr>
            <a:r>
              <a:rPr lang="en-US" sz="2800" dirty="0" smtClean="0"/>
              <a:t>Additive  </a:t>
            </a:r>
          </a:p>
          <a:p>
            <a:pPr marL="514350" indent="-514350">
              <a:buAutoNum type="arabicPeriod"/>
            </a:pPr>
            <a:r>
              <a:rPr lang="en-US" sz="2800" dirty="0" smtClean="0"/>
              <a:t>Multiplicative</a:t>
            </a:r>
          </a:p>
        </p:txBody>
      </p:sp>
    </p:spTree>
  </p:cSld>
  <p:clrMapOvr>
    <a:masterClrMapping/>
  </p:clrMapOvr>
  <p:transition spd="slow">
    <p:newsfla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10. Boolean Laws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10.1  AND Laws</a:t>
            </a:r>
            <a:endParaRPr lang="en-US" dirty="0" smtClean="0"/>
          </a:p>
          <a:p>
            <a:pPr>
              <a:buNone/>
            </a:pPr>
            <a:r>
              <a:rPr lang="en-US" dirty="0" smtClean="0"/>
              <a:t> </a:t>
            </a:r>
          </a:p>
          <a:p>
            <a:pPr>
              <a:buNone/>
            </a:pPr>
            <a:r>
              <a:rPr lang="en-US" dirty="0" smtClean="0"/>
              <a:t>    The Boolean expression with two inputs for AND function is: f = A AND B = A</a:t>
            </a:r>
            <a:r>
              <a:rPr lang="en-US" dirty="0" smtClean="0">
                <a:sym typeface="Wingdings"/>
              </a:rPr>
              <a:t></a:t>
            </a:r>
            <a:r>
              <a:rPr lang="en-US" dirty="0" smtClean="0"/>
              <a:t>B which implies that f is True only if A and B both are true.</a:t>
            </a:r>
          </a:p>
          <a:p>
            <a:pPr>
              <a:buNone/>
            </a:pPr>
            <a:r>
              <a:rPr lang="en-US" dirty="0" smtClean="0"/>
              <a:t> </a:t>
            </a:r>
          </a:p>
          <a:p>
            <a:pPr>
              <a:buNone/>
            </a:pPr>
            <a:r>
              <a:rPr lang="en-US" b="1" dirty="0" smtClean="0"/>
              <a:t>10.2  OR Laws</a:t>
            </a:r>
            <a:endParaRPr lang="en-US" dirty="0" smtClean="0"/>
          </a:p>
          <a:p>
            <a:pPr>
              <a:buNone/>
            </a:pPr>
            <a:r>
              <a:rPr lang="en-US" dirty="0" smtClean="0"/>
              <a:t> The Boolean expression with two inputs for OR function is: f = A OR B = A + B which implies that f is True if any one of A or B or both are true.</a:t>
            </a:r>
          </a:p>
          <a:p>
            <a:pPr>
              <a:buNone/>
            </a:pPr>
            <a:r>
              <a:rPr lang="en-US" dirty="0" smtClean="0"/>
              <a:t> </a:t>
            </a:r>
          </a:p>
          <a:p>
            <a:pPr>
              <a:buNone/>
            </a:pPr>
            <a:r>
              <a:rPr lang="en-US" b="1" dirty="0" smtClean="0"/>
              <a:t>10.3  NOT Laws</a:t>
            </a:r>
            <a:endParaRPr lang="en-US" dirty="0" smtClean="0"/>
          </a:p>
          <a:p>
            <a:pPr>
              <a:buNone/>
            </a:pPr>
            <a:r>
              <a:rPr lang="en-US" dirty="0" smtClean="0"/>
              <a:t> </a:t>
            </a:r>
          </a:p>
          <a:p>
            <a:pPr>
              <a:buNone/>
            </a:pPr>
            <a:r>
              <a:rPr lang="en-US" dirty="0" smtClean="0"/>
              <a:t>    The Boolean expression with one input for NOT function is: f = NOT A = Ā which implies that f is True only if A is false.</a:t>
            </a:r>
          </a:p>
          <a:p>
            <a:pPr>
              <a:buNone/>
            </a:pPr>
            <a:r>
              <a:rPr lang="en-US" dirty="0" smtClean="0"/>
              <a:t> </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ransition spd="slow">
    <p:newsfla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10.4 Commutative Laws</a:t>
            </a:r>
            <a:r>
              <a:rPr lang="en-US" dirty="0" smtClean="0"/>
              <a:t/>
            </a:r>
            <a:br>
              <a:rPr lang="en-US" dirty="0" smtClean="0"/>
            </a:br>
            <a:endParaRPr lang="en-US" dirty="0"/>
          </a:p>
        </p:txBody>
      </p:sp>
      <p:sp>
        <p:nvSpPr>
          <p:cNvPr id="3" name="Content Placeholder 2"/>
          <p:cNvSpPr>
            <a:spLocks noGrp="1"/>
          </p:cNvSpPr>
          <p:nvPr>
            <p:ph idx="1"/>
          </p:nvPr>
        </p:nvSpPr>
        <p:spPr>
          <a:xfrm>
            <a:off x="0" y="1524000"/>
            <a:ext cx="8991600" cy="4525963"/>
          </a:xfrm>
        </p:spPr>
        <p:txBody>
          <a:bodyPr>
            <a:normAutofit/>
          </a:bodyPr>
          <a:lstStyle/>
          <a:p>
            <a:pPr>
              <a:buNone/>
            </a:pPr>
            <a:r>
              <a:rPr lang="en-US" dirty="0" smtClean="0"/>
              <a:t>The commutative laws tell us we can reverse the order of variables that are either added together or multiplied together without changing the truth of the expression. It is expressed as:</a:t>
            </a:r>
          </a:p>
          <a:p>
            <a:r>
              <a:rPr lang="en-US" dirty="0" smtClean="0"/>
              <a:t>A + B = B + A(Commutative property of addition)</a:t>
            </a:r>
          </a:p>
          <a:p>
            <a:r>
              <a:rPr lang="en-US" dirty="0" smtClean="0"/>
              <a:t>A</a:t>
            </a:r>
            <a:r>
              <a:rPr lang="en-US" dirty="0" smtClean="0">
                <a:sym typeface="Wingdings"/>
              </a:rPr>
              <a:t></a:t>
            </a:r>
            <a:r>
              <a:rPr lang="en-US" dirty="0" smtClean="0"/>
              <a:t>B = B</a:t>
            </a:r>
            <a:r>
              <a:rPr lang="en-US" dirty="0" smtClean="0">
                <a:sym typeface="Wingdings"/>
              </a:rPr>
              <a:t></a:t>
            </a:r>
            <a:r>
              <a:rPr lang="en-US" dirty="0" smtClean="0"/>
              <a:t>A     (Commutative property of multiplication)</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ransition spd="slow">
    <p:newsfla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b="1" dirty="0" smtClean="0"/>
              <a:t>10.5 Associative Laws</a:t>
            </a:r>
            <a:r>
              <a:rPr lang="en-US" dirty="0" smtClean="0"/>
              <a:t/>
            </a:r>
            <a:br>
              <a:rPr lang="en-US" dirty="0" smtClean="0"/>
            </a:br>
            <a:endParaRPr lang="en-US" dirty="0"/>
          </a:p>
        </p:txBody>
      </p:sp>
      <p:sp>
        <p:nvSpPr>
          <p:cNvPr id="3" name="Content Placeholder 2"/>
          <p:cNvSpPr>
            <a:spLocks noGrp="1"/>
          </p:cNvSpPr>
          <p:nvPr>
            <p:ph idx="1"/>
          </p:nvPr>
        </p:nvSpPr>
        <p:spPr>
          <a:xfrm>
            <a:off x="0" y="1524000"/>
            <a:ext cx="8839200" cy="4525963"/>
          </a:xfrm>
        </p:spPr>
        <p:txBody>
          <a:bodyPr/>
          <a:lstStyle/>
          <a:p>
            <a:pPr>
              <a:buNone/>
            </a:pPr>
            <a:r>
              <a:rPr lang="en-US" dirty="0" smtClean="0"/>
              <a:t>    </a:t>
            </a:r>
            <a:r>
              <a:rPr lang="en-US" sz="2800" dirty="0" smtClean="0"/>
              <a:t>The associative laws tell us we can associate groups of added or multiplied variables together with parenthesis without altering the truth of the equations. It is expressed as:</a:t>
            </a:r>
          </a:p>
          <a:p>
            <a:r>
              <a:rPr lang="en-US" sz="2800" dirty="0" smtClean="0"/>
              <a:t>A + (B + C) = (A + B) + C  (Associative property of addition)</a:t>
            </a:r>
          </a:p>
          <a:p>
            <a:r>
              <a:rPr lang="en-US" sz="2800" dirty="0" smtClean="0"/>
              <a:t>A (BC) = (AB) C  (Associative property of multiplication)</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ransition spd="slow">
    <p:newsfla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10.6 Distributive Laws</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i="1" dirty="0" smtClean="0"/>
              <a:t>   The distributive property</a:t>
            </a:r>
            <a:r>
              <a:rPr lang="en-US" dirty="0" smtClean="0"/>
              <a:t> illustrates how to expand a Boolean expression formed by the product of a sum, and in reverse shows us how terms may be factored out of Boolean sums-of-products. It is expressed as:</a:t>
            </a:r>
          </a:p>
          <a:p>
            <a:pPr>
              <a:buNone/>
            </a:pPr>
            <a:r>
              <a:rPr lang="en-US" dirty="0" smtClean="0"/>
              <a:t>     A (B + C) = AB + AC</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ransition spd="slow">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228600"/>
            <a:ext cx="7772400" cy="1020763"/>
          </a:xfrm>
        </p:spPr>
        <p:txBody>
          <a:bodyPr/>
          <a:lstStyle/>
          <a:p>
            <a:r>
              <a:rPr lang="en-US" b="1" smtClean="0"/>
              <a:t>Logical Operations</a:t>
            </a:r>
          </a:p>
        </p:txBody>
      </p:sp>
      <p:sp>
        <p:nvSpPr>
          <p:cNvPr id="17412" name="Rectangle 3"/>
          <p:cNvSpPr>
            <a:spLocks noGrp="1" noChangeArrowheads="1"/>
          </p:cNvSpPr>
          <p:nvPr>
            <p:ph type="body" idx="1"/>
          </p:nvPr>
        </p:nvSpPr>
        <p:spPr>
          <a:xfrm>
            <a:off x="685800" y="1295400"/>
            <a:ext cx="7772400" cy="5027613"/>
          </a:xfrm>
        </p:spPr>
        <p:txBody>
          <a:bodyPr>
            <a:normAutofit lnSpcReduction="10000"/>
          </a:bodyPr>
          <a:lstStyle/>
          <a:p>
            <a:r>
              <a:rPr lang="en-US" b="1" dirty="0" smtClean="0">
                <a:cs typeface="Times New Roman" pitchFamily="18" charset="0"/>
              </a:rPr>
              <a:t>The three basic logical operations are:</a:t>
            </a:r>
            <a:endParaRPr lang="en-US" dirty="0" smtClean="0">
              <a:cs typeface="Times New Roman" pitchFamily="18" charset="0"/>
            </a:endParaRPr>
          </a:p>
          <a:p>
            <a:pPr lvl="1"/>
            <a:r>
              <a:rPr lang="en-US" b="1" dirty="0" smtClean="0">
                <a:cs typeface="Times New Roman" pitchFamily="18" charset="0"/>
              </a:rPr>
              <a:t>AND </a:t>
            </a:r>
            <a:endParaRPr lang="en-US" dirty="0" smtClean="0">
              <a:cs typeface="Times New Roman" pitchFamily="18" charset="0"/>
            </a:endParaRPr>
          </a:p>
          <a:p>
            <a:pPr lvl="1"/>
            <a:r>
              <a:rPr lang="en-US" b="1" dirty="0" smtClean="0">
                <a:cs typeface="Times New Roman" pitchFamily="18" charset="0"/>
              </a:rPr>
              <a:t>OR</a:t>
            </a:r>
            <a:endParaRPr lang="en-US" dirty="0" smtClean="0">
              <a:cs typeface="Times New Roman" pitchFamily="18" charset="0"/>
            </a:endParaRPr>
          </a:p>
          <a:p>
            <a:pPr lvl="1"/>
            <a:r>
              <a:rPr lang="en-US" b="1" dirty="0" smtClean="0">
                <a:cs typeface="Times New Roman" pitchFamily="18" charset="0"/>
              </a:rPr>
              <a:t>NOT</a:t>
            </a:r>
          </a:p>
          <a:p>
            <a:r>
              <a:rPr lang="en-US" b="1" dirty="0" smtClean="0">
                <a:cs typeface="Times New Roman" pitchFamily="18" charset="0"/>
              </a:rPr>
              <a:t>AND is denoted by a dot (·). </a:t>
            </a:r>
            <a:endParaRPr lang="en-US" dirty="0" smtClean="0">
              <a:cs typeface="Times New Roman" pitchFamily="18" charset="0"/>
            </a:endParaRPr>
          </a:p>
          <a:p>
            <a:r>
              <a:rPr lang="en-US" b="1" dirty="0" smtClean="0">
                <a:cs typeface="Times New Roman" pitchFamily="18" charset="0"/>
              </a:rPr>
              <a:t>OR is denoted by a plus (+).</a:t>
            </a:r>
          </a:p>
          <a:p>
            <a:r>
              <a:rPr lang="en-US" b="1" dirty="0" smtClean="0">
                <a:cs typeface="Times New Roman" pitchFamily="18" charset="0"/>
              </a:rPr>
              <a:t>NOT is denoted by an over bar ( ¯ ), a single quote mark (') after, or (~) before the variable.</a:t>
            </a:r>
            <a:endParaRPr lang="en-US" dirty="0" smtClean="0">
              <a:cs typeface="Times New Roman" pitchFamily="18" charset="0"/>
            </a:endParaRPr>
          </a:p>
          <a:p>
            <a:r>
              <a:rPr lang="en-US" dirty="0" smtClean="0"/>
              <a:t>Boolean Algebra and Logic Gates   </a:t>
            </a:r>
            <a:fld id="{B71A06B3-FDCD-4F15-A62B-B3372BDD3C26}" type="slidenum">
              <a:rPr lang="en-US" smtClean="0"/>
              <a:pPr/>
              <a:t>5</a:t>
            </a:fld>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hlinkClick r:id="rId2" action="ppaction://hlinkfile"/>
              </a:rPr>
              <a:t>10.7 Idempotent Laws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effect of adding A and A together, which is the same as connecting both inputs of an OR gate to each other and activating them with the same signal: </a:t>
            </a:r>
          </a:p>
          <a:p>
            <a:r>
              <a:rPr lang="en-US" dirty="0" smtClean="0"/>
              <a:t>A + A = A</a:t>
            </a:r>
          </a:p>
          <a:p>
            <a:pPr>
              <a:buNone/>
            </a:pPr>
            <a:r>
              <a:rPr lang="en-US" dirty="0" smtClean="0"/>
              <a:t>   we cannot say that A + A = 2A. Thus, when we add a Boolean quantity to it, the sum is equal to the original quantity: 0 + 0 = 0, and 1 + 1 = 1. It can be extended to any number of input i.e.,</a:t>
            </a:r>
          </a:p>
          <a:p>
            <a:r>
              <a:rPr lang="en-US" dirty="0" smtClean="0"/>
              <a:t>A + A + A + A  … … … … … … + A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spd="slow">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991600" cy="5715000"/>
          </a:xfrm>
        </p:spPr>
        <p:txBody>
          <a:bodyPr>
            <a:normAutofit/>
          </a:bodyPr>
          <a:lstStyle/>
          <a:p>
            <a:pPr>
              <a:buNone/>
            </a:pPr>
            <a:r>
              <a:rPr lang="en-US" dirty="0" smtClean="0"/>
              <a:t>   we find that the product of a Boolean quantity and itself is the original quantity, since 0 x 0 = 0 and 1 x 1 = 1: </a:t>
            </a:r>
          </a:p>
          <a:p>
            <a:r>
              <a:rPr lang="en-US" dirty="0" smtClean="0"/>
              <a:t>AA = A  It can be extended to any number of input </a:t>
            </a:r>
            <a:r>
              <a:rPr lang="en-US" dirty="0" err="1" smtClean="0"/>
              <a:t>i.e</a:t>
            </a:r>
            <a:r>
              <a:rPr lang="en-US" dirty="0" smtClean="0"/>
              <a:t>, </a:t>
            </a:r>
          </a:p>
          <a:p>
            <a:r>
              <a:rPr lang="en-US" dirty="0" smtClean="0"/>
              <a:t>A . A . A . A … … … … … … … … A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ransition spd="slow">
    <p:newsfla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10.8 Absorption Laws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The effect of Boolean quantity A multiplied with the addition of the same Boolean quantity A and another quantity B together, is the Boolean quantity A itself. </a:t>
            </a:r>
          </a:p>
          <a:p>
            <a:pPr>
              <a:buNone/>
            </a:pPr>
            <a:r>
              <a:rPr lang="en-US" dirty="0" smtClean="0"/>
              <a:t>     A . (A + B) = A</a:t>
            </a:r>
          </a:p>
          <a:p>
            <a:pPr>
              <a:buNone/>
            </a:pP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ransition spd="slow">
    <p:newsfla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Rectangle 5"/>
          <p:cNvSpPr/>
          <p:nvPr/>
        </p:nvSpPr>
        <p:spPr>
          <a:xfrm>
            <a:off x="1371600" y="1371600"/>
            <a:ext cx="6858000" cy="2585323"/>
          </a:xfrm>
          <a:prstGeom prst="rect">
            <a:avLst/>
          </a:prstGeom>
        </p:spPr>
        <p:txBody>
          <a:bodyPr wrap="square">
            <a:spAutoFit/>
          </a:bodyPr>
          <a:lstStyle/>
          <a:p>
            <a:r>
              <a:rPr lang="en-US" dirty="0" smtClean="0"/>
              <a:t>     A . (A + B) = A</a:t>
            </a:r>
          </a:p>
          <a:p>
            <a:r>
              <a:rPr lang="en-US" dirty="0" smtClean="0"/>
              <a:t>We can prove it as follows:</a:t>
            </a:r>
          </a:p>
          <a:p>
            <a:r>
              <a:rPr lang="en-US" dirty="0" smtClean="0"/>
              <a:t>L.H.S. 	= A . (A + B)</a:t>
            </a:r>
          </a:p>
          <a:p>
            <a:r>
              <a:rPr lang="en-US" dirty="0" smtClean="0"/>
              <a:t>	= A . A + A . B	                 (Distributive Law)</a:t>
            </a:r>
          </a:p>
          <a:p>
            <a:r>
              <a:rPr lang="en-US" dirty="0" smtClean="0"/>
              <a:t>	= A + A . B		(Idempotent Law)</a:t>
            </a:r>
          </a:p>
          <a:p>
            <a:r>
              <a:rPr lang="en-US" dirty="0" smtClean="0"/>
              <a:t>	= A (1 + B)		(Distributive Law)</a:t>
            </a:r>
          </a:p>
          <a:p>
            <a:r>
              <a:rPr lang="en-US" dirty="0" smtClean="0"/>
              <a:t>	= A. 1			(A + 1 =  1 then, 1 + B = 1)</a:t>
            </a:r>
          </a:p>
          <a:p>
            <a:r>
              <a:rPr lang="en-US" dirty="0" smtClean="0"/>
              <a:t>	= A</a:t>
            </a:r>
          </a:p>
          <a:p>
            <a:r>
              <a:rPr lang="en-US" dirty="0" smtClean="0"/>
              <a:t>	= R.H.S.</a:t>
            </a:r>
            <a:endParaRPr lang="en-US" dirty="0"/>
          </a:p>
        </p:txBody>
      </p:sp>
    </p:spTree>
  </p:cSld>
  <p:clrMapOvr>
    <a:masterClrMapping/>
  </p:clrMapOvr>
  <p:transition spd="slow">
    <p:newsfla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DeMorgan’s</a:t>
            </a:r>
            <a:r>
              <a:rPr lang="en-US" dirty="0" smtClean="0"/>
              <a:t> theorems</a:t>
            </a:r>
            <a:endParaRPr lang="en-US" dirty="0"/>
          </a:p>
        </p:txBody>
      </p:sp>
      <p:sp>
        <p:nvSpPr>
          <p:cNvPr id="3" name="Content Placeholder 2"/>
          <p:cNvSpPr>
            <a:spLocks noGrp="1"/>
          </p:cNvSpPr>
          <p:nvPr>
            <p:ph idx="1"/>
          </p:nvPr>
        </p:nvSpPr>
        <p:spPr>
          <a:xfrm>
            <a:off x="228600" y="1600200"/>
            <a:ext cx="8458200" cy="4525963"/>
          </a:xfrm>
        </p:spPr>
        <p:txBody>
          <a:bodyPr>
            <a:normAutofit/>
          </a:bodyPr>
          <a:lstStyle/>
          <a:p>
            <a:pPr>
              <a:buNone/>
            </a:pPr>
            <a:r>
              <a:rPr lang="en-US" b="1" dirty="0" smtClean="0"/>
              <a:t>   Statement 1: </a:t>
            </a:r>
            <a:r>
              <a:rPr lang="en-US" dirty="0" smtClean="0"/>
              <a:t>The complements of the sum of the Boolean variables are equal to the product of their individual complements </a:t>
            </a:r>
            <a:r>
              <a:rPr lang="en-US" dirty="0" err="1" smtClean="0"/>
              <a:t>i.e</a:t>
            </a:r>
            <a:r>
              <a:rPr lang="en-US" dirty="0" smtClean="0"/>
              <a:t> (A+B)’=A’.B’. the theorem can e proved two methods Truth table method and by using laws of Boolean algebra</a:t>
            </a:r>
            <a:r>
              <a:rPr lang="en-US" b="1" dirty="0" smtClean="0"/>
              <a:t> We can </a:t>
            </a:r>
            <a:r>
              <a:rPr lang="en-US" dirty="0" smtClean="0"/>
              <a:t>–</a:t>
            </a:r>
            <a:r>
              <a:rPr lang="en-US" b="1" dirty="0" smtClean="0"/>
              <a:t>proved that : </a:t>
            </a:r>
            <a:r>
              <a:rPr lang="en-US" dirty="0" smtClean="0"/>
              <a:t>(A+B)’=A’.B’</a:t>
            </a:r>
            <a:endParaRPr lang="en-US"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ransition spd="slow">
    <p:newsfla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143000"/>
          </a:xfrm>
        </p:spPr>
        <p:txBody>
          <a:bodyPr/>
          <a:lstStyle/>
          <a:p>
            <a:r>
              <a:rPr lang="en-US" dirty="0" smtClean="0"/>
              <a:t>Cont..</a:t>
            </a:r>
            <a:endParaRPr lang="en-US" dirty="0"/>
          </a:p>
        </p:txBody>
      </p:sp>
      <p:sp>
        <p:nvSpPr>
          <p:cNvPr id="3" name="Content Placeholder 2"/>
          <p:cNvSpPr>
            <a:spLocks noGrp="1"/>
          </p:cNvSpPr>
          <p:nvPr>
            <p:ph idx="1"/>
          </p:nvPr>
        </p:nvSpPr>
        <p:spPr>
          <a:xfrm>
            <a:off x="685800" y="1219200"/>
            <a:ext cx="9144000" cy="5334000"/>
          </a:xfrm>
        </p:spPr>
        <p:txBody>
          <a:bodyPr>
            <a:normAutofit fontScale="92500" lnSpcReduction="10000"/>
          </a:bodyPr>
          <a:lstStyle/>
          <a:p>
            <a:pPr>
              <a:buNone/>
            </a:pPr>
            <a:r>
              <a:rPr lang="en-US" dirty="0" smtClean="0"/>
              <a:t> (</a:t>
            </a:r>
            <a:r>
              <a:rPr lang="en-US" sz="2800" dirty="0" smtClean="0"/>
              <a:t>A+B)’=(A’.B’)       </a:t>
            </a:r>
            <a:r>
              <a:rPr lang="en-US" sz="2200" i="1" dirty="0" smtClean="0"/>
              <a:t>given statement</a:t>
            </a:r>
          </a:p>
          <a:p>
            <a:pPr>
              <a:buNone/>
            </a:pPr>
            <a:r>
              <a:rPr lang="en-US" sz="2800" dirty="0" smtClean="0"/>
              <a:t>Or (A+B).(A+B)’= (A+B).(A’.B’)   </a:t>
            </a:r>
            <a:r>
              <a:rPr lang="en-US" sz="2200" i="1" dirty="0" smtClean="0"/>
              <a:t>Multiplying both sides by (A+B</a:t>
            </a:r>
            <a:r>
              <a:rPr lang="en-US" sz="2800" dirty="0" smtClean="0"/>
              <a:t>)</a:t>
            </a:r>
          </a:p>
          <a:p>
            <a:pPr>
              <a:buNone/>
            </a:pPr>
            <a:r>
              <a:rPr lang="en-US" sz="2800" dirty="0" smtClean="0"/>
              <a:t>Or 0</a:t>
            </a:r>
            <a:r>
              <a:rPr lang="en-US" sz="2800" b="1" dirty="0" smtClean="0"/>
              <a:t> =</a:t>
            </a:r>
            <a:r>
              <a:rPr lang="en-US" sz="2800" dirty="0" smtClean="0"/>
              <a:t> (A+B).(A’.B’) </a:t>
            </a:r>
            <a:r>
              <a:rPr lang="en-US" sz="2200" i="1" dirty="0" smtClean="0"/>
              <a:t>we are already know that A.A’= 0</a:t>
            </a:r>
          </a:p>
          <a:p>
            <a:pPr>
              <a:buNone/>
            </a:pPr>
            <a:r>
              <a:rPr lang="en-US" sz="2800" dirty="0" smtClean="0"/>
              <a:t>i.e. (A+B).(A’.B’) =0</a:t>
            </a:r>
            <a:r>
              <a:rPr lang="en-US" sz="2800" b="1" i="1" dirty="0" smtClean="0"/>
              <a:t> </a:t>
            </a:r>
          </a:p>
          <a:p>
            <a:pPr>
              <a:buNone/>
            </a:pPr>
            <a:r>
              <a:rPr lang="en-US" sz="2800" b="1" i="1" dirty="0" smtClean="0"/>
              <a:t>Now take LHS and follow same as above: </a:t>
            </a:r>
          </a:p>
          <a:p>
            <a:pPr>
              <a:buNone/>
            </a:pPr>
            <a:r>
              <a:rPr lang="en-US" sz="2800" b="1" i="1" dirty="0" smtClean="0"/>
              <a:t> = </a:t>
            </a:r>
            <a:r>
              <a:rPr lang="en-US" sz="2800" dirty="0" smtClean="0"/>
              <a:t>(A+B).(A’.B’) </a:t>
            </a:r>
          </a:p>
          <a:p>
            <a:pPr>
              <a:buNone/>
            </a:pPr>
            <a:r>
              <a:rPr lang="en-US" sz="2800" dirty="0" smtClean="0"/>
              <a:t>=(A’.B’).(A+B) </a:t>
            </a:r>
            <a:r>
              <a:rPr lang="en-US" sz="2200" i="1" dirty="0" smtClean="0"/>
              <a:t>commutative laws =A.B=B.A</a:t>
            </a:r>
          </a:p>
          <a:p>
            <a:pPr>
              <a:buNone/>
            </a:pPr>
            <a:r>
              <a:rPr lang="en-US" sz="2800" dirty="0" smtClean="0"/>
              <a:t>=(A’.B’.A) + (A’.B’.B) </a:t>
            </a:r>
            <a:r>
              <a:rPr lang="en-US" sz="2200" i="1" dirty="0" smtClean="0"/>
              <a:t>Distribute laws</a:t>
            </a:r>
          </a:p>
          <a:p>
            <a:pPr>
              <a:buNone/>
            </a:pPr>
            <a:r>
              <a:rPr lang="en-US" sz="2800" dirty="0" smtClean="0"/>
              <a:t>=(.B’.A. A’) + (A’. B’.B) </a:t>
            </a:r>
            <a:r>
              <a:rPr lang="en-US" sz="2200" i="1" dirty="0" smtClean="0"/>
              <a:t>commutative laws</a:t>
            </a:r>
          </a:p>
          <a:p>
            <a:pPr>
              <a:buNone/>
            </a:pPr>
            <a:r>
              <a:rPr lang="en-US" sz="2800" dirty="0" smtClean="0"/>
              <a:t>=(B’.0)+(A’.0)   </a:t>
            </a:r>
            <a:r>
              <a:rPr lang="en-US" sz="2200" i="1" dirty="0" smtClean="0"/>
              <a:t>multiplicative inverse A.A’=0 </a:t>
            </a:r>
          </a:p>
          <a:p>
            <a:pPr>
              <a:buNone/>
            </a:pPr>
            <a:r>
              <a:rPr lang="en-US" sz="2800" dirty="0" smtClean="0"/>
              <a:t>=0+0</a:t>
            </a:r>
            <a:r>
              <a:rPr lang="en-US" sz="2800" b="1" dirty="0" smtClean="0"/>
              <a:t>   </a:t>
            </a:r>
            <a:r>
              <a:rPr lang="en-US" sz="2800" dirty="0" smtClean="0"/>
              <a:t>    </a:t>
            </a:r>
            <a:r>
              <a:rPr lang="en-US" sz="2200" i="1" dirty="0" smtClean="0"/>
              <a:t>multiplicative identity A.0=0</a:t>
            </a:r>
          </a:p>
          <a:p>
            <a:pPr>
              <a:buNone/>
            </a:pPr>
            <a:r>
              <a:rPr lang="en-US" sz="2800" dirty="0" smtClean="0"/>
              <a:t>=0</a:t>
            </a:r>
          </a:p>
          <a:p>
            <a:pPr>
              <a:buNone/>
            </a:pPr>
            <a:endParaRPr lang="en-US" sz="2800" dirty="0" smtClean="0"/>
          </a:p>
          <a:p>
            <a:pPr>
              <a:buNone/>
            </a:pPr>
            <a:endParaRPr lang="en-US" sz="2800" dirty="0" smtClean="0"/>
          </a:p>
          <a:p>
            <a:pPr>
              <a:buNone/>
            </a:pPr>
            <a:endParaRPr lang="en-US" sz="2800"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7"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7"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7"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20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7"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20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anose="02020603050405020304" pitchFamily="18" charset="0"/>
                <a:cs typeface="Times New Roman" panose="02020603050405020304" pitchFamily="18" charset="0"/>
              </a:rPr>
              <a:t>The symbolic representation of the theorem is shown in the figure below. </a:t>
            </a:r>
            <a:endParaRPr lang="en-US" sz="3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pic>
        <p:nvPicPr>
          <p:cNvPr id="1026" name="Picture 2" descr="http://circuitglobe.com/wp-content/uploads/2015/12/De-morgans-theorem-fig-1-compressor.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2209800"/>
            <a:ext cx="7477125" cy="301942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0800000" flipV="1">
            <a:off x="1371600" y="1629053"/>
            <a:ext cx="1905000" cy="369332"/>
          </a:xfrm>
          <a:prstGeom prst="rect">
            <a:avLst/>
          </a:prstGeom>
        </p:spPr>
        <p:txBody>
          <a:bodyPr wrap="square">
            <a:spAutoFit/>
          </a:bodyPr>
          <a:lstStyle/>
          <a:p>
            <a:pPr>
              <a:buNone/>
            </a:pPr>
            <a:r>
              <a:rPr lang="en-US" dirty="0"/>
              <a:t>(A+B)’=A’.B’</a:t>
            </a:r>
          </a:p>
        </p:txBody>
      </p:sp>
    </p:spTree>
    <p:extLst>
      <p:ext uri="{BB962C8B-B14F-4D97-AF65-F5344CB8AC3E}">
        <p14:creationId xmlns:p14="http://schemas.microsoft.com/office/powerpoint/2010/main" xmlns="" val="2048557937"/>
      </p:ext>
    </p:extLst>
  </p:cSld>
  <p:clrMapOvr>
    <a:masterClrMapping/>
  </p:clrMapOvr>
  <p:transition spd="slow">
    <p:newsfla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t>Statement 2: </a:t>
            </a:r>
            <a:r>
              <a:rPr lang="en-US" sz="2400" dirty="0" smtClean="0"/>
              <a:t>The complements of the product of the Boolean variables are equal to sum of their individual complements </a:t>
            </a:r>
            <a:r>
              <a:rPr lang="en-US" sz="2400" dirty="0" err="1" smtClean="0"/>
              <a:t>i.e</a:t>
            </a:r>
            <a:r>
              <a:rPr lang="en-US" sz="2400" dirty="0" smtClean="0"/>
              <a:t> (A.B)’=A’+B’</a:t>
            </a:r>
            <a:endParaRPr lang="en-US" sz="2400" dirty="0"/>
          </a:p>
        </p:txBody>
      </p:sp>
      <p:sp>
        <p:nvSpPr>
          <p:cNvPr id="3" name="Content Placeholder 2"/>
          <p:cNvSpPr>
            <a:spLocks noGrp="1"/>
          </p:cNvSpPr>
          <p:nvPr>
            <p:ph idx="1"/>
          </p:nvPr>
        </p:nvSpPr>
        <p:spPr>
          <a:xfrm>
            <a:off x="457200" y="1600200"/>
            <a:ext cx="8686800" cy="4525963"/>
          </a:xfrm>
        </p:spPr>
        <p:txBody>
          <a:bodyPr>
            <a:normAutofit lnSpcReduction="10000"/>
          </a:bodyPr>
          <a:lstStyle/>
          <a:p>
            <a:pPr>
              <a:buNone/>
            </a:pPr>
            <a:r>
              <a:rPr lang="en-US" sz="2400" dirty="0" smtClean="0"/>
              <a:t>   (A.B)’=A’+B’ </a:t>
            </a:r>
            <a:r>
              <a:rPr lang="en-US" sz="2000" i="1" dirty="0" smtClean="0"/>
              <a:t>given statement</a:t>
            </a:r>
          </a:p>
          <a:p>
            <a:pPr>
              <a:buNone/>
            </a:pPr>
            <a:r>
              <a:rPr lang="en-US" sz="2400" dirty="0" smtClean="0"/>
              <a:t>or (A.B) .(A.B)’=(A’+B’). (A.B)  </a:t>
            </a:r>
            <a:r>
              <a:rPr lang="en-US" sz="2000" i="1" dirty="0" smtClean="0"/>
              <a:t>Multiplying both sides by  (A.B)</a:t>
            </a:r>
          </a:p>
          <a:p>
            <a:pPr>
              <a:buNone/>
            </a:pPr>
            <a:r>
              <a:rPr lang="en-US" sz="2400" dirty="0" smtClean="0"/>
              <a:t>or  0=(A’+B’). (A.B)  </a:t>
            </a:r>
            <a:r>
              <a:rPr lang="en-US" sz="2000" i="1" dirty="0" smtClean="0"/>
              <a:t>we are already know that A.A’= 0</a:t>
            </a:r>
          </a:p>
          <a:p>
            <a:pPr>
              <a:buNone/>
            </a:pPr>
            <a:r>
              <a:rPr lang="en-US" sz="2400" b="1" dirty="0" smtClean="0"/>
              <a:t>i.e. </a:t>
            </a:r>
            <a:r>
              <a:rPr lang="en-US" sz="2400" dirty="0" smtClean="0"/>
              <a:t>(A’+B’). (A.B) =  0</a:t>
            </a:r>
          </a:p>
          <a:p>
            <a:pPr>
              <a:buNone/>
            </a:pPr>
            <a:r>
              <a:rPr lang="en-US" sz="2400" dirty="0" smtClean="0"/>
              <a:t> </a:t>
            </a:r>
            <a:r>
              <a:rPr lang="en-US" sz="2800" b="1" dirty="0" smtClean="0">
                <a:hlinkClick r:id="rId2" action="ppaction://hlinkfile"/>
              </a:rPr>
              <a:t>Now again take LHS</a:t>
            </a:r>
            <a:r>
              <a:rPr lang="en-US" sz="2800" b="1" dirty="0" smtClean="0"/>
              <a:t>,</a:t>
            </a:r>
          </a:p>
          <a:p>
            <a:pPr>
              <a:buNone/>
            </a:pPr>
            <a:r>
              <a:rPr lang="en-US" sz="2400" dirty="0" smtClean="0"/>
              <a:t>(A’+B’). (A.B)</a:t>
            </a:r>
          </a:p>
          <a:p>
            <a:pPr>
              <a:buNone/>
            </a:pPr>
            <a:r>
              <a:rPr lang="en-US" sz="2400" dirty="0" smtClean="0"/>
              <a:t>= (A.B.A’)+(A.B.B’)  </a:t>
            </a:r>
            <a:r>
              <a:rPr lang="en-US" sz="2000" i="1" dirty="0" smtClean="0"/>
              <a:t>Distribute laws A.(B+C)=A.B+A.C</a:t>
            </a:r>
          </a:p>
          <a:p>
            <a:pPr>
              <a:buNone/>
            </a:pPr>
            <a:r>
              <a:rPr lang="en-US" sz="2400" dirty="0" smtClean="0"/>
              <a:t>=(B.A.A’)+( A.B.B’)  </a:t>
            </a:r>
            <a:r>
              <a:rPr lang="en-US" sz="2000" i="1" dirty="0" smtClean="0"/>
              <a:t>Commutative laws  A.B=B.A</a:t>
            </a:r>
          </a:p>
          <a:p>
            <a:pPr>
              <a:buNone/>
            </a:pPr>
            <a:r>
              <a:rPr lang="en-US" sz="2400" dirty="0" smtClean="0"/>
              <a:t>=(B.0)+ (A.0)  </a:t>
            </a:r>
            <a:r>
              <a:rPr lang="en-US" sz="2000" i="1" dirty="0" smtClean="0"/>
              <a:t>multiplicative inverse A.A’=0</a:t>
            </a:r>
          </a:p>
          <a:p>
            <a:pPr>
              <a:buNone/>
            </a:pPr>
            <a:r>
              <a:rPr lang="en-US" sz="2400" dirty="0" smtClean="0"/>
              <a:t>=0+0  </a:t>
            </a:r>
            <a:r>
              <a:rPr lang="en-US" sz="2000" i="1" dirty="0" smtClean="0"/>
              <a:t>multiplicative identity A.0=0</a:t>
            </a:r>
          </a:p>
          <a:p>
            <a:pPr>
              <a:buNone/>
            </a:pPr>
            <a:r>
              <a:rPr lang="en-US" sz="2400" b="1" dirty="0" smtClean="0"/>
              <a:t>=</a:t>
            </a:r>
            <a:r>
              <a:rPr lang="en-US" sz="2400" dirty="0" smtClean="0"/>
              <a:t>0</a:t>
            </a:r>
          </a:p>
          <a:p>
            <a:pPr>
              <a:buNone/>
            </a:pPr>
            <a:endParaRPr lang="en-US" sz="2400" dirty="0" smtClean="0"/>
          </a:p>
          <a:p>
            <a:pPr>
              <a:buNone/>
            </a:pPr>
            <a:endParaRPr lang="en-US" sz="2400" dirty="0"/>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edge">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edge">
                                      <p:cBhvr>
                                        <p:cTn id="30" dur="20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wedge">
                                      <p:cBhvr>
                                        <p:cTn id="35" dur="2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wedge">
                                      <p:cBhvr>
                                        <p:cTn id="40" dur="20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wedge">
                                      <p:cBhvr>
                                        <p:cTn id="45" dur="20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wedge">
                                      <p:cBhvr>
                                        <p:cTn id="50" dur="2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edge">
                                      <p:cBhvr>
                                        <p:cTn id="55" dur="2000"/>
                                        <p:tgtEl>
                                          <p:spTgt spid="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wedge">
                                      <p:cBhvr>
                                        <p:cTn id="60" dur="2000"/>
                                        <p:tgtEl>
                                          <p:spTgt spid="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0"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wedge">
                                      <p:cBhvr>
                                        <p:cTn id="65" dur="20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0"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wedge">
                                      <p:cBhvr>
                                        <p:cTn id="70" dur="20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wedge">
                                      <p:cBhvr>
                                        <p:cTn id="75"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bsarita3768@yahoo.com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6" name="Picture 5"/>
          <p:cNvPicPr>
            <a:picLocks noChangeAspect="1"/>
          </p:cNvPicPr>
          <p:nvPr/>
        </p:nvPicPr>
        <p:blipFill>
          <a:blip r:embed="rId2"/>
          <a:stretch>
            <a:fillRect/>
          </a:stretch>
        </p:blipFill>
        <p:spPr>
          <a:xfrm>
            <a:off x="990600" y="1905000"/>
            <a:ext cx="4767114" cy="2704762"/>
          </a:xfrm>
          <a:prstGeom prst="rect">
            <a:avLst/>
          </a:prstGeom>
        </p:spPr>
      </p:pic>
      <p:pic>
        <p:nvPicPr>
          <p:cNvPr id="2050" name="Picture 2" descr="http://circuitglobe.com/wp-content/uploads/2015/12/DeMorgans-theorem-fig-2-compressor.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76700" y="4625955"/>
            <a:ext cx="4953000" cy="17303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1795274"/>
      </p:ext>
    </p:extLst>
  </p:cSld>
  <p:clrMapOvr>
    <a:masterClrMapping/>
  </p:clrMapOvr>
  <p:transition spd="slow">
    <p:newsfla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228600"/>
            <a:ext cx="7772400" cy="1020763"/>
          </a:xfrm>
        </p:spPr>
        <p:txBody>
          <a:bodyPr/>
          <a:lstStyle/>
          <a:p>
            <a:r>
              <a:rPr lang="en-US" b="1" smtClean="0"/>
              <a:t>Binary Variables</a:t>
            </a:r>
          </a:p>
        </p:txBody>
      </p:sp>
      <p:sp>
        <p:nvSpPr>
          <p:cNvPr id="16388" name="Rectangle 3"/>
          <p:cNvSpPr>
            <a:spLocks noGrp="1" noChangeArrowheads="1"/>
          </p:cNvSpPr>
          <p:nvPr>
            <p:ph type="body" idx="1"/>
          </p:nvPr>
        </p:nvSpPr>
        <p:spPr>
          <a:xfrm>
            <a:off x="685800" y="1295400"/>
            <a:ext cx="7772400" cy="4895850"/>
          </a:xfrm>
        </p:spPr>
        <p:txBody>
          <a:bodyPr/>
          <a:lstStyle/>
          <a:p>
            <a:pPr>
              <a:lnSpc>
                <a:spcPct val="90000"/>
              </a:lnSpc>
            </a:pPr>
            <a:r>
              <a:rPr lang="en-US" b="1" dirty="0" smtClean="0">
                <a:cs typeface="Times New Roman" pitchFamily="18" charset="0"/>
              </a:rPr>
              <a:t>Recall that the two binary values have different names:</a:t>
            </a:r>
            <a:endParaRPr lang="en-US" dirty="0" smtClean="0">
              <a:cs typeface="Times New Roman" pitchFamily="18" charset="0"/>
            </a:endParaRPr>
          </a:p>
          <a:p>
            <a:pPr lvl="1">
              <a:lnSpc>
                <a:spcPct val="90000"/>
              </a:lnSpc>
            </a:pPr>
            <a:r>
              <a:rPr lang="en-US" b="1" dirty="0" smtClean="0">
                <a:cs typeface="Times New Roman" pitchFamily="18" charset="0"/>
              </a:rPr>
              <a:t>True/False</a:t>
            </a:r>
            <a:endParaRPr lang="en-US" dirty="0" smtClean="0">
              <a:cs typeface="Times New Roman" pitchFamily="18" charset="0"/>
            </a:endParaRPr>
          </a:p>
          <a:p>
            <a:pPr lvl="1">
              <a:lnSpc>
                <a:spcPct val="90000"/>
              </a:lnSpc>
            </a:pPr>
            <a:r>
              <a:rPr lang="en-US" b="1" dirty="0" smtClean="0">
                <a:cs typeface="Times New Roman" pitchFamily="18" charset="0"/>
              </a:rPr>
              <a:t>On/Off</a:t>
            </a:r>
            <a:endParaRPr lang="en-US" dirty="0" smtClean="0">
              <a:cs typeface="Times New Roman" pitchFamily="18" charset="0"/>
            </a:endParaRPr>
          </a:p>
          <a:p>
            <a:pPr lvl="1">
              <a:lnSpc>
                <a:spcPct val="90000"/>
              </a:lnSpc>
            </a:pPr>
            <a:r>
              <a:rPr lang="en-US" b="1" dirty="0" smtClean="0">
                <a:cs typeface="Times New Roman" pitchFamily="18" charset="0"/>
              </a:rPr>
              <a:t>Yes/No</a:t>
            </a:r>
            <a:endParaRPr lang="en-US" dirty="0" smtClean="0">
              <a:cs typeface="Times New Roman" pitchFamily="18" charset="0"/>
            </a:endParaRPr>
          </a:p>
          <a:p>
            <a:pPr lvl="1">
              <a:lnSpc>
                <a:spcPct val="90000"/>
              </a:lnSpc>
            </a:pPr>
            <a:r>
              <a:rPr lang="en-US" b="1" dirty="0" smtClean="0">
                <a:cs typeface="Times New Roman" pitchFamily="18" charset="0"/>
              </a:rPr>
              <a:t>1/0</a:t>
            </a:r>
            <a:endParaRPr lang="en-US" dirty="0" smtClean="0">
              <a:cs typeface="Times New Roman" pitchFamily="18" charset="0"/>
            </a:endParaRPr>
          </a:p>
          <a:p>
            <a:pPr>
              <a:lnSpc>
                <a:spcPct val="90000"/>
              </a:lnSpc>
            </a:pPr>
            <a:r>
              <a:rPr lang="en-US" b="1" dirty="0" smtClean="0">
                <a:cs typeface="Times New Roman" pitchFamily="18" charset="0"/>
              </a:rPr>
              <a:t>We use 1 and 0 to denote the two values.</a:t>
            </a:r>
            <a:endParaRPr lang="en-US" dirty="0" smtClean="0">
              <a:cs typeface="Times New Roman" pitchFamily="18" charset="0"/>
            </a:endParaRPr>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4525963"/>
          </a:xfrm>
        </p:spPr>
        <p:txBody>
          <a:bodyPr>
            <a:normAutofit/>
          </a:bodyPr>
          <a:lstStyle/>
          <a:p>
            <a:pPr>
              <a:buNone/>
            </a:pPr>
            <a:r>
              <a:rPr lang="en-US" dirty="0" smtClean="0"/>
              <a:t>   All digital devices can be boiled down (reduced) to the three elementary Boolean functions commonly known as AND, OR and NOT. </a:t>
            </a:r>
          </a:p>
          <a:p>
            <a:pPr>
              <a:buNone/>
            </a:pPr>
            <a:r>
              <a:rPr lang="en-US" dirty="0" smtClean="0"/>
              <a:t>    These three elementary functions can be further combined to produce other functions: NAND (NOT of AND), NOR (NOT of OR) and the more complicated Ex-OR and Ex-NOR functions.</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Truth Table</a:t>
            </a:r>
            <a:r>
              <a:rPr lang="en-US" dirty="0" smtClean="0"/>
              <a:t/>
            </a:r>
            <a:br>
              <a:rPr lang="en-US" dirty="0" smtClean="0"/>
            </a:br>
            <a:endParaRPr lang="en-US" dirty="0"/>
          </a:p>
        </p:txBody>
      </p:sp>
      <p:sp>
        <p:nvSpPr>
          <p:cNvPr id="3" name="Content Placeholder 2"/>
          <p:cNvSpPr>
            <a:spLocks noGrp="1"/>
          </p:cNvSpPr>
          <p:nvPr>
            <p:ph idx="1"/>
          </p:nvPr>
        </p:nvSpPr>
        <p:spPr>
          <a:xfrm>
            <a:off x="304800" y="1143000"/>
            <a:ext cx="8229600" cy="4525963"/>
          </a:xfrm>
        </p:spPr>
        <p:txBody>
          <a:bodyPr>
            <a:normAutofit fontScale="92500" lnSpcReduction="20000"/>
          </a:bodyPr>
          <a:lstStyle/>
          <a:p>
            <a:pPr>
              <a:buNone/>
            </a:pPr>
            <a:r>
              <a:rPr lang="en-US" dirty="0" smtClean="0"/>
              <a:t>   A truth table is a table representing the results of logical operations (on all possible combinations of logical values). The truth table for a logical circuit </a:t>
            </a:r>
            <a:r>
              <a:rPr lang="en-US" b="1" i="1" dirty="0" smtClean="0"/>
              <a:t>shows the outputs </a:t>
            </a:r>
            <a:r>
              <a:rPr lang="en-US" dirty="0" smtClean="0"/>
              <a:t>for all possible combinations of inputs.</a:t>
            </a:r>
          </a:p>
          <a:p>
            <a:pPr>
              <a:buNone/>
            </a:pPr>
            <a:r>
              <a:rPr lang="en-US" dirty="0" smtClean="0"/>
              <a:t> </a:t>
            </a:r>
            <a:r>
              <a:rPr lang="en-US" b="1" dirty="0" smtClean="0"/>
              <a:t>1. AND Gate</a:t>
            </a:r>
          </a:p>
          <a:p>
            <a:pPr>
              <a:buNone/>
            </a:pPr>
            <a:r>
              <a:rPr lang="en-US" dirty="0" smtClean="0"/>
              <a:t>    AND gate is a logic circuit having two or more than two inputs and one output. The output of an AND gate is logic “1” only when all of its inputs are in logic “1” state. In all other cases, the output is logic “0”.</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itchFamily="18" charset="0"/>
                <a:ea typeface="SimSun" pitchFamily="2" charset="-122"/>
                <a:cs typeface="Times New Roman" pitchFamily="18" charset="0"/>
              </a:rPr>
              <a:t> Diagram</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grpSp>
        <p:nvGrpSpPr>
          <p:cNvPr id="132" name="Group 131"/>
          <p:cNvGrpSpPr/>
          <p:nvPr/>
        </p:nvGrpSpPr>
        <p:grpSpPr>
          <a:xfrm>
            <a:off x="1933575" y="1912938"/>
            <a:ext cx="5686425" cy="1257300"/>
            <a:chOff x="1933575" y="1912938"/>
            <a:chExt cx="5686425" cy="1257300"/>
          </a:xfrm>
        </p:grpSpPr>
        <p:sp>
          <p:nvSpPr>
            <p:cNvPr id="1028" name="Text Box 4"/>
            <p:cNvSpPr txBox="1">
              <a:spLocks noChangeArrowheads="1"/>
            </p:cNvSpPr>
            <p:nvPr/>
          </p:nvSpPr>
          <p:spPr bwMode="auto">
            <a:xfrm>
              <a:off x="4933950" y="2579688"/>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5391150" y="2008188"/>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Text Box 6"/>
            <p:cNvSpPr txBox="1">
              <a:spLocks noChangeArrowheads="1"/>
            </p:cNvSpPr>
            <p:nvPr/>
          </p:nvSpPr>
          <p:spPr bwMode="auto">
            <a:xfrm>
              <a:off x="6534150" y="2008188"/>
              <a:ext cx="8001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Text Box 7"/>
            <p:cNvSpPr txBox="1">
              <a:spLocks noChangeArrowheads="1"/>
            </p:cNvSpPr>
            <p:nvPr/>
          </p:nvSpPr>
          <p:spPr bwMode="auto">
            <a:xfrm>
              <a:off x="5391150" y="2351088"/>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Line 8"/>
            <p:cNvSpPr>
              <a:spLocks noChangeShapeType="1"/>
            </p:cNvSpPr>
            <p:nvPr/>
          </p:nvSpPr>
          <p:spPr bwMode="auto">
            <a:xfrm flipV="1">
              <a:off x="5505450" y="2236788"/>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Line 9"/>
            <p:cNvSpPr>
              <a:spLocks noChangeShapeType="1"/>
            </p:cNvSpPr>
            <p:nvPr/>
          </p:nvSpPr>
          <p:spPr bwMode="auto">
            <a:xfrm flipV="1">
              <a:off x="6648450" y="2236788"/>
              <a:ext cx="228600" cy="1143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Text Box 10"/>
            <p:cNvSpPr txBox="1">
              <a:spLocks noChangeArrowheads="1"/>
            </p:cNvSpPr>
            <p:nvPr/>
          </p:nvSpPr>
          <p:spPr bwMode="auto">
            <a:xfrm>
              <a:off x="6648450" y="2351088"/>
              <a:ext cx="4572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Text Box 11"/>
            <p:cNvSpPr txBox="1">
              <a:spLocks noChangeArrowheads="1"/>
            </p:cNvSpPr>
            <p:nvPr/>
          </p:nvSpPr>
          <p:spPr bwMode="auto">
            <a:xfrm>
              <a:off x="6877050" y="2579688"/>
              <a:ext cx="6858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Line 12"/>
            <p:cNvSpPr>
              <a:spLocks noChangeShapeType="1"/>
            </p:cNvSpPr>
            <p:nvPr/>
          </p:nvSpPr>
          <p:spPr bwMode="auto">
            <a:xfrm>
              <a:off x="4705350" y="2579688"/>
              <a:ext cx="3429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Line 13"/>
            <p:cNvSpPr>
              <a:spLocks noChangeShapeType="1"/>
            </p:cNvSpPr>
            <p:nvPr/>
          </p:nvSpPr>
          <p:spPr bwMode="auto">
            <a:xfrm>
              <a:off x="4800600" y="2617788"/>
              <a:ext cx="1619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Line 14"/>
            <p:cNvSpPr>
              <a:spLocks noChangeShapeType="1"/>
            </p:cNvSpPr>
            <p:nvPr/>
          </p:nvSpPr>
          <p:spPr bwMode="auto">
            <a:xfrm flipV="1">
              <a:off x="4876800" y="2351088"/>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Line 15"/>
            <p:cNvSpPr>
              <a:spLocks noChangeShapeType="1"/>
            </p:cNvSpPr>
            <p:nvPr/>
          </p:nvSpPr>
          <p:spPr bwMode="auto">
            <a:xfrm flipV="1">
              <a:off x="4876800" y="2617788"/>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0" name="Line 16"/>
            <p:cNvSpPr>
              <a:spLocks noChangeShapeType="1"/>
            </p:cNvSpPr>
            <p:nvPr/>
          </p:nvSpPr>
          <p:spPr bwMode="auto">
            <a:xfrm>
              <a:off x="4886325" y="2351088"/>
              <a:ext cx="5048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1" name="Line 17"/>
            <p:cNvSpPr>
              <a:spLocks noChangeShapeType="1"/>
            </p:cNvSpPr>
            <p:nvPr/>
          </p:nvSpPr>
          <p:spPr bwMode="auto">
            <a:xfrm>
              <a:off x="5248275" y="2351088"/>
              <a:ext cx="21907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42" name="Line 18"/>
            <p:cNvSpPr>
              <a:spLocks noChangeShapeType="1"/>
            </p:cNvSpPr>
            <p:nvPr/>
          </p:nvSpPr>
          <p:spPr bwMode="auto">
            <a:xfrm>
              <a:off x="5734050" y="2351088"/>
              <a:ext cx="91440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43" name="Line 19"/>
            <p:cNvSpPr>
              <a:spLocks noChangeShapeType="1"/>
            </p:cNvSpPr>
            <p:nvPr/>
          </p:nvSpPr>
          <p:spPr bwMode="auto">
            <a:xfrm>
              <a:off x="6972300" y="2351088"/>
              <a:ext cx="59055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044" name="Line 20"/>
            <p:cNvSpPr>
              <a:spLocks noChangeShapeType="1"/>
            </p:cNvSpPr>
            <p:nvPr/>
          </p:nvSpPr>
          <p:spPr bwMode="auto">
            <a:xfrm flipV="1">
              <a:off x="7562850" y="2351088"/>
              <a:ext cx="0" cy="22383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Line 21"/>
            <p:cNvSpPr>
              <a:spLocks noChangeShapeType="1"/>
            </p:cNvSpPr>
            <p:nvPr/>
          </p:nvSpPr>
          <p:spPr bwMode="auto">
            <a:xfrm flipV="1">
              <a:off x="7562850" y="2574925"/>
              <a:ext cx="0" cy="27146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6" name="Line 22"/>
            <p:cNvSpPr>
              <a:spLocks noChangeShapeType="1"/>
            </p:cNvSpPr>
            <p:nvPr/>
          </p:nvSpPr>
          <p:spPr bwMode="auto">
            <a:xfrm>
              <a:off x="4886325" y="2855913"/>
              <a:ext cx="26765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7" name="Text Box 23"/>
            <p:cNvSpPr txBox="1">
              <a:spLocks noChangeArrowheads="1"/>
            </p:cNvSpPr>
            <p:nvPr/>
          </p:nvSpPr>
          <p:spPr bwMode="auto">
            <a:xfrm>
              <a:off x="2047875" y="1912938"/>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Text Box 24"/>
            <p:cNvSpPr txBox="1">
              <a:spLocks noChangeArrowheads="1"/>
            </p:cNvSpPr>
            <p:nvPr/>
          </p:nvSpPr>
          <p:spPr bwMode="auto">
            <a:xfrm>
              <a:off x="2047875" y="2827338"/>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9" name="Text Box 25"/>
            <p:cNvSpPr txBox="1">
              <a:spLocks noChangeArrowheads="1"/>
            </p:cNvSpPr>
            <p:nvPr/>
          </p:nvSpPr>
          <p:spPr bwMode="auto">
            <a:xfrm>
              <a:off x="3543300" y="2598738"/>
              <a:ext cx="8001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50" name="Group 26"/>
            <p:cNvGrpSpPr>
              <a:grpSpLocks/>
            </p:cNvGrpSpPr>
            <p:nvPr/>
          </p:nvGrpSpPr>
          <p:grpSpPr bwMode="auto">
            <a:xfrm>
              <a:off x="3648075" y="2551113"/>
              <a:ext cx="628650" cy="0"/>
              <a:chOff x="2970" y="8820"/>
              <a:chExt cx="990" cy="0"/>
            </a:xfrm>
          </p:grpSpPr>
          <p:sp>
            <p:nvSpPr>
              <p:cNvPr id="1051" name="Line 27"/>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52" name="Line 28"/>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53" name="Line 29"/>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54" name="AutoShape 30"/>
            <p:cNvSpPr>
              <a:spLocks noChangeArrowheads="1"/>
            </p:cNvSpPr>
            <p:nvPr/>
          </p:nvSpPr>
          <p:spPr bwMode="auto">
            <a:xfrm>
              <a:off x="3190875" y="2370138"/>
              <a:ext cx="457200" cy="34290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Line 31"/>
            <p:cNvSpPr>
              <a:spLocks noChangeShapeType="1"/>
            </p:cNvSpPr>
            <p:nvPr/>
          </p:nvSpPr>
          <p:spPr bwMode="auto">
            <a:xfrm>
              <a:off x="2962275" y="2474913"/>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Line 32"/>
            <p:cNvSpPr>
              <a:spLocks noChangeShapeType="1"/>
            </p:cNvSpPr>
            <p:nvPr/>
          </p:nvSpPr>
          <p:spPr bwMode="auto">
            <a:xfrm>
              <a:off x="2962275" y="2598738"/>
              <a:ext cx="2286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7" name="Line 33"/>
            <p:cNvSpPr>
              <a:spLocks noChangeShapeType="1"/>
            </p:cNvSpPr>
            <p:nvPr/>
          </p:nvSpPr>
          <p:spPr bwMode="auto">
            <a:xfrm flipV="1">
              <a:off x="2962275" y="2246313"/>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8" name="Line 34"/>
            <p:cNvSpPr>
              <a:spLocks noChangeShapeType="1"/>
            </p:cNvSpPr>
            <p:nvPr/>
          </p:nvSpPr>
          <p:spPr bwMode="auto">
            <a:xfrm flipV="1">
              <a:off x="2962275" y="2598738"/>
              <a:ext cx="0" cy="2286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59" name="Group 35"/>
            <p:cNvGrpSpPr>
              <a:grpSpLocks/>
            </p:cNvGrpSpPr>
            <p:nvPr/>
          </p:nvGrpSpPr>
          <p:grpSpPr bwMode="auto">
            <a:xfrm>
              <a:off x="2276475" y="2246313"/>
              <a:ext cx="685800" cy="0"/>
              <a:chOff x="2340" y="5205"/>
              <a:chExt cx="1080" cy="0"/>
            </a:xfrm>
          </p:grpSpPr>
          <p:sp>
            <p:nvSpPr>
              <p:cNvPr id="1060" name="Line 36"/>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61" name="Line 37"/>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2" name="Group 38"/>
            <p:cNvGrpSpPr>
              <a:grpSpLocks/>
            </p:cNvGrpSpPr>
            <p:nvPr/>
          </p:nvGrpSpPr>
          <p:grpSpPr bwMode="auto">
            <a:xfrm>
              <a:off x="2276475" y="2827338"/>
              <a:ext cx="685800" cy="0"/>
              <a:chOff x="2340" y="5205"/>
              <a:chExt cx="1080" cy="0"/>
            </a:xfrm>
          </p:grpSpPr>
          <p:sp>
            <p:nvSpPr>
              <p:cNvPr id="1063" name="Line 39"/>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64" name="Line 40"/>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65" name="Text Box 41"/>
            <p:cNvSpPr txBox="1">
              <a:spLocks noChangeArrowheads="1"/>
            </p:cNvSpPr>
            <p:nvPr/>
          </p:nvSpPr>
          <p:spPr bwMode="auto">
            <a:xfrm>
              <a:off x="1933575" y="2141538"/>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6" name="Text Box 42"/>
            <p:cNvSpPr txBox="1">
              <a:spLocks noChangeArrowheads="1"/>
            </p:cNvSpPr>
            <p:nvPr/>
          </p:nvSpPr>
          <p:spPr bwMode="auto">
            <a:xfrm>
              <a:off x="1933575" y="2713038"/>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67" name="Text Box 43"/>
            <p:cNvSpPr txBox="1">
              <a:spLocks noChangeArrowheads="1"/>
            </p:cNvSpPr>
            <p:nvPr/>
          </p:nvSpPr>
          <p:spPr bwMode="auto">
            <a:xfrm>
              <a:off x="4219575" y="2455863"/>
              <a:ext cx="228600"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Oval 44"/>
            <p:cNvSpPr>
              <a:spLocks noChangeArrowheads="1"/>
            </p:cNvSpPr>
            <p:nvPr/>
          </p:nvSpPr>
          <p:spPr bwMode="auto">
            <a:xfrm>
              <a:off x="7505700" y="2517775"/>
              <a:ext cx="114300" cy="1143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33" name="Group 132"/>
          <p:cNvGrpSpPr/>
          <p:nvPr/>
        </p:nvGrpSpPr>
        <p:grpSpPr>
          <a:xfrm>
            <a:off x="1914525" y="3314700"/>
            <a:ext cx="5686425" cy="1257300"/>
            <a:chOff x="1914525" y="3314700"/>
            <a:chExt cx="5686425" cy="1257300"/>
          </a:xfrm>
        </p:grpSpPr>
        <p:sp>
          <p:nvSpPr>
            <p:cNvPr id="1026" name="Text Box 2"/>
            <p:cNvSpPr txBox="1">
              <a:spLocks noChangeArrowheads="1"/>
            </p:cNvSpPr>
            <p:nvPr/>
          </p:nvSpPr>
          <p:spPr bwMode="auto">
            <a:xfrm>
              <a:off x="2028825" y="42291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2028825" y="3314700"/>
              <a:ext cx="342900" cy="3429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69" name="Group 45"/>
            <p:cNvGrpSpPr>
              <a:grpSpLocks/>
            </p:cNvGrpSpPr>
            <p:nvPr/>
          </p:nvGrpSpPr>
          <p:grpSpPr bwMode="auto">
            <a:xfrm>
              <a:off x="1914525" y="3409950"/>
              <a:ext cx="5686425" cy="933450"/>
              <a:chOff x="1770" y="8874"/>
              <a:chExt cx="8955" cy="1470"/>
            </a:xfrm>
          </p:grpSpPr>
          <p:sp>
            <p:nvSpPr>
              <p:cNvPr id="1070" name="Text Box 46"/>
              <p:cNvSpPr txBox="1">
                <a:spLocks noChangeArrowheads="1"/>
              </p:cNvSpPr>
              <p:nvPr/>
            </p:nvSpPr>
            <p:spPr bwMode="auto">
              <a:xfrm>
                <a:off x="6495" y="9774"/>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1" name="Text Box 47"/>
              <p:cNvSpPr txBox="1">
                <a:spLocks noChangeArrowheads="1"/>
              </p:cNvSpPr>
              <p:nvPr/>
            </p:nvSpPr>
            <p:spPr bwMode="auto">
              <a:xfrm>
                <a:off x="7215" y="8874"/>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2" name="Text Box 48"/>
              <p:cNvSpPr txBox="1">
                <a:spLocks noChangeArrowheads="1"/>
              </p:cNvSpPr>
              <p:nvPr/>
            </p:nvSpPr>
            <p:spPr bwMode="auto">
              <a:xfrm>
                <a:off x="9015" y="8874"/>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Text Box 49"/>
              <p:cNvSpPr txBox="1">
                <a:spLocks noChangeArrowheads="1"/>
              </p:cNvSpPr>
              <p:nvPr/>
            </p:nvSpPr>
            <p:spPr bwMode="auto">
              <a:xfrm>
                <a:off x="7215" y="9414"/>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4" name="Line 50"/>
              <p:cNvSpPr>
                <a:spLocks noChangeShapeType="1"/>
              </p:cNvSpPr>
              <p:nvPr/>
            </p:nvSpPr>
            <p:spPr bwMode="auto">
              <a:xfrm flipV="1">
                <a:off x="7395" y="9234"/>
                <a:ext cx="36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5" name="Text Box 51"/>
              <p:cNvSpPr txBox="1">
                <a:spLocks noChangeArrowheads="1"/>
              </p:cNvSpPr>
              <p:nvPr/>
            </p:nvSpPr>
            <p:spPr bwMode="auto">
              <a:xfrm>
                <a:off x="9195" y="9414"/>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6" name="Text Box 52"/>
              <p:cNvSpPr txBox="1">
                <a:spLocks noChangeArrowheads="1"/>
              </p:cNvSpPr>
              <p:nvPr/>
            </p:nvSpPr>
            <p:spPr bwMode="auto">
              <a:xfrm>
                <a:off x="9555" y="9774"/>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Line 53"/>
              <p:cNvSpPr>
                <a:spLocks noChangeShapeType="1"/>
              </p:cNvSpPr>
              <p:nvPr/>
            </p:nvSpPr>
            <p:spPr bwMode="auto">
              <a:xfrm>
                <a:off x="6135" y="9774"/>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8" name="Line 54"/>
              <p:cNvSpPr>
                <a:spLocks noChangeShapeType="1"/>
              </p:cNvSpPr>
              <p:nvPr/>
            </p:nvSpPr>
            <p:spPr bwMode="auto">
              <a:xfrm>
                <a:off x="6285" y="9834"/>
                <a:ext cx="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9" name="Line 55"/>
              <p:cNvSpPr>
                <a:spLocks noChangeShapeType="1"/>
              </p:cNvSpPr>
              <p:nvPr/>
            </p:nvSpPr>
            <p:spPr bwMode="auto">
              <a:xfrm flipV="1">
                <a:off x="6405" y="941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Line 56"/>
              <p:cNvSpPr>
                <a:spLocks noChangeShapeType="1"/>
              </p:cNvSpPr>
              <p:nvPr/>
            </p:nvSpPr>
            <p:spPr bwMode="auto">
              <a:xfrm flipV="1">
                <a:off x="6405" y="983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1" name="Line 57"/>
              <p:cNvSpPr>
                <a:spLocks noChangeShapeType="1"/>
              </p:cNvSpPr>
              <p:nvPr/>
            </p:nvSpPr>
            <p:spPr bwMode="auto">
              <a:xfrm>
                <a:off x="6420" y="9414"/>
                <a:ext cx="7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2" name="Line 58"/>
              <p:cNvSpPr>
                <a:spLocks noChangeShapeType="1"/>
              </p:cNvSpPr>
              <p:nvPr/>
            </p:nvSpPr>
            <p:spPr bwMode="auto">
              <a:xfrm>
                <a:off x="6990" y="9414"/>
                <a:ext cx="34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83" name="Line 59"/>
              <p:cNvSpPr>
                <a:spLocks noChangeShapeType="1"/>
              </p:cNvSpPr>
              <p:nvPr/>
            </p:nvSpPr>
            <p:spPr bwMode="auto">
              <a:xfrm>
                <a:off x="7755" y="9414"/>
                <a:ext cx="144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84" name="Line 60"/>
              <p:cNvSpPr>
                <a:spLocks noChangeShapeType="1"/>
              </p:cNvSpPr>
              <p:nvPr/>
            </p:nvSpPr>
            <p:spPr bwMode="auto">
              <a:xfrm>
                <a:off x="9705" y="9414"/>
                <a:ext cx="93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085" name="Line 61"/>
              <p:cNvSpPr>
                <a:spLocks noChangeShapeType="1"/>
              </p:cNvSpPr>
              <p:nvPr/>
            </p:nvSpPr>
            <p:spPr bwMode="auto">
              <a:xfrm flipV="1">
                <a:off x="10635" y="9414"/>
                <a:ext cx="0" cy="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6" name="Line 62"/>
              <p:cNvSpPr>
                <a:spLocks noChangeShapeType="1"/>
              </p:cNvSpPr>
              <p:nvPr/>
            </p:nvSpPr>
            <p:spPr bwMode="auto">
              <a:xfrm flipV="1">
                <a:off x="10635" y="9900"/>
                <a:ext cx="0" cy="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7" name="Line 63"/>
              <p:cNvSpPr>
                <a:spLocks noChangeShapeType="1"/>
              </p:cNvSpPr>
              <p:nvPr/>
            </p:nvSpPr>
            <p:spPr bwMode="auto">
              <a:xfrm>
                <a:off x="6420" y="10209"/>
                <a:ext cx="4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8" name="Text Box 64"/>
              <p:cNvSpPr txBox="1">
                <a:spLocks noChangeArrowheads="1"/>
              </p:cNvSpPr>
              <p:nvPr/>
            </p:nvSpPr>
            <p:spPr bwMode="auto">
              <a:xfrm>
                <a:off x="4320" y="9804"/>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089" name="Group 65"/>
              <p:cNvGrpSpPr>
                <a:grpSpLocks/>
              </p:cNvGrpSpPr>
              <p:nvPr/>
            </p:nvGrpSpPr>
            <p:grpSpPr bwMode="auto">
              <a:xfrm>
                <a:off x="4485" y="9729"/>
                <a:ext cx="990" cy="0"/>
                <a:chOff x="2970" y="8820"/>
                <a:chExt cx="990" cy="0"/>
              </a:xfrm>
            </p:grpSpPr>
            <p:sp>
              <p:nvSpPr>
                <p:cNvPr id="1090" name="Line 66"/>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91" name="Line 67"/>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092" name="Line 68"/>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93" name="Line 69"/>
              <p:cNvSpPr>
                <a:spLocks noChangeShapeType="1"/>
              </p:cNvSpPr>
              <p:nvPr/>
            </p:nvSpPr>
            <p:spPr bwMode="auto">
              <a:xfrm>
                <a:off x="3390" y="960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Line 70"/>
              <p:cNvSpPr>
                <a:spLocks noChangeShapeType="1"/>
              </p:cNvSpPr>
              <p:nvPr/>
            </p:nvSpPr>
            <p:spPr bwMode="auto">
              <a:xfrm>
                <a:off x="3390" y="980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5" name="Line 71"/>
              <p:cNvSpPr>
                <a:spLocks noChangeShapeType="1"/>
              </p:cNvSpPr>
              <p:nvPr/>
            </p:nvSpPr>
            <p:spPr bwMode="auto">
              <a:xfrm flipV="1">
                <a:off x="3390" y="9249"/>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6" name="Line 72"/>
              <p:cNvSpPr>
                <a:spLocks noChangeShapeType="1"/>
              </p:cNvSpPr>
              <p:nvPr/>
            </p:nvSpPr>
            <p:spPr bwMode="auto">
              <a:xfrm flipV="1">
                <a:off x="3390" y="980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097" name="Group 73"/>
              <p:cNvGrpSpPr>
                <a:grpSpLocks/>
              </p:cNvGrpSpPr>
              <p:nvPr/>
            </p:nvGrpSpPr>
            <p:grpSpPr bwMode="auto">
              <a:xfrm>
                <a:off x="2310" y="9249"/>
                <a:ext cx="1080" cy="0"/>
                <a:chOff x="2340" y="5205"/>
                <a:chExt cx="1080" cy="0"/>
              </a:xfrm>
            </p:grpSpPr>
            <p:sp>
              <p:nvSpPr>
                <p:cNvPr id="1098" name="Line 74"/>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099" name="Line 75"/>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00" name="Group 76"/>
              <p:cNvGrpSpPr>
                <a:grpSpLocks/>
              </p:cNvGrpSpPr>
              <p:nvPr/>
            </p:nvGrpSpPr>
            <p:grpSpPr bwMode="auto">
              <a:xfrm>
                <a:off x="2310" y="10164"/>
                <a:ext cx="1080" cy="0"/>
                <a:chOff x="2340" y="5205"/>
                <a:chExt cx="1080" cy="0"/>
              </a:xfrm>
            </p:grpSpPr>
            <p:sp>
              <p:nvSpPr>
                <p:cNvPr id="1101" name="Line 77"/>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02" name="Line 78"/>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03" name="Text Box 79"/>
              <p:cNvSpPr txBox="1">
                <a:spLocks noChangeArrowheads="1"/>
              </p:cNvSpPr>
              <p:nvPr/>
            </p:nvSpPr>
            <p:spPr bwMode="auto">
              <a:xfrm>
                <a:off x="1770" y="9084"/>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4" name="Text Box 80"/>
              <p:cNvSpPr txBox="1">
                <a:spLocks noChangeArrowheads="1"/>
              </p:cNvSpPr>
              <p:nvPr/>
            </p:nvSpPr>
            <p:spPr bwMode="auto">
              <a:xfrm>
                <a:off x="1770" y="9984"/>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05" name="Text Box 81"/>
              <p:cNvSpPr txBox="1">
                <a:spLocks noChangeArrowheads="1"/>
              </p:cNvSpPr>
              <p:nvPr/>
            </p:nvSpPr>
            <p:spPr bwMode="auto">
              <a:xfrm>
                <a:off x="5400" y="9579"/>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06" name="Line 82"/>
              <p:cNvSpPr>
                <a:spLocks noChangeShapeType="1"/>
              </p:cNvSpPr>
              <p:nvPr/>
            </p:nvSpPr>
            <p:spPr bwMode="auto">
              <a:xfrm>
                <a:off x="9210" y="9414"/>
                <a:ext cx="480" cy="0"/>
              </a:xfrm>
              <a:prstGeom prst="line">
                <a:avLst/>
              </a:prstGeom>
              <a:noFill/>
              <a:ln w="28575">
                <a:solidFill>
                  <a:srgbClr val="33333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7" name="Oval 83"/>
              <p:cNvSpPr>
                <a:spLocks noChangeArrowheads="1"/>
              </p:cNvSpPr>
              <p:nvPr/>
            </p:nvSpPr>
            <p:spPr bwMode="auto">
              <a:xfrm>
                <a:off x="10545" y="9720"/>
                <a:ext cx="180"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8" name="AutoShape 84"/>
              <p:cNvSpPr>
                <a:spLocks noChangeArrowheads="1"/>
              </p:cNvSpPr>
              <p:nvPr/>
            </p:nvSpPr>
            <p:spPr bwMode="auto">
              <a:xfrm>
                <a:off x="3780" y="9450"/>
                <a:ext cx="720" cy="54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109" name="Group 85"/>
          <p:cNvGrpSpPr>
            <a:grpSpLocks/>
          </p:cNvGrpSpPr>
          <p:nvPr/>
        </p:nvGrpSpPr>
        <p:grpSpPr bwMode="auto">
          <a:xfrm>
            <a:off x="1895475" y="4686300"/>
            <a:ext cx="5686425" cy="1257300"/>
            <a:chOff x="1740" y="10884"/>
            <a:chExt cx="8955" cy="1980"/>
          </a:xfrm>
        </p:grpSpPr>
        <p:sp>
          <p:nvSpPr>
            <p:cNvPr id="1110" name="Text Box 86"/>
            <p:cNvSpPr txBox="1">
              <a:spLocks noChangeArrowheads="1"/>
            </p:cNvSpPr>
            <p:nvPr/>
          </p:nvSpPr>
          <p:spPr bwMode="auto">
            <a:xfrm>
              <a:off x="6465" y="11934"/>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CELL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1" name="Text Box 87"/>
            <p:cNvSpPr txBox="1">
              <a:spLocks noChangeArrowheads="1"/>
            </p:cNvSpPr>
            <p:nvPr/>
          </p:nvSpPr>
          <p:spPr bwMode="auto">
            <a:xfrm>
              <a:off x="7185" y="11034"/>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2" name="Text Box 88"/>
            <p:cNvSpPr txBox="1">
              <a:spLocks noChangeArrowheads="1"/>
            </p:cNvSpPr>
            <p:nvPr/>
          </p:nvSpPr>
          <p:spPr bwMode="auto">
            <a:xfrm>
              <a:off x="8985" y="11034"/>
              <a:ext cx="12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INPUT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3" name="Text Box 89"/>
            <p:cNvSpPr txBox="1">
              <a:spLocks noChangeArrowheads="1"/>
            </p:cNvSpPr>
            <p:nvPr/>
          </p:nvSpPr>
          <p:spPr bwMode="auto">
            <a:xfrm>
              <a:off x="7185" y="11574"/>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ea typeface="Arial" pitchFamily="34" charset="0"/>
                  <a:cs typeface="Arial" pitchFamily="34" charset="0"/>
                </a:rPr>
                <a:t>S1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4" name="Line 90"/>
            <p:cNvSpPr>
              <a:spLocks noChangeShapeType="1"/>
            </p:cNvSpPr>
            <p:nvPr/>
          </p:nvSpPr>
          <p:spPr bwMode="auto">
            <a:xfrm flipV="1">
              <a:off x="9180" y="11409"/>
              <a:ext cx="36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5" name="Text Box 91"/>
            <p:cNvSpPr txBox="1">
              <a:spLocks noChangeArrowheads="1"/>
            </p:cNvSpPr>
            <p:nvPr/>
          </p:nvSpPr>
          <p:spPr bwMode="auto">
            <a:xfrm>
              <a:off x="9165" y="11574"/>
              <a:ext cx="72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S2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6" name="Text Box 92"/>
            <p:cNvSpPr txBox="1">
              <a:spLocks noChangeArrowheads="1"/>
            </p:cNvSpPr>
            <p:nvPr/>
          </p:nvSpPr>
          <p:spPr bwMode="auto">
            <a:xfrm>
              <a:off x="9525" y="11934"/>
              <a:ext cx="108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BULB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17" name="Line 93"/>
            <p:cNvSpPr>
              <a:spLocks noChangeShapeType="1"/>
            </p:cNvSpPr>
            <p:nvPr/>
          </p:nvSpPr>
          <p:spPr bwMode="auto">
            <a:xfrm>
              <a:off x="6105" y="11934"/>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8" name="Line 94"/>
            <p:cNvSpPr>
              <a:spLocks noChangeShapeType="1"/>
            </p:cNvSpPr>
            <p:nvPr/>
          </p:nvSpPr>
          <p:spPr bwMode="auto">
            <a:xfrm>
              <a:off x="6255" y="11994"/>
              <a:ext cx="25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9" name="Line 95"/>
            <p:cNvSpPr>
              <a:spLocks noChangeShapeType="1"/>
            </p:cNvSpPr>
            <p:nvPr/>
          </p:nvSpPr>
          <p:spPr bwMode="auto">
            <a:xfrm flipV="1">
              <a:off x="6375" y="1157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0" name="Line 96"/>
            <p:cNvSpPr>
              <a:spLocks noChangeShapeType="1"/>
            </p:cNvSpPr>
            <p:nvPr/>
          </p:nvSpPr>
          <p:spPr bwMode="auto">
            <a:xfrm flipV="1">
              <a:off x="6375" y="1199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1" name="Line 97"/>
            <p:cNvSpPr>
              <a:spLocks noChangeShapeType="1"/>
            </p:cNvSpPr>
            <p:nvPr/>
          </p:nvSpPr>
          <p:spPr bwMode="auto">
            <a:xfrm>
              <a:off x="6390" y="11574"/>
              <a:ext cx="79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2" name="Line 98"/>
            <p:cNvSpPr>
              <a:spLocks noChangeShapeType="1"/>
            </p:cNvSpPr>
            <p:nvPr/>
          </p:nvSpPr>
          <p:spPr bwMode="auto">
            <a:xfrm>
              <a:off x="6960" y="11574"/>
              <a:ext cx="345"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23" name="Line 99"/>
            <p:cNvSpPr>
              <a:spLocks noChangeShapeType="1"/>
            </p:cNvSpPr>
            <p:nvPr/>
          </p:nvSpPr>
          <p:spPr bwMode="auto">
            <a:xfrm>
              <a:off x="7725" y="11574"/>
              <a:ext cx="1440" cy="0"/>
            </a:xfrm>
            <a:prstGeom prst="line">
              <a:avLst/>
            </a:prstGeom>
            <a:noFill/>
            <a:ln w="9525">
              <a:solidFill>
                <a:srgbClr val="00000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24" name="Line 100"/>
            <p:cNvSpPr>
              <a:spLocks noChangeShapeType="1"/>
            </p:cNvSpPr>
            <p:nvPr/>
          </p:nvSpPr>
          <p:spPr bwMode="auto">
            <a:xfrm>
              <a:off x="9675" y="11574"/>
              <a:ext cx="930" cy="0"/>
            </a:xfrm>
            <a:prstGeom prst="line">
              <a:avLst/>
            </a:prstGeom>
            <a:noFill/>
            <a:ln w="9525">
              <a:solidFill>
                <a:srgbClr val="000000"/>
              </a:solidFill>
              <a:round/>
              <a:headEnd type="oval" w="med" len="med"/>
              <a:tailEnd/>
            </a:ln>
          </p:spPr>
          <p:txBody>
            <a:bodyPr vert="horz" wrap="square" lIns="91440" tIns="45720" rIns="91440" bIns="45720" numCol="1" anchor="t" anchorCtr="0" compatLnSpc="1">
              <a:prstTxWarp prst="textNoShape">
                <a:avLst/>
              </a:prstTxWarp>
            </a:bodyPr>
            <a:lstStyle/>
            <a:p>
              <a:endParaRPr lang="en-US"/>
            </a:p>
          </p:txBody>
        </p:sp>
        <p:sp>
          <p:nvSpPr>
            <p:cNvPr id="1125" name="Line 101"/>
            <p:cNvSpPr>
              <a:spLocks noChangeShapeType="1"/>
            </p:cNvSpPr>
            <p:nvPr/>
          </p:nvSpPr>
          <p:spPr bwMode="auto">
            <a:xfrm>
              <a:off x="6390" y="12369"/>
              <a:ext cx="42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6" name="Text Box 102"/>
            <p:cNvSpPr txBox="1">
              <a:spLocks noChangeArrowheads="1"/>
            </p:cNvSpPr>
            <p:nvPr/>
          </p:nvSpPr>
          <p:spPr bwMode="auto">
            <a:xfrm>
              <a:off x="1920" y="10884"/>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7" name="Text Box 103"/>
            <p:cNvSpPr txBox="1">
              <a:spLocks noChangeArrowheads="1"/>
            </p:cNvSpPr>
            <p:nvPr/>
          </p:nvSpPr>
          <p:spPr bwMode="auto">
            <a:xfrm>
              <a:off x="1920" y="12324"/>
              <a:ext cx="5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28" name="Text Box 104"/>
            <p:cNvSpPr txBox="1">
              <a:spLocks noChangeArrowheads="1"/>
            </p:cNvSpPr>
            <p:nvPr/>
          </p:nvSpPr>
          <p:spPr bwMode="auto">
            <a:xfrm>
              <a:off x="4275" y="11964"/>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1129" name="Group 105"/>
            <p:cNvGrpSpPr>
              <a:grpSpLocks/>
            </p:cNvGrpSpPr>
            <p:nvPr/>
          </p:nvGrpSpPr>
          <p:grpSpPr bwMode="auto">
            <a:xfrm>
              <a:off x="4440" y="11889"/>
              <a:ext cx="990" cy="0"/>
              <a:chOff x="2970" y="8820"/>
              <a:chExt cx="990" cy="0"/>
            </a:xfrm>
          </p:grpSpPr>
          <p:sp>
            <p:nvSpPr>
              <p:cNvPr id="1130" name="Line 106"/>
              <p:cNvSpPr>
                <a:spLocks noChangeShapeType="1"/>
              </p:cNvSpPr>
              <p:nvPr/>
            </p:nvSpPr>
            <p:spPr bwMode="auto">
              <a:xfrm>
                <a:off x="2970" y="8820"/>
                <a:ext cx="540" cy="0"/>
              </a:xfrm>
              <a:prstGeom prst="line">
                <a:avLst/>
              </a:prstGeom>
              <a:noFill/>
              <a:ln w="9525">
                <a:solidFill>
                  <a:srgbClr val="000000"/>
                </a:solidFill>
                <a:round/>
                <a:headEn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31" name="Line 107"/>
              <p:cNvSpPr>
                <a:spLocks noChangeShapeType="1"/>
              </p:cNvSpPr>
              <p:nvPr/>
            </p:nvSpPr>
            <p:spPr bwMode="auto">
              <a:xfrm>
                <a:off x="3060" y="8820"/>
                <a:ext cx="540" cy="0"/>
              </a:xfrm>
              <a:prstGeom prst="line">
                <a:avLst/>
              </a:prstGeom>
              <a:noFill/>
              <a:ln w="9525">
                <a:solidFill>
                  <a:srgbClr val="000000"/>
                </a:solidFill>
                <a:round/>
                <a:headEn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1132" name="Line 108"/>
              <p:cNvSpPr>
                <a:spLocks noChangeShapeType="1"/>
              </p:cNvSpPr>
              <p:nvPr/>
            </p:nvSpPr>
            <p:spPr bwMode="auto">
              <a:xfrm>
                <a:off x="3615" y="8820"/>
                <a:ext cx="34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33" name="Line 109"/>
            <p:cNvSpPr>
              <a:spLocks noChangeShapeType="1"/>
            </p:cNvSpPr>
            <p:nvPr/>
          </p:nvSpPr>
          <p:spPr bwMode="auto">
            <a:xfrm>
              <a:off x="3360" y="11769"/>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4" name="Line 110"/>
            <p:cNvSpPr>
              <a:spLocks noChangeShapeType="1"/>
            </p:cNvSpPr>
            <p:nvPr/>
          </p:nvSpPr>
          <p:spPr bwMode="auto">
            <a:xfrm>
              <a:off x="3360" y="11964"/>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5" name="Line 111"/>
            <p:cNvSpPr>
              <a:spLocks noChangeShapeType="1"/>
            </p:cNvSpPr>
            <p:nvPr/>
          </p:nvSpPr>
          <p:spPr bwMode="auto">
            <a:xfrm flipV="1">
              <a:off x="3360" y="11409"/>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6" name="Line 112"/>
            <p:cNvSpPr>
              <a:spLocks noChangeShapeType="1"/>
            </p:cNvSpPr>
            <p:nvPr/>
          </p:nvSpPr>
          <p:spPr bwMode="auto">
            <a:xfrm flipV="1">
              <a:off x="3360" y="11964"/>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37" name="Group 113"/>
            <p:cNvGrpSpPr>
              <a:grpSpLocks/>
            </p:cNvGrpSpPr>
            <p:nvPr/>
          </p:nvGrpSpPr>
          <p:grpSpPr bwMode="auto">
            <a:xfrm>
              <a:off x="2280" y="11409"/>
              <a:ext cx="1080" cy="0"/>
              <a:chOff x="2340" y="5205"/>
              <a:chExt cx="1080" cy="0"/>
            </a:xfrm>
          </p:grpSpPr>
          <p:sp>
            <p:nvSpPr>
              <p:cNvPr id="1138" name="Line 114"/>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39" name="Line 115"/>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40" name="Group 116"/>
            <p:cNvGrpSpPr>
              <a:grpSpLocks/>
            </p:cNvGrpSpPr>
            <p:nvPr/>
          </p:nvGrpSpPr>
          <p:grpSpPr bwMode="auto">
            <a:xfrm>
              <a:off x="2280" y="12324"/>
              <a:ext cx="1080" cy="0"/>
              <a:chOff x="2340" y="5205"/>
              <a:chExt cx="1080" cy="0"/>
            </a:xfrm>
          </p:grpSpPr>
          <p:sp>
            <p:nvSpPr>
              <p:cNvPr id="1141" name="Line 117"/>
              <p:cNvSpPr>
                <a:spLocks noChangeShapeType="1"/>
              </p:cNvSpPr>
              <p:nvPr/>
            </p:nvSpPr>
            <p:spPr bwMode="auto">
              <a:xfrm>
                <a:off x="2340" y="5205"/>
                <a:ext cx="540" cy="0"/>
              </a:xfrm>
              <a:prstGeom prst="line">
                <a:avLst/>
              </a:prstGeom>
              <a:noFill/>
              <a:ln w="9525">
                <a:solidFill>
                  <a:srgbClr val="000000"/>
                </a:solidFill>
                <a:round/>
                <a:headEnd type="oval" w="med" len="med"/>
                <a:tailEnd type="arrow" w="lg" len="lg"/>
              </a:ln>
            </p:spPr>
            <p:txBody>
              <a:bodyPr vert="horz" wrap="square" lIns="91440" tIns="45720" rIns="91440" bIns="45720" numCol="1" anchor="t" anchorCtr="0" compatLnSpc="1">
                <a:prstTxWarp prst="textNoShape">
                  <a:avLst/>
                </a:prstTxWarp>
              </a:bodyPr>
              <a:lstStyle/>
              <a:p>
                <a:endParaRPr lang="en-US"/>
              </a:p>
            </p:txBody>
          </p:sp>
          <p:sp>
            <p:nvSpPr>
              <p:cNvPr id="1142" name="Line 118"/>
              <p:cNvSpPr>
                <a:spLocks noChangeShapeType="1"/>
              </p:cNvSpPr>
              <p:nvPr/>
            </p:nvSpPr>
            <p:spPr bwMode="auto">
              <a:xfrm>
                <a:off x="2880" y="5205"/>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43" name="Text Box 119"/>
            <p:cNvSpPr txBox="1">
              <a:spLocks noChangeArrowheads="1"/>
            </p:cNvSpPr>
            <p:nvPr/>
          </p:nvSpPr>
          <p:spPr bwMode="auto">
            <a:xfrm>
              <a:off x="1740" y="11244"/>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4" name="Text Box 120"/>
            <p:cNvSpPr txBox="1">
              <a:spLocks noChangeArrowheads="1"/>
            </p:cNvSpPr>
            <p:nvPr/>
          </p:nvSpPr>
          <p:spPr bwMode="auto">
            <a:xfrm>
              <a:off x="1740" y="12144"/>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5" name="Text Box 121"/>
            <p:cNvSpPr txBox="1">
              <a:spLocks noChangeArrowheads="1"/>
            </p:cNvSpPr>
            <p:nvPr/>
          </p:nvSpPr>
          <p:spPr bwMode="auto">
            <a:xfrm>
              <a:off x="5415" y="11739"/>
              <a:ext cx="360" cy="3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Mangal" pitchFamily="18" charset="0"/>
                  <a:ea typeface="Arial"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46" name="Line 122"/>
            <p:cNvSpPr>
              <a:spLocks noChangeShapeType="1"/>
            </p:cNvSpPr>
            <p:nvPr/>
          </p:nvSpPr>
          <p:spPr bwMode="auto">
            <a:xfrm>
              <a:off x="7290" y="11574"/>
              <a:ext cx="480" cy="0"/>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7" name="Line 123"/>
            <p:cNvSpPr>
              <a:spLocks noChangeShapeType="1"/>
            </p:cNvSpPr>
            <p:nvPr/>
          </p:nvSpPr>
          <p:spPr bwMode="auto">
            <a:xfrm flipV="1">
              <a:off x="10605" y="11565"/>
              <a:ext cx="0" cy="3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8" name="Line 124"/>
            <p:cNvSpPr>
              <a:spLocks noChangeShapeType="1"/>
            </p:cNvSpPr>
            <p:nvPr/>
          </p:nvSpPr>
          <p:spPr bwMode="auto">
            <a:xfrm flipV="1">
              <a:off x="10605" y="12051"/>
              <a:ext cx="0" cy="2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9" name="Oval 125"/>
            <p:cNvSpPr>
              <a:spLocks noChangeArrowheads="1"/>
            </p:cNvSpPr>
            <p:nvPr/>
          </p:nvSpPr>
          <p:spPr bwMode="auto">
            <a:xfrm>
              <a:off x="10515" y="11871"/>
              <a:ext cx="180" cy="18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0" name="AutoShape 126"/>
            <p:cNvSpPr>
              <a:spLocks noChangeArrowheads="1"/>
            </p:cNvSpPr>
            <p:nvPr/>
          </p:nvSpPr>
          <p:spPr bwMode="auto">
            <a:xfrm>
              <a:off x="3750" y="11580"/>
              <a:ext cx="720" cy="540"/>
            </a:xfrm>
            <a:prstGeom prst="flowChartDelay">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29" name="Rectangle 128"/>
          <p:cNvSpPr/>
          <p:nvPr/>
        </p:nvSpPr>
        <p:spPr>
          <a:xfrm>
            <a:off x="304800" y="1447800"/>
            <a:ext cx="1522917" cy="369332"/>
          </a:xfrm>
          <a:prstGeom prst="rect">
            <a:avLst/>
          </a:prstGeom>
        </p:spPr>
        <p:txBody>
          <a:bodyPr wrap="none">
            <a:spAutoFit/>
          </a:bodyPr>
          <a:lstStyle/>
          <a:p>
            <a:r>
              <a:rPr lang="en-US" b="1" dirty="0" smtClean="0"/>
              <a:t>Logic Diagram</a:t>
            </a:r>
            <a:endParaRPr lang="en-US" dirty="0"/>
          </a:p>
        </p:txBody>
      </p:sp>
      <p:sp>
        <p:nvSpPr>
          <p:cNvPr id="1151" name="Rectangle 127"/>
          <p:cNvSpPr>
            <a:spLocks noChangeArrowheads="1"/>
          </p:cNvSpPr>
          <p:nvPr/>
        </p:nvSpPr>
        <p:spPr bwMode="auto">
          <a:xfrm>
            <a:off x="6858000" y="1609323"/>
            <a:ext cx="1905000" cy="33855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Electrical Diagram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30" name="Slide Number Placeholder 129"/>
          <p:cNvSpPr>
            <a:spLocks noGrp="1"/>
          </p:cNvSpPr>
          <p:nvPr>
            <p:ph type="sldNum" sz="quarter" idx="12"/>
          </p:nvPr>
        </p:nvSpPr>
        <p:spPr/>
        <p:txBody>
          <a:bodyPr/>
          <a:lstStyle/>
          <a:p>
            <a:fld id="{B6F15528-21DE-4FAA-801E-634DDDAF4B2B}" type="slidenum">
              <a:rPr lang="en-US" smtClean="0"/>
              <a:pPr/>
              <a:t>9</a:t>
            </a:fld>
            <a:endParaRPr lang="en-US"/>
          </a:p>
        </p:txBody>
      </p:sp>
      <p:sp>
        <p:nvSpPr>
          <p:cNvPr id="131" name="Footer Placeholder 130"/>
          <p:cNvSpPr>
            <a:spLocks noGrp="1"/>
          </p:cNvSpPr>
          <p:nvPr>
            <p:ph type="ftr" sz="quarter" idx="11"/>
          </p:nvPr>
        </p:nvSpPr>
        <p:spPr/>
        <p:txBody>
          <a:bodyPr/>
          <a:lstStyle/>
          <a:p>
            <a:r>
              <a:rPr lang="en-US" smtClean="0"/>
              <a:t>bsarita3768@yahoo.com</a:t>
            </a:r>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29"/>
                                        </p:tgtEl>
                                        <p:attrNameLst>
                                          <p:attrName>style.visibility</p:attrName>
                                        </p:attrNameLst>
                                      </p:cBhvr>
                                      <p:to>
                                        <p:strVal val="visible"/>
                                      </p:to>
                                    </p:set>
                                    <p:animEffect transition="in" filter="box(in)">
                                      <p:cBhvr>
                                        <p:cTn id="25" dur="500"/>
                                        <p:tgtEl>
                                          <p:spTgt spid="12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151">
                                            <p:txEl>
                                              <p:pRg st="0" end="0"/>
                                            </p:txEl>
                                          </p:spTgt>
                                        </p:tgtEl>
                                        <p:attrNameLst>
                                          <p:attrName>style.visibility</p:attrName>
                                        </p:attrNameLst>
                                      </p:cBhvr>
                                      <p:to>
                                        <p:strVal val="visible"/>
                                      </p:to>
                                    </p:set>
                                    <p:animEffect transition="in" filter="box(in)">
                                      <p:cBhvr>
                                        <p:cTn id="30" dur="500"/>
                                        <p:tgtEl>
                                          <p:spTgt spid="115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7" presetClass="entr" presetSubtype="4" fill="hold" nodeType="clickEffect">
                                  <p:stCondLst>
                                    <p:cond delay="0"/>
                                  </p:stCondLst>
                                  <p:childTnLst>
                                    <p:set>
                                      <p:cBhvr>
                                        <p:cTn id="34" dur="1" fill="hold">
                                          <p:stCondLst>
                                            <p:cond delay="0"/>
                                          </p:stCondLst>
                                        </p:cTn>
                                        <p:tgtEl>
                                          <p:spTgt spid="132"/>
                                        </p:tgtEl>
                                        <p:attrNameLst>
                                          <p:attrName>style.visibility</p:attrName>
                                        </p:attrNameLst>
                                      </p:cBhvr>
                                      <p:to>
                                        <p:strVal val="visible"/>
                                      </p:to>
                                    </p:set>
                                    <p:anim calcmode="lin" valueType="num">
                                      <p:cBhvr additive="base">
                                        <p:cTn id="35" dur="1000" fill="hold"/>
                                        <p:tgtEl>
                                          <p:spTgt spid="132"/>
                                        </p:tgtEl>
                                        <p:attrNameLst>
                                          <p:attrName>ppt_x</p:attrName>
                                        </p:attrNameLst>
                                      </p:cBhvr>
                                      <p:tavLst>
                                        <p:tav tm="0">
                                          <p:val>
                                            <p:strVal val="#ppt_x"/>
                                          </p:val>
                                        </p:tav>
                                        <p:tav tm="100000">
                                          <p:val>
                                            <p:strVal val="#ppt_x"/>
                                          </p:val>
                                        </p:tav>
                                      </p:tavLst>
                                    </p:anim>
                                    <p:anim calcmode="lin" valueType="num">
                                      <p:cBhvr additive="base">
                                        <p:cTn id="36" dur="10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4" fill="hold" nodeType="clickEffect">
                                  <p:stCondLst>
                                    <p:cond delay="0"/>
                                  </p:stCondLst>
                                  <p:childTnLst>
                                    <p:set>
                                      <p:cBhvr>
                                        <p:cTn id="40" dur="1" fill="hold">
                                          <p:stCondLst>
                                            <p:cond delay="0"/>
                                          </p:stCondLst>
                                        </p:cTn>
                                        <p:tgtEl>
                                          <p:spTgt spid="133"/>
                                        </p:tgtEl>
                                        <p:attrNameLst>
                                          <p:attrName>style.visibility</p:attrName>
                                        </p:attrNameLst>
                                      </p:cBhvr>
                                      <p:to>
                                        <p:strVal val="visible"/>
                                      </p:to>
                                    </p:set>
                                    <p:anim calcmode="lin" valueType="num">
                                      <p:cBhvr additive="base">
                                        <p:cTn id="41" dur="1000" fill="hold"/>
                                        <p:tgtEl>
                                          <p:spTgt spid="133"/>
                                        </p:tgtEl>
                                        <p:attrNameLst>
                                          <p:attrName>ppt_x</p:attrName>
                                        </p:attrNameLst>
                                      </p:cBhvr>
                                      <p:tavLst>
                                        <p:tav tm="0">
                                          <p:val>
                                            <p:strVal val="#ppt_x"/>
                                          </p:val>
                                        </p:tav>
                                        <p:tav tm="100000">
                                          <p:val>
                                            <p:strVal val="#ppt_x"/>
                                          </p:val>
                                        </p:tav>
                                      </p:tavLst>
                                    </p:anim>
                                    <p:anim calcmode="lin" valueType="num">
                                      <p:cBhvr additive="base">
                                        <p:cTn id="42" dur="10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7" presetClass="entr" presetSubtype="4" fill="hold" nodeType="clickEffect">
                                  <p:stCondLst>
                                    <p:cond delay="0"/>
                                  </p:stCondLst>
                                  <p:childTnLst>
                                    <p:set>
                                      <p:cBhvr>
                                        <p:cTn id="46" dur="1" fill="hold">
                                          <p:stCondLst>
                                            <p:cond delay="0"/>
                                          </p:stCondLst>
                                        </p:cTn>
                                        <p:tgtEl>
                                          <p:spTgt spid="1109"/>
                                        </p:tgtEl>
                                        <p:attrNameLst>
                                          <p:attrName>style.visibility</p:attrName>
                                        </p:attrNameLst>
                                      </p:cBhvr>
                                      <p:to>
                                        <p:strVal val="visible"/>
                                      </p:to>
                                    </p:set>
                                    <p:anim calcmode="lin" valueType="num">
                                      <p:cBhvr additive="base">
                                        <p:cTn id="47" dur="1000" fill="hold"/>
                                        <p:tgtEl>
                                          <p:spTgt spid="1109"/>
                                        </p:tgtEl>
                                        <p:attrNameLst>
                                          <p:attrName>ppt_x</p:attrName>
                                        </p:attrNameLst>
                                      </p:cBhvr>
                                      <p:tavLst>
                                        <p:tav tm="0">
                                          <p:val>
                                            <p:strVal val="#ppt_x"/>
                                          </p:val>
                                        </p:tav>
                                        <p:tav tm="100000">
                                          <p:val>
                                            <p:strVal val="#ppt_x"/>
                                          </p:val>
                                        </p:tav>
                                      </p:tavLst>
                                    </p:anim>
                                    <p:anim calcmode="lin" valueType="num">
                                      <p:cBhvr additive="base">
                                        <p:cTn id="48" dur="1000" fill="hold"/>
                                        <p:tgtEl>
                                          <p:spTgt spid="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2667</TotalTime>
  <Words>4204</Words>
  <Application>Microsoft Office PowerPoint</Application>
  <PresentationFormat>On-screen Show (4:3)</PresentationFormat>
  <Paragraphs>823</Paragraphs>
  <Slides>58</Slides>
  <Notes>9</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Digital logic </vt:lpstr>
      <vt:lpstr>Definition of digital/binary logic</vt:lpstr>
      <vt:lpstr>Cont…</vt:lpstr>
      <vt:lpstr>Binary Logic and Gates</vt:lpstr>
      <vt:lpstr>Logical Operations</vt:lpstr>
      <vt:lpstr>Binary Variables</vt:lpstr>
      <vt:lpstr>Slide 7</vt:lpstr>
      <vt:lpstr>Truth Table </vt:lpstr>
      <vt:lpstr> Diagram </vt:lpstr>
      <vt:lpstr>Cont</vt:lpstr>
      <vt:lpstr>Truth Table for AND Gate (with two inputs) </vt:lpstr>
      <vt:lpstr>2. OR Gate </vt:lpstr>
      <vt:lpstr>Truth Table for OR Gate (with two inputs) </vt:lpstr>
      <vt:lpstr>Slide 14</vt:lpstr>
      <vt:lpstr>Cont…</vt:lpstr>
      <vt:lpstr>3. NOT Gate (or Inverter) </vt:lpstr>
      <vt:lpstr>Logic Diagram  Electrical Diagram       </vt:lpstr>
      <vt:lpstr>Truth Table for NOT Gate (with two inputs) </vt:lpstr>
      <vt:lpstr>4. NAND Gate </vt:lpstr>
      <vt:lpstr>Truth Table for NAND Gate (with two inputs) </vt:lpstr>
      <vt:lpstr>Logic Diagram       Electrical Diagram                                  </vt:lpstr>
      <vt:lpstr>Slide 22</vt:lpstr>
      <vt:lpstr>5. NOR Gate </vt:lpstr>
      <vt:lpstr>Slide 24</vt:lpstr>
      <vt:lpstr>  Logic Diagram  Electrical Diagram      </vt:lpstr>
      <vt:lpstr>6. Exclusive OR Gate (XOR) </vt:lpstr>
      <vt:lpstr>Truth Table for XOR Gate (with two inputs)   No. of inputs = 2, hence input combinations = 22 = 4 </vt:lpstr>
      <vt:lpstr>Operation Symbol for XOR gate is represented by an encircled plus , and Boolean Expression for XOR function is f = A +B. </vt:lpstr>
      <vt:lpstr>Cont… Logic gate</vt:lpstr>
      <vt:lpstr>Slide 30</vt:lpstr>
      <vt:lpstr>7. XNOR Gate </vt:lpstr>
      <vt:lpstr>Truth Table for XNOR Gate (with two inputs)`   No. of inputs = 2, hence input combinations = 22 = 4 </vt:lpstr>
      <vt:lpstr>Slide 33</vt:lpstr>
      <vt:lpstr>BOOLEAN ALGEBRA</vt:lpstr>
      <vt:lpstr>BOOLEAN ALGEBRA</vt:lpstr>
      <vt:lpstr>Slide 36</vt:lpstr>
      <vt:lpstr>Tips Boolean algebra</vt:lpstr>
      <vt:lpstr>In simple terms, Boolean algebra is a system of mathematical logic which differs from both the conventional algebra and the binary arithmetic. For example, in Boolean algebra,</vt:lpstr>
      <vt:lpstr>Slide 39</vt:lpstr>
      <vt:lpstr>9. Boolean algebraic identities</vt:lpstr>
      <vt:lpstr>Cont.</vt:lpstr>
      <vt:lpstr>Cont</vt:lpstr>
      <vt:lpstr>Cont…</vt:lpstr>
      <vt:lpstr>Cont…</vt:lpstr>
      <vt:lpstr>Slide 45</vt:lpstr>
      <vt:lpstr>10. Boolean Laws </vt:lpstr>
      <vt:lpstr>10.4 Commutative Laws </vt:lpstr>
      <vt:lpstr>10.5 Associative Laws </vt:lpstr>
      <vt:lpstr>10.6 Distributive Laws </vt:lpstr>
      <vt:lpstr>10.7 Idempotent Laws </vt:lpstr>
      <vt:lpstr>Slide 51</vt:lpstr>
      <vt:lpstr>10.8 Absorption Laws </vt:lpstr>
      <vt:lpstr>Slide 53</vt:lpstr>
      <vt:lpstr>DeMorgan’s theorems</vt:lpstr>
      <vt:lpstr>Cont..</vt:lpstr>
      <vt:lpstr>The symbolic representation of the theorem is shown in the figure below. </vt:lpstr>
      <vt:lpstr>Statement 2: The complements of the product of the Boolean variables are equal to sum of their individual complements i.e (A.B)’=A’+B’</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np</dc:creator>
  <cp:lastModifiedBy>RKIN</cp:lastModifiedBy>
  <cp:revision>252</cp:revision>
  <dcterms:created xsi:type="dcterms:W3CDTF">2006-08-16T00:00:00Z</dcterms:created>
  <dcterms:modified xsi:type="dcterms:W3CDTF">2018-08-14T01:57:58Z</dcterms:modified>
</cp:coreProperties>
</file>