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3" r:id="rId21"/>
    <p:sldId id="276" r:id="rId22"/>
    <p:sldId id="277" r:id="rId23"/>
    <p:sldId id="278" r:id="rId24"/>
    <p:sldId id="279" r:id="rId25"/>
    <p:sldId id="280" r:id="rId26"/>
    <p:sldId id="299" r:id="rId27"/>
    <p:sldId id="281" r:id="rId28"/>
    <p:sldId id="282" r:id="rId29"/>
    <p:sldId id="283" r:id="rId30"/>
    <p:sldId id="284" r:id="rId31"/>
    <p:sldId id="286" r:id="rId32"/>
    <p:sldId id="287" r:id="rId33"/>
    <p:sldId id="288" r:id="rId34"/>
    <p:sldId id="289" r:id="rId35"/>
    <p:sldId id="296" r:id="rId36"/>
    <p:sldId id="297" r:id="rId37"/>
    <p:sldId id="290" r:id="rId38"/>
    <p:sldId id="291" r:id="rId39"/>
    <p:sldId id="292" r:id="rId40"/>
    <p:sldId id="293" r:id="rId41"/>
    <p:sldId id="294" r:id="rId42"/>
    <p:sldId id="295" r:id="rId43"/>
    <p:sldId id="285" r:id="rId44"/>
    <p:sldId id="300" r:id="rId45"/>
    <p:sldId id="301" r:id="rId46"/>
  </p:sldIdLst>
  <p:sldSz cx="9144000" cy="6858000" type="screen4x3"/>
  <p:notesSz cx="6858000" cy="91440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84" autoAdjust="0"/>
    <p:restoredTop sz="99826" autoAdjust="0"/>
  </p:normalViewPr>
  <p:slideViewPr>
    <p:cSldViewPr snapToGrid="0">
      <p:cViewPr varScale="1">
        <p:scale>
          <a:sx n="73" d="100"/>
          <a:sy n="73" d="100"/>
        </p:scale>
        <p:origin x="-1932" y="-102"/>
      </p:cViewPr>
      <p:guideLst>
        <p:guide orient="horz" pos="2160"/>
        <p:guide pos="2880"/>
      </p:guideLst>
    </p:cSldViewPr>
  </p:slideViewPr>
  <p:notesTextViewPr>
    <p:cViewPr>
      <p:scale>
        <a:sx n="100" d="100"/>
        <a:sy n="100" d="100"/>
      </p:scale>
      <p:origin x="0" y="0"/>
    </p:cViewPr>
  </p:notesTextViewPr>
  <p:gridSpacing cx="39327138" cy="3932713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41457C-26C9-4FEF-92AC-EE6BDA296DF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185B5B-903E-4A5C-A936-ECE14AA846F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40716E8-CEE1-43A7-A915-89989ED287B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01F087-75DA-45D1-8483-1BEE72EE2E0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56FBD9D-F54B-4151-B523-F40B9750B4F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C5C14C-360C-424D-9BDA-510BB882572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4C9D8B6-B8AF-4C1C-A403-3BC8ADFE4D8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970C3BC-C24E-4E39-8418-88243B0248E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BA96EF1-4ED2-45C4-AA55-BA33FFAAC24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AFC5ABA-8564-44D8-BFE9-F768F92DBA6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0919B49-5EBD-4C3C-971E-6907E7B327C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atin typeface="Arial" pitchFamily="34" charset="0"/>
              </a:defRPr>
            </a:lvl1pPr>
          </a:lstStyle>
          <a:p>
            <a:pPr>
              <a:defRPr/>
            </a:pPr>
            <a:fld id="{35B57425-AB50-4817-8C3E-0C6FE5E5F0D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www.cedcc.psu.edu/ee497f/rassp_10/index.htm"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hyperlink" Target="http://www.cedcc.psu.edu/ee497f/rassp_10/sld045.htm" TargetMode="External"/><Relationship Id="rId1" Type="http://schemas.openxmlformats.org/officeDocument/2006/relationships/slideLayout" Target="../slideLayouts/slideLayout7.xml"/><Relationship Id="rId6" Type="http://schemas.openxmlformats.org/officeDocument/2006/relationships/hyperlink" Target="http://www.cedcc.psu.edu/ee497f/rassp_10/sld093.htm"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cedcc.psu.edu/" TargetMode="External"/><Relationship Id="rId4" Type="http://schemas.openxmlformats.org/officeDocument/2006/relationships/hyperlink" Target="http://www.cedcc.psu.edu/ee497f/rassp_10/sld047.htm" TargetMode="External"/><Relationship Id="rId9"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1371600"/>
            <a:ext cx="7772400" cy="1470025"/>
          </a:xfrm>
        </p:spPr>
        <p:txBody>
          <a:bodyPr/>
          <a:lstStyle/>
          <a:p>
            <a:pPr eaLnBrk="1" hangingPunct="1"/>
            <a:r>
              <a:rPr lang="en-US" smtClean="0"/>
              <a:t>ECE 368</a:t>
            </a:r>
            <a:br>
              <a:rPr lang="en-US" smtClean="0"/>
            </a:br>
            <a:r>
              <a:rPr lang="en-US" smtClean="0"/>
              <a:t>Basic VHDL</a:t>
            </a:r>
          </a:p>
        </p:txBody>
      </p:sp>
      <p:sp>
        <p:nvSpPr>
          <p:cNvPr id="2051" name="Rectangle 3"/>
          <p:cNvSpPr>
            <a:spLocks noGrp="1" noChangeArrowheads="1"/>
          </p:cNvSpPr>
          <p:nvPr>
            <p:ph type="subTitle" idx="1"/>
          </p:nvPr>
        </p:nvSpPr>
        <p:spPr>
          <a:xfrm>
            <a:off x="1524000" y="3124200"/>
            <a:ext cx="6400800" cy="1219200"/>
          </a:xfrm>
        </p:spPr>
        <p:txBody>
          <a:bodyPr/>
          <a:lstStyle/>
          <a:p>
            <a:pPr eaLnBrk="1" hangingPunct="1"/>
            <a:r>
              <a:rPr lang="en-US" smtClean="0"/>
              <a:t>Shantanu Dutt</a:t>
            </a:r>
          </a:p>
          <a:p>
            <a:pPr eaLnBrk="1" hangingPunct="1"/>
            <a:r>
              <a:rPr lang="en-US" smtClean="0"/>
              <a:t>UIC</a:t>
            </a:r>
          </a:p>
          <a:p>
            <a:pPr eaLnBrk="1" hangingPunct="1"/>
            <a:endParaRPr lang="en-US" smtClean="0"/>
          </a:p>
        </p:txBody>
      </p:sp>
      <p:sp>
        <p:nvSpPr>
          <p:cNvPr id="2052" name="Text Box 4"/>
          <p:cNvSpPr txBox="1">
            <a:spLocks noChangeArrowheads="1"/>
          </p:cNvSpPr>
          <p:nvPr/>
        </p:nvSpPr>
        <p:spPr bwMode="auto">
          <a:xfrm>
            <a:off x="2133600" y="5486400"/>
            <a:ext cx="4981575" cy="671513"/>
          </a:xfrm>
          <a:prstGeom prst="rect">
            <a:avLst/>
          </a:prstGeom>
          <a:noFill/>
          <a:ln w="9525">
            <a:noFill/>
            <a:miter lim="800000"/>
            <a:headEnd/>
            <a:tailEnd/>
          </a:ln>
          <a:effectLst/>
        </p:spPr>
        <p:txBody>
          <a:bodyPr wrap="none">
            <a:spAutoFit/>
          </a:bodyPr>
          <a:lstStyle/>
          <a:p>
            <a:r>
              <a:rPr lang="en-US" sz="2000" i="1"/>
              <a:t>Acknowledgement: Extracted from RASSP</a:t>
            </a:r>
          </a:p>
          <a:p>
            <a:r>
              <a:rPr lang="en-US" sz="1800" i="1"/>
              <a:t>http://www.cedcc.psu.edu/ee497f/rassp_10/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2302" name="Group 14"/>
          <p:cNvGraphicFramePr>
            <a:graphicFrameLocks noGrp="1"/>
          </p:cNvGraphicFramePr>
          <p:nvPr/>
        </p:nvGraphicFramePr>
        <p:xfrm>
          <a:off x="0" y="636588"/>
          <a:ext cx="9144000" cy="4481512"/>
        </p:xfrm>
        <a:graphic>
          <a:graphicData uri="http://schemas.openxmlformats.org/drawingml/2006/table">
            <a:tbl>
              <a:tblPr/>
              <a:tblGrid>
                <a:gridCol w="9144000"/>
              </a:tblGrid>
              <a:tr h="44815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11269" name="Rectangle 15"/>
          <p:cNvSpPr>
            <a:spLocks noChangeArrowheads="1"/>
          </p:cNvSpPr>
          <p:nvPr/>
        </p:nvSpPr>
        <p:spPr bwMode="auto">
          <a:xfrm>
            <a:off x="3813175" y="4527550"/>
            <a:ext cx="1268413" cy="517525"/>
          </a:xfrm>
          <a:prstGeom prst="rect">
            <a:avLst/>
          </a:prstGeom>
          <a:noFill/>
          <a:ln w="9525">
            <a:noFill/>
            <a:miter lim="800000"/>
            <a:headEnd/>
            <a:tailEnd/>
          </a:ln>
          <a:effectLst/>
        </p:spPr>
        <p:txBody>
          <a:bodyPr wrap="none" anchor="ctr">
            <a:spAutoFit/>
          </a:bodyPr>
          <a:lstStyle/>
          <a:p>
            <a:pPr algn="ctr"/>
            <a:r>
              <a:rPr lang="en-US"/>
              <a:t>Slide 53 of 93</a:t>
            </a:r>
          </a:p>
          <a:p>
            <a:pPr algn="ctr" eaLnBrk="0" hangingPunct="0"/>
            <a:r>
              <a:rPr lang="en-US" b="1"/>
              <a:t>Notes: </a:t>
            </a:r>
            <a:endParaRPr lang="en-US" sz="1800"/>
          </a:p>
        </p:txBody>
      </p:sp>
      <p:sp>
        <p:nvSpPr>
          <p:cNvPr id="11270" name="Rectangle 16"/>
          <p:cNvSpPr>
            <a:spLocks noChangeArrowheads="1"/>
          </p:cNvSpPr>
          <p:nvPr/>
        </p:nvSpPr>
        <p:spPr bwMode="auto">
          <a:xfrm>
            <a:off x="0" y="5029200"/>
            <a:ext cx="9144000" cy="20638"/>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11271" name="Rectangle 17"/>
          <p:cNvSpPr>
            <a:spLocks noChangeArrowheads="1"/>
          </p:cNvSpPr>
          <p:nvPr/>
        </p:nvSpPr>
        <p:spPr bwMode="auto">
          <a:xfrm>
            <a:off x="4479925" y="5718175"/>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pic>
        <p:nvPicPr>
          <p:cNvPr id="11272" name="Picture 6" descr="img053"/>
          <p:cNvPicPr>
            <a:picLocks noChangeAspect="1" noChangeArrowheads="1"/>
          </p:cNvPicPr>
          <p:nvPr/>
        </p:nvPicPr>
        <p:blipFill>
          <a:blip r:embed="rId2" cstate="print"/>
          <a:srcRect/>
          <a:stretch>
            <a:fillRect/>
          </a:stretch>
        </p:blipFill>
        <p:spPr bwMode="auto">
          <a:xfrm>
            <a:off x="1676400" y="228600"/>
            <a:ext cx="5715000" cy="4286250"/>
          </a:xfrm>
          <a:prstGeom prst="rect">
            <a:avLst/>
          </a:prstGeom>
          <a:noFill/>
          <a:ln w="9525">
            <a:noFill/>
            <a:miter lim="800000"/>
            <a:headEnd/>
            <a:tailEnd/>
          </a:ln>
        </p:spPr>
      </p:pic>
      <p:sp>
        <p:nvSpPr>
          <p:cNvPr id="11273" name="Rectangle 18"/>
          <p:cNvSpPr>
            <a:spLocks noChangeArrowheads="1"/>
          </p:cNvSpPr>
          <p:nvPr/>
        </p:nvSpPr>
        <p:spPr bwMode="auto">
          <a:xfrm>
            <a:off x="0" y="5076825"/>
            <a:ext cx="9144000" cy="1628775"/>
          </a:xfrm>
          <a:prstGeom prst="rect">
            <a:avLst/>
          </a:prstGeom>
          <a:noFill/>
          <a:ln w="9525">
            <a:noFill/>
            <a:miter lim="800000"/>
            <a:headEnd/>
            <a:tailEnd/>
          </a:ln>
          <a:effectLst/>
        </p:spPr>
        <p:txBody>
          <a:bodyPr anchor="ctr">
            <a:spAutoFit/>
          </a:bodyPr>
          <a:lstStyle/>
          <a:p>
            <a:pPr>
              <a:lnSpc>
                <a:spcPct val="90000"/>
              </a:lnSpc>
            </a:pPr>
            <a:r>
              <a:rPr lang="en-US"/>
              <a:t>The second VHDL composite type is the record. An object of type record may contain elements of different types. Again, a record element may be of any data type, including another record. </a:t>
            </a:r>
          </a:p>
          <a:p>
            <a:pPr>
              <a:lnSpc>
                <a:spcPct val="90000"/>
              </a:lnSpc>
            </a:pPr>
            <a:r>
              <a:rPr lang="en-US"/>
              <a:t>A TYPE declaration is used to define a record. Note that the types of a record's elements must be defined before the record is defined. Also notice that there is no semi-colon after the word RECORD. The RECORD and END RECORD keywords bracket the field names. After the RECORD keyword, the record's field names are assigned and their data types are specified. </a:t>
            </a:r>
          </a:p>
          <a:p>
            <a:pPr>
              <a:lnSpc>
                <a:spcPct val="90000"/>
              </a:lnSpc>
            </a:pPr>
            <a:r>
              <a:rPr lang="en-US"/>
              <a:t>In the above example, a record type, switch_info, is declared. This example makes use of the binary enumerated type declared previously. Note that values are assigned to record elements by use of the field names.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1598613" y="500063"/>
            <a:ext cx="9144001" cy="0"/>
          </a:xfrm>
          <a:prstGeom prst="rect">
            <a:avLst/>
          </a:prstGeom>
          <a:noFill/>
          <a:ln w="9525">
            <a:noFill/>
            <a:miter lim="800000"/>
            <a:headEnd/>
            <a:tailEnd/>
          </a:ln>
          <a:effectLst/>
        </p:spPr>
        <p:txBody>
          <a:bodyPr wrap="none" anchor="ctr">
            <a:spAutoFit/>
          </a:bodyPr>
          <a:lstStyle/>
          <a:p>
            <a:endParaRPr lang="en-US"/>
          </a:p>
        </p:txBody>
      </p:sp>
      <p:sp>
        <p:nvSpPr>
          <p:cNvPr id="12291" name="Rectangle 15"/>
          <p:cNvSpPr>
            <a:spLocks noChangeArrowheads="1"/>
          </p:cNvSpPr>
          <p:nvPr/>
        </p:nvSpPr>
        <p:spPr bwMode="auto">
          <a:xfrm>
            <a:off x="3355975" y="4449763"/>
            <a:ext cx="1268413" cy="517525"/>
          </a:xfrm>
          <a:prstGeom prst="rect">
            <a:avLst/>
          </a:prstGeom>
          <a:noFill/>
          <a:ln w="9525">
            <a:noFill/>
            <a:miter lim="800000"/>
            <a:headEnd/>
            <a:tailEnd/>
          </a:ln>
          <a:effectLst/>
        </p:spPr>
        <p:txBody>
          <a:bodyPr wrap="none" anchor="ctr">
            <a:spAutoFit/>
          </a:bodyPr>
          <a:lstStyle/>
          <a:p>
            <a:pPr algn="ctr"/>
            <a:r>
              <a:rPr lang="en-US"/>
              <a:t>Slide 54 of 93</a:t>
            </a:r>
          </a:p>
          <a:p>
            <a:pPr algn="ctr" eaLnBrk="0" hangingPunct="0"/>
            <a:r>
              <a:rPr lang="en-US" b="1"/>
              <a:t>Notes: </a:t>
            </a:r>
            <a:endParaRPr lang="en-US" sz="1800"/>
          </a:p>
        </p:txBody>
      </p:sp>
      <p:sp>
        <p:nvSpPr>
          <p:cNvPr id="12292" name="Rectangle 16"/>
          <p:cNvSpPr>
            <a:spLocks noChangeArrowheads="1"/>
          </p:cNvSpPr>
          <p:nvPr/>
        </p:nvSpPr>
        <p:spPr bwMode="auto">
          <a:xfrm>
            <a:off x="0" y="5105400"/>
            <a:ext cx="9144000" cy="20638"/>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12293" name="Rectangle 17"/>
          <p:cNvSpPr>
            <a:spLocks noChangeArrowheads="1"/>
          </p:cNvSpPr>
          <p:nvPr/>
        </p:nvSpPr>
        <p:spPr bwMode="auto">
          <a:xfrm>
            <a:off x="76200" y="5321300"/>
            <a:ext cx="8991600" cy="1155700"/>
          </a:xfrm>
          <a:prstGeom prst="rect">
            <a:avLst/>
          </a:prstGeom>
          <a:noFill/>
          <a:ln w="9525">
            <a:noFill/>
            <a:miter lim="800000"/>
            <a:headEnd/>
            <a:tailEnd/>
          </a:ln>
          <a:effectLst/>
        </p:spPr>
        <p:txBody>
          <a:bodyPr anchor="ctr">
            <a:spAutoFit/>
          </a:bodyPr>
          <a:lstStyle/>
          <a:p>
            <a:r>
              <a:rPr lang="en-US"/>
              <a:t>The VHDL access type will not be discussed in detail in this module; it will be covered more thoroughly in the 'Advanced Concepts in VHDL' module appearing in this collection of modules. </a:t>
            </a:r>
          </a:p>
          <a:p>
            <a:r>
              <a:rPr lang="en-US"/>
              <a:t>In brief, the access type is similar to a pointer in other programming languages in that it dynamically allocates and deallocates storage space to the object. This capability is useful for implementing abstract data structures (such as queues and first-in-first-out buffers) where the size of the structure may not be known at compile time. </a:t>
            </a:r>
          </a:p>
        </p:txBody>
      </p:sp>
      <p:pic>
        <p:nvPicPr>
          <p:cNvPr id="12294" name="Picture 6" descr="img054"/>
          <p:cNvPicPr>
            <a:picLocks noChangeAspect="1" noChangeArrowheads="1"/>
          </p:cNvPicPr>
          <p:nvPr/>
        </p:nvPicPr>
        <p:blipFill>
          <a:blip r:embed="rId2" cstate="print"/>
          <a:srcRect/>
          <a:stretch>
            <a:fillRect/>
          </a:stretch>
        </p:blipFill>
        <p:spPr bwMode="auto">
          <a:xfrm>
            <a:off x="1600200" y="228600"/>
            <a:ext cx="57150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13315" name="Rectangle 15"/>
          <p:cNvSpPr>
            <a:spLocks noChangeArrowheads="1"/>
          </p:cNvSpPr>
          <p:nvPr/>
        </p:nvSpPr>
        <p:spPr bwMode="auto">
          <a:xfrm>
            <a:off x="3889375" y="4373563"/>
            <a:ext cx="1268413" cy="517525"/>
          </a:xfrm>
          <a:prstGeom prst="rect">
            <a:avLst/>
          </a:prstGeom>
          <a:noFill/>
          <a:ln w="9525">
            <a:noFill/>
            <a:miter lim="800000"/>
            <a:headEnd/>
            <a:tailEnd/>
          </a:ln>
          <a:effectLst/>
        </p:spPr>
        <p:txBody>
          <a:bodyPr wrap="none" anchor="ctr">
            <a:spAutoFit/>
          </a:bodyPr>
          <a:lstStyle/>
          <a:p>
            <a:pPr algn="ctr"/>
            <a:r>
              <a:rPr lang="en-US"/>
              <a:t>Slide 55 of 93</a:t>
            </a:r>
          </a:p>
          <a:p>
            <a:pPr algn="ctr" eaLnBrk="0" hangingPunct="0"/>
            <a:r>
              <a:rPr lang="en-US" b="1"/>
              <a:t>Notes: </a:t>
            </a:r>
            <a:endParaRPr lang="en-US" sz="1800"/>
          </a:p>
        </p:txBody>
      </p:sp>
      <p:sp>
        <p:nvSpPr>
          <p:cNvPr id="13316" name="Rectangle 16"/>
          <p:cNvSpPr>
            <a:spLocks noChangeArrowheads="1"/>
          </p:cNvSpPr>
          <p:nvPr/>
        </p:nvSpPr>
        <p:spPr bwMode="auto">
          <a:xfrm>
            <a:off x="0" y="4953000"/>
            <a:ext cx="9144000" cy="20638"/>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13317" name="Rectangle 17"/>
          <p:cNvSpPr>
            <a:spLocks noChangeArrowheads="1"/>
          </p:cNvSpPr>
          <p:nvPr/>
        </p:nvSpPr>
        <p:spPr bwMode="auto">
          <a:xfrm>
            <a:off x="4479925" y="5718175"/>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pic>
        <p:nvPicPr>
          <p:cNvPr id="13318" name="Picture 6" descr="img055"/>
          <p:cNvPicPr>
            <a:picLocks noChangeAspect="1" noChangeArrowheads="1"/>
          </p:cNvPicPr>
          <p:nvPr/>
        </p:nvPicPr>
        <p:blipFill>
          <a:blip r:embed="rId2" cstate="print"/>
          <a:srcRect/>
          <a:stretch>
            <a:fillRect/>
          </a:stretch>
        </p:blipFill>
        <p:spPr bwMode="auto">
          <a:xfrm>
            <a:off x="1600200" y="228600"/>
            <a:ext cx="5715000" cy="4286250"/>
          </a:xfrm>
          <a:prstGeom prst="rect">
            <a:avLst/>
          </a:prstGeom>
          <a:noFill/>
          <a:ln w="9525">
            <a:noFill/>
            <a:miter lim="800000"/>
            <a:headEnd/>
            <a:tailEnd/>
          </a:ln>
        </p:spPr>
      </p:pic>
      <p:sp>
        <p:nvSpPr>
          <p:cNvPr id="13319" name="Text Box 18"/>
          <p:cNvSpPr txBox="1">
            <a:spLocks noChangeArrowheads="1"/>
          </p:cNvSpPr>
          <p:nvPr/>
        </p:nvSpPr>
        <p:spPr bwMode="auto">
          <a:xfrm>
            <a:off x="136525" y="5181600"/>
            <a:ext cx="8931275" cy="942975"/>
          </a:xfrm>
          <a:prstGeom prst="rect">
            <a:avLst/>
          </a:prstGeom>
          <a:noFill/>
          <a:ln w="9525">
            <a:noFill/>
            <a:miter lim="800000"/>
            <a:headEnd/>
            <a:tailEnd/>
          </a:ln>
          <a:effectLst/>
        </p:spPr>
        <p:txBody>
          <a:bodyPr>
            <a:spAutoFit/>
          </a:bodyPr>
          <a:lstStyle/>
          <a:p>
            <a:r>
              <a:rPr lang="en-US"/>
              <a:t>VHDL subtypes are used to constrain defined types. Constraints take the form of range constraints or index constraints. However, a subtype may include the entire range of the base type. Assignments made to objects that are out of the subtype range generate an error at run time. The syntax and an example of a subtype declaration are shown above.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73" name="Group 13"/>
          <p:cNvGraphicFramePr>
            <a:graphicFrameLocks noGrp="1"/>
          </p:cNvGraphicFramePr>
          <p:nvPr/>
        </p:nvGraphicFramePr>
        <p:xfrm>
          <a:off x="0" y="1004888"/>
          <a:ext cx="9144000" cy="4481512"/>
        </p:xfrm>
        <a:graphic>
          <a:graphicData uri="http://schemas.openxmlformats.org/drawingml/2006/table">
            <a:tbl>
              <a:tblPr/>
              <a:tblGrid>
                <a:gridCol w="9144000"/>
              </a:tblGrid>
              <a:tr h="44815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14340" name="Rectangle 14"/>
          <p:cNvSpPr>
            <a:spLocks noChangeArrowheads="1"/>
          </p:cNvSpPr>
          <p:nvPr/>
        </p:nvSpPr>
        <p:spPr bwMode="auto">
          <a:xfrm>
            <a:off x="3352800" y="4754563"/>
            <a:ext cx="1268413" cy="304800"/>
          </a:xfrm>
          <a:prstGeom prst="rect">
            <a:avLst/>
          </a:prstGeom>
          <a:noFill/>
          <a:ln w="9525">
            <a:noFill/>
            <a:miter lim="800000"/>
            <a:headEnd/>
            <a:tailEnd/>
          </a:ln>
          <a:effectLst/>
        </p:spPr>
        <p:txBody>
          <a:bodyPr wrap="none" anchor="ctr">
            <a:spAutoFit/>
          </a:bodyPr>
          <a:lstStyle/>
          <a:p>
            <a:r>
              <a:rPr lang="en-US"/>
              <a:t>Slide 56 of 93</a:t>
            </a:r>
          </a:p>
        </p:txBody>
      </p:sp>
      <p:pic>
        <p:nvPicPr>
          <p:cNvPr id="14341" name="Picture 5" descr="img056"/>
          <p:cNvPicPr>
            <a:picLocks noChangeAspect="1" noChangeArrowheads="1"/>
          </p:cNvPicPr>
          <p:nvPr/>
        </p:nvPicPr>
        <p:blipFill>
          <a:blip r:embed="rId2" cstate="print"/>
          <a:srcRect/>
          <a:stretch>
            <a:fillRect/>
          </a:stretch>
        </p:blipFill>
        <p:spPr bwMode="auto">
          <a:xfrm>
            <a:off x="1524000" y="381000"/>
            <a:ext cx="57150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1527175" y="500063"/>
            <a:ext cx="9144000" cy="0"/>
          </a:xfrm>
          <a:prstGeom prst="rect">
            <a:avLst/>
          </a:prstGeom>
          <a:noFill/>
          <a:ln w="9525">
            <a:noFill/>
            <a:miter lim="800000"/>
            <a:headEnd/>
            <a:tailEnd/>
          </a:ln>
          <a:effectLst/>
        </p:spPr>
        <p:txBody>
          <a:bodyPr wrap="none" anchor="ctr">
            <a:spAutoFit/>
          </a:bodyPr>
          <a:lstStyle/>
          <a:p>
            <a:endParaRPr lang="en-US"/>
          </a:p>
        </p:txBody>
      </p:sp>
      <p:sp>
        <p:nvSpPr>
          <p:cNvPr id="15363" name="Rectangle 15"/>
          <p:cNvSpPr>
            <a:spLocks noChangeArrowheads="1"/>
          </p:cNvSpPr>
          <p:nvPr/>
        </p:nvSpPr>
        <p:spPr bwMode="auto">
          <a:xfrm>
            <a:off x="4041775" y="4602163"/>
            <a:ext cx="1268413" cy="517525"/>
          </a:xfrm>
          <a:prstGeom prst="rect">
            <a:avLst/>
          </a:prstGeom>
          <a:noFill/>
          <a:ln w="9525">
            <a:noFill/>
            <a:miter lim="800000"/>
            <a:headEnd/>
            <a:tailEnd/>
          </a:ln>
          <a:effectLst/>
        </p:spPr>
        <p:txBody>
          <a:bodyPr wrap="none" anchor="ctr">
            <a:spAutoFit/>
          </a:bodyPr>
          <a:lstStyle/>
          <a:p>
            <a:pPr algn="ctr"/>
            <a:r>
              <a:rPr lang="en-US"/>
              <a:t>Slide 57 of 93</a:t>
            </a:r>
          </a:p>
          <a:p>
            <a:pPr algn="ctr" eaLnBrk="0" hangingPunct="0"/>
            <a:r>
              <a:rPr lang="en-US" b="1"/>
              <a:t>Notes: </a:t>
            </a:r>
            <a:endParaRPr lang="en-US" sz="1800"/>
          </a:p>
        </p:txBody>
      </p:sp>
      <p:sp>
        <p:nvSpPr>
          <p:cNvPr id="15364" name="Rectangle 16"/>
          <p:cNvSpPr>
            <a:spLocks noChangeArrowheads="1"/>
          </p:cNvSpPr>
          <p:nvPr/>
        </p:nvSpPr>
        <p:spPr bwMode="auto">
          <a:xfrm>
            <a:off x="0" y="5105400"/>
            <a:ext cx="9144000" cy="20638"/>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pic>
        <p:nvPicPr>
          <p:cNvPr id="15365" name="Picture 6" descr="img057"/>
          <p:cNvPicPr>
            <a:picLocks noChangeAspect="1" noChangeArrowheads="1"/>
          </p:cNvPicPr>
          <p:nvPr/>
        </p:nvPicPr>
        <p:blipFill>
          <a:blip r:embed="rId2" cstate="print"/>
          <a:srcRect/>
          <a:stretch>
            <a:fillRect/>
          </a:stretch>
        </p:blipFill>
        <p:spPr bwMode="auto">
          <a:xfrm>
            <a:off x="1752600" y="381000"/>
            <a:ext cx="5715000" cy="4286250"/>
          </a:xfrm>
          <a:prstGeom prst="rect">
            <a:avLst/>
          </a:prstGeom>
          <a:noFill/>
          <a:ln w="9525">
            <a:noFill/>
            <a:miter lim="800000"/>
            <a:headEnd/>
            <a:tailEnd/>
          </a:ln>
        </p:spPr>
      </p:pic>
      <p:sp>
        <p:nvSpPr>
          <p:cNvPr id="15366" name="Rectangle 18"/>
          <p:cNvSpPr>
            <a:spLocks noChangeArrowheads="1"/>
          </p:cNvSpPr>
          <p:nvPr/>
        </p:nvSpPr>
        <p:spPr bwMode="auto">
          <a:xfrm>
            <a:off x="76200" y="5257800"/>
            <a:ext cx="8991600" cy="1368425"/>
          </a:xfrm>
          <a:prstGeom prst="rect">
            <a:avLst/>
          </a:prstGeom>
          <a:noFill/>
          <a:ln w="9525">
            <a:noFill/>
            <a:miter lim="800000"/>
            <a:headEnd/>
            <a:tailEnd/>
          </a:ln>
          <a:effectLst/>
        </p:spPr>
        <p:txBody>
          <a:bodyPr anchor="ctr">
            <a:spAutoFit/>
          </a:bodyPr>
          <a:lstStyle/>
          <a:p>
            <a:r>
              <a:rPr lang="en-US"/>
              <a:t>VHDL 1076-1993 defines four types of objects, files, constants, variables, and signals. Simple scoping rules determine where object declarations can be used. This allows the reuse of identifiers in separate entities within the same model without risk of inadvertent errors. </a:t>
            </a:r>
          </a:p>
          <a:p>
            <a:r>
              <a:rPr lang="en-US"/>
              <a:t>For example, a signal named data could be declared within the architecture body of one component and used to interconnect its underlying subcomponents. The identifier data may also be used again in a different architecture body contained within the same model.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7422" name="Group 14"/>
          <p:cNvGraphicFramePr>
            <a:graphicFrameLocks noGrp="1"/>
          </p:cNvGraphicFramePr>
          <p:nvPr/>
        </p:nvGraphicFramePr>
        <p:xfrm>
          <a:off x="0" y="636588"/>
          <a:ext cx="9144000" cy="4481512"/>
        </p:xfrm>
        <a:graphic>
          <a:graphicData uri="http://schemas.openxmlformats.org/drawingml/2006/table">
            <a:tbl>
              <a:tblPr/>
              <a:tblGrid>
                <a:gridCol w="9144000"/>
              </a:tblGrid>
              <a:tr h="44815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16389" name="Rectangle 15"/>
          <p:cNvSpPr>
            <a:spLocks noChangeArrowheads="1"/>
          </p:cNvSpPr>
          <p:nvPr/>
        </p:nvSpPr>
        <p:spPr bwMode="auto">
          <a:xfrm>
            <a:off x="3965575" y="4830763"/>
            <a:ext cx="1268413" cy="517525"/>
          </a:xfrm>
          <a:prstGeom prst="rect">
            <a:avLst/>
          </a:prstGeom>
          <a:noFill/>
          <a:ln w="9525">
            <a:noFill/>
            <a:miter lim="800000"/>
            <a:headEnd/>
            <a:tailEnd/>
          </a:ln>
          <a:effectLst/>
        </p:spPr>
        <p:txBody>
          <a:bodyPr wrap="none" anchor="ctr">
            <a:spAutoFit/>
          </a:bodyPr>
          <a:lstStyle/>
          <a:p>
            <a:pPr algn="ctr"/>
            <a:r>
              <a:rPr lang="en-US"/>
              <a:t>Slide 58 of 93</a:t>
            </a:r>
          </a:p>
          <a:p>
            <a:pPr algn="ctr" eaLnBrk="0" hangingPunct="0"/>
            <a:r>
              <a:rPr lang="en-US" b="1"/>
              <a:t>Notes: </a:t>
            </a:r>
            <a:endParaRPr lang="en-US" sz="1800"/>
          </a:p>
        </p:txBody>
      </p:sp>
      <p:sp>
        <p:nvSpPr>
          <p:cNvPr id="16390" name="Rectangle 16"/>
          <p:cNvSpPr>
            <a:spLocks noChangeArrowheads="1"/>
          </p:cNvSpPr>
          <p:nvPr/>
        </p:nvSpPr>
        <p:spPr bwMode="auto">
          <a:xfrm>
            <a:off x="0" y="5334000"/>
            <a:ext cx="9144000" cy="20638"/>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16391" name="Rectangle 17"/>
          <p:cNvSpPr>
            <a:spLocks noChangeArrowheads="1"/>
          </p:cNvSpPr>
          <p:nvPr/>
        </p:nvSpPr>
        <p:spPr bwMode="auto">
          <a:xfrm>
            <a:off x="4479925" y="5718175"/>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pic>
        <p:nvPicPr>
          <p:cNvPr id="16392" name="Picture 6" descr="img058"/>
          <p:cNvPicPr>
            <a:picLocks noChangeAspect="1" noChangeArrowheads="1"/>
          </p:cNvPicPr>
          <p:nvPr/>
        </p:nvPicPr>
        <p:blipFill>
          <a:blip r:embed="rId2" cstate="print"/>
          <a:srcRect/>
          <a:stretch>
            <a:fillRect/>
          </a:stretch>
        </p:blipFill>
        <p:spPr bwMode="auto">
          <a:xfrm>
            <a:off x="1676400" y="533400"/>
            <a:ext cx="5715000" cy="4286250"/>
          </a:xfrm>
          <a:prstGeom prst="rect">
            <a:avLst/>
          </a:prstGeom>
          <a:noFill/>
          <a:ln w="9525">
            <a:noFill/>
            <a:miter lim="800000"/>
            <a:headEnd/>
            <a:tailEnd/>
          </a:ln>
        </p:spPr>
      </p:pic>
      <p:sp>
        <p:nvSpPr>
          <p:cNvPr id="16393" name="Text Box 18"/>
          <p:cNvSpPr txBox="1">
            <a:spLocks noChangeArrowheads="1"/>
          </p:cNvSpPr>
          <p:nvPr/>
        </p:nvSpPr>
        <p:spPr bwMode="auto">
          <a:xfrm>
            <a:off x="136525" y="5446713"/>
            <a:ext cx="8931275" cy="1155700"/>
          </a:xfrm>
          <a:prstGeom prst="rect">
            <a:avLst/>
          </a:prstGeom>
          <a:noFill/>
          <a:ln w="9525">
            <a:noFill/>
            <a:miter lim="800000"/>
            <a:headEnd/>
            <a:tailEnd/>
          </a:ln>
          <a:effectLst/>
        </p:spPr>
        <p:txBody>
          <a:bodyPr>
            <a:spAutoFit/>
          </a:bodyPr>
          <a:lstStyle/>
          <a:p>
            <a:r>
              <a:rPr lang="en-US"/>
              <a:t>VHDL constants are objects whose values do not change. The value of a constant, however, does not need to be assigned at the time the constant is declared; it can be assigned later in a package body if necessary, for example. </a:t>
            </a:r>
          </a:p>
          <a:p>
            <a:r>
              <a:rPr lang="en-US"/>
              <a:t>The syntax of the constant declaration statement is shown above. The constant declaration includes the name of the constant, its type, and, optionally, its value.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17411" name="Rectangle 9"/>
          <p:cNvSpPr>
            <a:spLocks noChangeArrowheads="1"/>
          </p:cNvSpPr>
          <p:nvPr/>
        </p:nvSpPr>
        <p:spPr bwMode="auto">
          <a:xfrm>
            <a:off x="3810000" y="4419600"/>
            <a:ext cx="1268413" cy="517525"/>
          </a:xfrm>
          <a:prstGeom prst="rect">
            <a:avLst/>
          </a:prstGeom>
          <a:noFill/>
          <a:ln w="9525">
            <a:noFill/>
            <a:miter lim="800000"/>
            <a:headEnd/>
            <a:tailEnd/>
          </a:ln>
          <a:effectLst/>
        </p:spPr>
        <p:txBody>
          <a:bodyPr wrap="none" anchor="ctr">
            <a:spAutoFit/>
          </a:bodyPr>
          <a:lstStyle/>
          <a:p>
            <a:pPr algn="ctr"/>
            <a:r>
              <a:rPr lang="en-US"/>
              <a:t>Slide 59 of 93</a:t>
            </a:r>
          </a:p>
          <a:p>
            <a:pPr algn="ctr" eaLnBrk="0" hangingPunct="0"/>
            <a:r>
              <a:rPr lang="en-US" b="1"/>
              <a:t>Notes: </a:t>
            </a:r>
            <a:endParaRPr lang="en-US" sz="1800"/>
          </a:p>
        </p:txBody>
      </p:sp>
      <p:sp>
        <p:nvSpPr>
          <p:cNvPr id="17412" name="Rectangle 10"/>
          <p:cNvSpPr>
            <a:spLocks noChangeArrowheads="1"/>
          </p:cNvSpPr>
          <p:nvPr/>
        </p:nvSpPr>
        <p:spPr bwMode="auto">
          <a:xfrm>
            <a:off x="0" y="4953000"/>
            <a:ext cx="9144000" cy="20638"/>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17413" name="Rectangle 11"/>
          <p:cNvSpPr>
            <a:spLocks noChangeArrowheads="1"/>
          </p:cNvSpPr>
          <p:nvPr/>
        </p:nvSpPr>
        <p:spPr bwMode="auto">
          <a:xfrm>
            <a:off x="4479925" y="5718175"/>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17414" name="Text Box 13"/>
          <p:cNvSpPr txBox="1">
            <a:spLocks noChangeArrowheads="1"/>
          </p:cNvSpPr>
          <p:nvPr/>
        </p:nvSpPr>
        <p:spPr bwMode="auto">
          <a:xfrm>
            <a:off x="0" y="5029200"/>
            <a:ext cx="8931275" cy="1836738"/>
          </a:xfrm>
          <a:prstGeom prst="rect">
            <a:avLst/>
          </a:prstGeom>
          <a:noFill/>
          <a:ln w="9525">
            <a:noFill/>
            <a:miter lim="800000"/>
            <a:headEnd/>
            <a:tailEnd/>
          </a:ln>
          <a:effectLst/>
        </p:spPr>
        <p:txBody>
          <a:bodyPr>
            <a:spAutoFit/>
          </a:bodyPr>
          <a:lstStyle/>
          <a:p>
            <a:pPr>
              <a:lnSpc>
                <a:spcPct val="90000"/>
              </a:lnSpc>
            </a:pPr>
            <a:r>
              <a:rPr lang="en-US"/>
              <a:t>This discussion about VHDL variables does not include global (aka shared) variables which were introduced in the 1076-1993 standard. The discussion of shared variables is deferred to the 'Advanced Concepts in VHDL’ module. </a:t>
            </a:r>
          </a:p>
          <a:p>
            <a:pPr>
              <a:lnSpc>
                <a:spcPct val="90000"/>
              </a:lnSpc>
            </a:pPr>
            <a:r>
              <a:rPr lang="en-US"/>
              <a:t>An important feature of the behavior of VHDL variables is that an assignment to a VHDL variable results in the variable assuming its new value immediately (i.e. no simulation time or delta cycles must transpire as is the case for VHDL signals). This feature allows the sequential execution of statements for a behavioral descriptiin within VHDL processes where variables are used as placeholders for temporary data, loop counters, etc. </a:t>
            </a:r>
          </a:p>
          <a:p>
            <a:pPr>
              <a:lnSpc>
                <a:spcPct val="90000"/>
              </a:lnSpc>
            </a:pPr>
            <a:r>
              <a:rPr lang="en-US"/>
              <a:t>Examples of variable declarations and assignments are shown above. Note that when a variable is declared, it may optionally be given an initial value as well. </a:t>
            </a:r>
          </a:p>
        </p:txBody>
      </p:sp>
      <p:sp>
        <p:nvSpPr>
          <p:cNvPr id="17415" name="Rectangle 2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pic>
        <p:nvPicPr>
          <p:cNvPr id="17416" name="Picture 15" descr="img059"/>
          <p:cNvPicPr>
            <a:picLocks noChangeAspect="1" noChangeArrowheads="1"/>
          </p:cNvPicPr>
          <p:nvPr/>
        </p:nvPicPr>
        <p:blipFill>
          <a:blip r:embed="rId2" cstate="print"/>
          <a:srcRect/>
          <a:stretch>
            <a:fillRect/>
          </a:stretch>
        </p:blipFill>
        <p:spPr bwMode="auto">
          <a:xfrm>
            <a:off x="1447800" y="152400"/>
            <a:ext cx="57150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18435" name="Rectangle 3"/>
          <p:cNvSpPr>
            <a:spLocks noChangeArrowheads="1"/>
          </p:cNvSpPr>
          <p:nvPr/>
        </p:nvSpPr>
        <p:spPr bwMode="auto">
          <a:xfrm>
            <a:off x="3810000" y="4419600"/>
            <a:ext cx="1268413" cy="517525"/>
          </a:xfrm>
          <a:prstGeom prst="rect">
            <a:avLst/>
          </a:prstGeom>
          <a:noFill/>
          <a:ln w="9525">
            <a:noFill/>
            <a:miter lim="800000"/>
            <a:headEnd/>
            <a:tailEnd/>
          </a:ln>
          <a:effectLst/>
        </p:spPr>
        <p:txBody>
          <a:bodyPr wrap="none" anchor="ctr">
            <a:spAutoFit/>
          </a:bodyPr>
          <a:lstStyle/>
          <a:p>
            <a:pPr algn="ctr"/>
            <a:r>
              <a:rPr lang="en-US"/>
              <a:t>Slide 60 of 93</a:t>
            </a:r>
          </a:p>
          <a:p>
            <a:pPr algn="ctr" eaLnBrk="0" hangingPunct="0"/>
            <a:r>
              <a:rPr lang="en-US" b="1"/>
              <a:t>Notes: </a:t>
            </a:r>
            <a:endParaRPr lang="en-US" sz="1800"/>
          </a:p>
        </p:txBody>
      </p:sp>
      <p:sp>
        <p:nvSpPr>
          <p:cNvPr id="18436" name="Rectangle 4"/>
          <p:cNvSpPr>
            <a:spLocks noChangeArrowheads="1"/>
          </p:cNvSpPr>
          <p:nvPr/>
        </p:nvSpPr>
        <p:spPr bwMode="auto">
          <a:xfrm>
            <a:off x="0" y="4953000"/>
            <a:ext cx="9144000" cy="20638"/>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18437" name="Rectangle 5"/>
          <p:cNvSpPr>
            <a:spLocks noChangeArrowheads="1"/>
          </p:cNvSpPr>
          <p:nvPr/>
        </p:nvSpPr>
        <p:spPr bwMode="auto">
          <a:xfrm>
            <a:off x="4479925" y="5718175"/>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18438" name="Text Box 6"/>
          <p:cNvSpPr txBox="1">
            <a:spLocks noChangeArrowheads="1"/>
          </p:cNvSpPr>
          <p:nvPr/>
        </p:nvSpPr>
        <p:spPr bwMode="auto">
          <a:xfrm>
            <a:off x="136525" y="5257800"/>
            <a:ext cx="8931275" cy="860425"/>
          </a:xfrm>
          <a:prstGeom prst="rect">
            <a:avLst/>
          </a:prstGeom>
          <a:noFill/>
          <a:ln w="9525">
            <a:noFill/>
            <a:miter lim="800000"/>
            <a:headEnd/>
            <a:tailEnd/>
          </a:ln>
          <a:effectLst/>
        </p:spPr>
        <p:txBody>
          <a:bodyPr>
            <a:spAutoFit/>
          </a:bodyPr>
          <a:lstStyle/>
          <a:p>
            <a:pPr>
              <a:lnSpc>
                <a:spcPct val="90000"/>
              </a:lnSpc>
            </a:pPr>
            <a:r>
              <a:rPr lang="en-US"/>
              <a:t>Signals are used to pass information directly between VHDL processes and entities. As has already been said, signal assignments require a delay before the signal assumes its new value. In fact, a particular signal may have a series of future values with their respective timestamps pending in the signal's waveform. The need to maintain a waveform results in a VHDL signal requiring more simulator resources than a VHDL variable. </a:t>
            </a:r>
          </a:p>
        </p:txBody>
      </p:sp>
      <p:sp>
        <p:nvSpPr>
          <p:cNvPr id="18439"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474" name="Group 18"/>
          <p:cNvGraphicFramePr>
            <a:graphicFrameLocks noGrp="1"/>
          </p:cNvGraphicFramePr>
          <p:nvPr/>
        </p:nvGraphicFramePr>
        <p:xfrm>
          <a:off x="0" y="1187450"/>
          <a:ext cx="9144000" cy="4481513"/>
        </p:xfrm>
        <a:graphic>
          <a:graphicData uri="http://schemas.openxmlformats.org/drawingml/2006/table">
            <a:tbl>
              <a:tblPr/>
              <a:tblGrid>
                <a:gridCol w="9144000"/>
              </a:tblGrid>
              <a:tr h="4481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18442" name="Rectangle 1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pic>
        <p:nvPicPr>
          <p:cNvPr id="18443" name="Picture 10" descr="img060"/>
          <p:cNvPicPr>
            <a:picLocks noChangeAspect="1" noChangeArrowheads="1"/>
          </p:cNvPicPr>
          <p:nvPr/>
        </p:nvPicPr>
        <p:blipFill>
          <a:blip r:embed="rId2" cstate="print"/>
          <a:srcRect/>
          <a:stretch>
            <a:fillRect/>
          </a:stretch>
        </p:blipFill>
        <p:spPr bwMode="auto">
          <a:xfrm>
            <a:off x="1676400" y="152400"/>
            <a:ext cx="57150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19459" name="Rectangle 3"/>
          <p:cNvSpPr>
            <a:spLocks noChangeArrowheads="1"/>
          </p:cNvSpPr>
          <p:nvPr/>
        </p:nvSpPr>
        <p:spPr bwMode="auto">
          <a:xfrm>
            <a:off x="3735388" y="4075113"/>
            <a:ext cx="1112837" cy="457200"/>
          </a:xfrm>
          <a:prstGeom prst="rect">
            <a:avLst/>
          </a:prstGeom>
          <a:noFill/>
          <a:ln w="9525">
            <a:noFill/>
            <a:miter lim="800000"/>
            <a:headEnd/>
            <a:tailEnd/>
          </a:ln>
          <a:effectLst/>
        </p:spPr>
        <p:txBody>
          <a:bodyPr wrap="none" anchor="ctr">
            <a:spAutoFit/>
          </a:bodyPr>
          <a:lstStyle/>
          <a:p>
            <a:pPr algn="ctr"/>
            <a:r>
              <a:rPr lang="en-US" sz="1200"/>
              <a:t>Slide 62 of 93</a:t>
            </a:r>
          </a:p>
          <a:p>
            <a:pPr algn="ctr" eaLnBrk="0" hangingPunct="0"/>
            <a:r>
              <a:rPr lang="en-US" sz="1200" b="1"/>
              <a:t>Notes: </a:t>
            </a:r>
            <a:endParaRPr lang="en-US" sz="1200"/>
          </a:p>
        </p:txBody>
      </p:sp>
      <p:sp>
        <p:nvSpPr>
          <p:cNvPr id="19460" name="Rectangle 4"/>
          <p:cNvSpPr>
            <a:spLocks noChangeArrowheads="1"/>
          </p:cNvSpPr>
          <p:nvPr/>
        </p:nvSpPr>
        <p:spPr bwMode="auto">
          <a:xfrm>
            <a:off x="0" y="45069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19461" name="Rectangle 5"/>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19462" name="Text Box 6"/>
          <p:cNvSpPr txBox="1">
            <a:spLocks noChangeArrowheads="1"/>
          </p:cNvSpPr>
          <p:nvPr/>
        </p:nvSpPr>
        <p:spPr bwMode="auto">
          <a:xfrm>
            <a:off x="66675" y="4578350"/>
            <a:ext cx="8931275" cy="2282825"/>
          </a:xfrm>
          <a:prstGeom prst="rect">
            <a:avLst/>
          </a:prstGeom>
          <a:noFill/>
          <a:ln w="9525">
            <a:noFill/>
            <a:miter lim="800000"/>
            <a:headEnd/>
            <a:tailEnd/>
          </a:ln>
          <a:effectLst/>
        </p:spPr>
        <p:txBody>
          <a:bodyPr>
            <a:spAutoFit/>
          </a:bodyPr>
          <a:lstStyle/>
          <a:p>
            <a:r>
              <a:rPr lang="en-US" sz="1200"/>
              <a:t>To review, note that some delay must transpire after a VHDL signal assignment statement before the signal assumes its new value. Examples will be used in this and the next slide to illustrate the difference between signals and variables. The example shown above utilizes signals. Note that in this example, a, b, c, out_1, and out_2 are signals that are declared elsewhere, e.g. in the component’s entity. </a:t>
            </a:r>
          </a:p>
          <a:p>
            <a:r>
              <a:rPr lang="en-US" sz="1200"/>
              <a:t>The table indicates the values for the various signals at the key times in the example. At time 1, a new value of 1 is observed on a. This causes the process sensitivity list to fire and results in a 0 being assigned to out_1. The signal assignment statement for out_2 will also be executed but will not result in a new assignment to out_2 because neither out_1 nor c will be changed at this time. At time 1+d (i.e. 1 plus 1 delta cycle), out_1 assumes its new value causing the process sensitivity list to fire again. In this process execution, the statement for out_1 will be executed again but no new assignment will be made because its right hand side parameters have not changed. The out_2 assignment statement, however, results in a 1 being assigned to out_2. At time 1+2d, out_2 assumes its new value of 1. This example, then, requires 2 delta cycles and two process executions to arrive at its quiescent state following a change to a (or b, for that matter).</a:t>
            </a:r>
          </a:p>
        </p:txBody>
      </p:sp>
      <p:sp>
        <p:nvSpPr>
          <p:cNvPr id="19463"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19464"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19465" name="Rectangle 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pic>
        <p:nvPicPr>
          <p:cNvPr id="19466" name="Picture 41" descr="img062"/>
          <p:cNvPicPr>
            <a:picLocks noChangeAspect="1" noChangeArrowheads="1"/>
          </p:cNvPicPr>
          <p:nvPr/>
        </p:nvPicPr>
        <p:blipFill>
          <a:blip r:embed="rId2" cstate="print"/>
          <a:srcRect/>
          <a:stretch>
            <a:fillRect/>
          </a:stretch>
        </p:blipFill>
        <p:spPr bwMode="auto">
          <a:xfrm>
            <a:off x="1793875" y="11113"/>
            <a:ext cx="5519738" cy="4140200"/>
          </a:xfrm>
          <a:prstGeom prst="rect">
            <a:avLst/>
          </a:prstGeom>
          <a:noFill/>
          <a:ln w="9525">
            <a:noFill/>
            <a:miter lim="800000"/>
            <a:headEnd/>
            <a:tailEnd/>
          </a:ln>
        </p:spPr>
      </p:pic>
      <p:sp>
        <p:nvSpPr>
          <p:cNvPr id="19467" name="TextBox 1"/>
          <p:cNvSpPr txBox="1">
            <a:spLocks noChangeArrowheads="1"/>
          </p:cNvSpPr>
          <p:nvPr/>
        </p:nvSpPr>
        <p:spPr bwMode="auto">
          <a:xfrm>
            <a:off x="5387975" y="1739900"/>
            <a:ext cx="3684588" cy="460375"/>
          </a:xfrm>
          <a:prstGeom prst="rect">
            <a:avLst/>
          </a:prstGeom>
          <a:noFill/>
          <a:ln w="9525">
            <a:noFill/>
            <a:miter lim="800000"/>
            <a:headEnd/>
            <a:tailEnd/>
          </a:ln>
        </p:spPr>
        <p:txBody>
          <a:bodyPr>
            <a:spAutoFit/>
          </a:bodyPr>
          <a:lstStyle/>
          <a:p>
            <a:r>
              <a:rPr lang="en-US" sz="1200"/>
              <a:t>Sensitivity list: All signals appearing at the input or RHS of all signal or variable assignment statements </a:t>
            </a:r>
          </a:p>
        </p:txBody>
      </p:sp>
      <p:cxnSp>
        <p:nvCxnSpPr>
          <p:cNvPr id="9" name="Straight Arrow Connector 8"/>
          <p:cNvCxnSpPr/>
          <p:nvPr/>
        </p:nvCxnSpPr>
        <p:spPr>
          <a:xfrm flipH="1">
            <a:off x="5164138" y="1865313"/>
            <a:ext cx="2587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20483" name="Rectangle 3"/>
          <p:cNvSpPr>
            <a:spLocks noChangeArrowheads="1"/>
          </p:cNvSpPr>
          <p:nvPr/>
        </p:nvSpPr>
        <p:spPr bwMode="auto">
          <a:xfrm>
            <a:off x="3767138" y="4462463"/>
            <a:ext cx="1112837" cy="457200"/>
          </a:xfrm>
          <a:prstGeom prst="rect">
            <a:avLst/>
          </a:prstGeom>
          <a:noFill/>
          <a:ln w="9525">
            <a:noFill/>
            <a:miter lim="800000"/>
            <a:headEnd/>
            <a:tailEnd/>
          </a:ln>
          <a:effectLst/>
        </p:spPr>
        <p:txBody>
          <a:bodyPr wrap="none" anchor="ctr">
            <a:spAutoFit/>
          </a:bodyPr>
          <a:lstStyle/>
          <a:p>
            <a:pPr algn="ctr"/>
            <a:r>
              <a:rPr lang="en-US" sz="1200"/>
              <a:t>Slide 63 of 93</a:t>
            </a:r>
          </a:p>
          <a:p>
            <a:pPr algn="ctr" eaLnBrk="0" hangingPunct="0"/>
            <a:r>
              <a:rPr lang="en-US" sz="1200" b="1"/>
              <a:t>Notes: </a:t>
            </a:r>
            <a:endParaRPr lang="en-US" sz="1200"/>
          </a:p>
        </p:txBody>
      </p:sp>
      <p:sp>
        <p:nvSpPr>
          <p:cNvPr id="20484" name="Rectangle 4"/>
          <p:cNvSpPr>
            <a:spLocks noChangeArrowheads="1"/>
          </p:cNvSpPr>
          <p:nvPr/>
        </p:nvSpPr>
        <p:spPr bwMode="auto">
          <a:xfrm>
            <a:off x="0" y="5049838"/>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20485" name="Rectangle 5"/>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20486" name="Text Box 6"/>
          <p:cNvSpPr txBox="1">
            <a:spLocks noChangeArrowheads="1"/>
          </p:cNvSpPr>
          <p:nvPr/>
        </p:nvSpPr>
        <p:spPr bwMode="auto">
          <a:xfrm>
            <a:off x="212725" y="5064125"/>
            <a:ext cx="8931275" cy="1735138"/>
          </a:xfrm>
          <a:prstGeom prst="rect">
            <a:avLst/>
          </a:prstGeom>
          <a:noFill/>
          <a:ln w="9525">
            <a:noFill/>
            <a:miter lim="800000"/>
            <a:headEnd/>
            <a:tailEnd/>
          </a:ln>
          <a:effectLst/>
        </p:spPr>
        <p:txBody>
          <a:bodyPr>
            <a:spAutoFit/>
          </a:bodyPr>
          <a:lstStyle/>
          <a:p>
            <a:r>
              <a:rPr lang="en-US" sz="1200"/>
              <a:t>(1) In this example, variables are used to achieve the same functionality as the example in the previous slide. In this example, however, when there is a change in a at time 1, out_3 will assume its new value at time 1 because it is a variable, and VHDL variable assignment statements result in the new values being assumed immediately. The new value for out_4, therefore, will be calculated with the new out_3 value and results in an assignment to a value of ‘1’ being scheduled for one delta cycle in the future. </a:t>
            </a:r>
          </a:p>
          <a:p>
            <a:r>
              <a:rPr lang="en-US" sz="1200"/>
              <a:t>(2) However, that in this example, </a:t>
            </a:r>
            <a:r>
              <a:rPr lang="en-US" sz="1200" b="1"/>
              <a:t>the order in which the statements appear within the process is important</a:t>
            </a:r>
            <a:r>
              <a:rPr lang="en-US" sz="1200"/>
              <a:t> because the two statements are executed sequentially, and the process will only be executed once as a result of the single change in </a:t>
            </a:r>
            <a:r>
              <a:rPr lang="en-US" sz="1200" i="1"/>
              <a:t>a</a:t>
            </a:r>
            <a:r>
              <a:rPr lang="en-US" sz="1200"/>
              <a:t>. </a:t>
            </a:r>
          </a:p>
          <a:p>
            <a:r>
              <a:rPr lang="en-US" sz="1200"/>
              <a:t>(3) Combinational circuits (circuits without feedback loops) can be described using vars for the internal values, but </a:t>
            </a:r>
            <a:r>
              <a:rPr lang="en-US" sz="1200" b="1"/>
              <a:t>there is not an accurate automatic delay incurred in the circuit’s simulation</a:t>
            </a:r>
            <a:r>
              <a:rPr lang="en-US" sz="1200"/>
              <a:t>.</a:t>
            </a:r>
          </a:p>
        </p:txBody>
      </p:sp>
      <p:sp>
        <p:nvSpPr>
          <p:cNvPr id="20487"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0488"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0489" name="Rectangle 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2551" name="Group 23"/>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22564" name="Group 36"/>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22577" name="Group 49"/>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20499" name="Picture 50" descr="img063"/>
          <p:cNvPicPr>
            <a:picLocks noChangeAspect="1" noChangeArrowheads="1"/>
          </p:cNvPicPr>
          <p:nvPr/>
        </p:nvPicPr>
        <p:blipFill>
          <a:blip r:embed="rId2" cstate="print"/>
          <a:srcRect/>
          <a:stretch>
            <a:fillRect/>
          </a:stretch>
        </p:blipFill>
        <p:spPr bwMode="auto">
          <a:xfrm>
            <a:off x="1400175" y="158750"/>
            <a:ext cx="57150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650875" y="363538"/>
            <a:ext cx="9144000" cy="0"/>
          </a:xfrm>
          <a:prstGeom prst="rect">
            <a:avLst/>
          </a:prstGeom>
          <a:noFill/>
          <a:ln w="9525">
            <a:noFill/>
            <a:miter lim="800000"/>
            <a:headEnd/>
            <a:tailEnd/>
          </a:ln>
          <a:effectLst/>
        </p:spPr>
        <p:txBody>
          <a:bodyPr wrap="none" anchor="ctr">
            <a:spAutoFit/>
          </a:bodyPr>
          <a:lstStyle/>
          <a:p>
            <a:endParaRPr lang="en-US"/>
          </a:p>
        </p:txBody>
      </p:sp>
      <p:sp>
        <p:nvSpPr>
          <p:cNvPr id="3075" name="Rectangle 25"/>
          <p:cNvSpPr>
            <a:spLocks noChangeArrowheads="1"/>
          </p:cNvSpPr>
          <p:nvPr/>
        </p:nvSpPr>
        <p:spPr bwMode="auto">
          <a:xfrm>
            <a:off x="3194050" y="5118100"/>
            <a:ext cx="1454150" cy="579438"/>
          </a:xfrm>
          <a:prstGeom prst="rect">
            <a:avLst/>
          </a:prstGeom>
          <a:noFill/>
          <a:ln w="9525">
            <a:noFill/>
            <a:miter lim="800000"/>
            <a:headEnd/>
            <a:tailEnd/>
          </a:ln>
          <a:effectLst/>
        </p:spPr>
        <p:txBody>
          <a:bodyPr wrap="none" anchor="ctr">
            <a:spAutoFit/>
          </a:bodyPr>
          <a:lstStyle/>
          <a:p>
            <a:pPr algn="ctr"/>
            <a:r>
              <a:rPr lang="en-US" sz="1800"/>
              <a:t>Slide 1 of 93</a:t>
            </a:r>
          </a:p>
          <a:p>
            <a:pPr algn="ctr" eaLnBrk="0" hangingPunct="0"/>
            <a:r>
              <a:rPr lang="en-US" b="1"/>
              <a:t>Notes: </a:t>
            </a:r>
            <a:endParaRPr lang="en-US" sz="1800"/>
          </a:p>
        </p:txBody>
      </p:sp>
      <p:sp>
        <p:nvSpPr>
          <p:cNvPr id="3076" name="Rectangle 26"/>
          <p:cNvSpPr>
            <a:spLocks noChangeArrowheads="1"/>
          </p:cNvSpPr>
          <p:nvPr/>
        </p:nvSpPr>
        <p:spPr bwMode="auto">
          <a:xfrm>
            <a:off x="0" y="5715000"/>
            <a:ext cx="9144000" cy="20638"/>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pic>
        <p:nvPicPr>
          <p:cNvPr id="3077" name="Picture 14" descr="img001"/>
          <p:cNvPicPr>
            <a:picLocks noChangeAspect="1" noChangeArrowheads="1"/>
          </p:cNvPicPr>
          <p:nvPr/>
        </p:nvPicPr>
        <p:blipFill>
          <a:blip r:embed="rId2" cstate="print"/>
          <a:srcRect/>
          <a:stretch>
            <a:fillRect/>
          </a:stretch>
        </p:blipFill>
        <p:spPr bwMode="auto">
          <a:xfrm>
            <a:off x="1676400" y="914400"/>
            <a:ext cx="57150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21507" name="Rectangle 3"/>
          <p:cNvSpPr>
            <a:spLocks noChangeArrowheads="1"/>
          </p:cNvSpPr>
          <p:nvPr/>
        </p:nvSpPr>
        <p:spPr bwMode="auto">
          <a:xfrm>
            <a:off x="4827588" y="4394200"/>
            <a:ext cx="1268412" cy="517525"/>
          </a:xfrm>
          <a:prstGeom prst="rect">
            <a:avLst/>
          </a:prstGeom>
          <a:noFill/>
          <a:ln w="9525">
            <a:noFill/>
            <a:miter lim="800000"/>
            <a:headEnd/>
            <a:tailEnd/>
          </a:ln>
          <a:effectLst/>
        </p:spPr>
        <p:txBody>
          <a:bodyPr wrap="none" anchor="ctr">
            <a:spAutoFit/>
          </a:bodyPr>
          <a:lstStyle/>
          <a:p>
            <a:pPr algn="ctr"/>
            <a:r>
              <a:rPr lang="en-US"/>
              <a:t>Slide 61 of 93</a:t>
            </a:r>
          </a:p>
          <a:p>
            <a:pPr algn="ctr" eaLnBrk="0" hangingPunct="0"/>
            <a:r>
              <a:rPr lang="en-US" b="1"/>
              <a:t>Notes: </a:t>
            </a:r>
            <a:endParaRPr lang="en-US" sz="1800"/>
          </a:p>
        </p:txBody>
      </p:sp>
      <p:sp>
        <p:nvSpPr>
          <p:cNvPr id="21508" name="Rectangle 4"/>
          <p:cNvSpPr>
            <a:spLocks noChangeArrowheads="1"/>
          </p:cNvSpPr>
          <p:nvPr/>
        </p:nvSpPr>
        <p:spPr bwMode="auto">
          <a:xfrm>
            <a:off x="0" y="4953000"/>
            <a:ext cx="9144000" cy="20638"/>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21509" name="Rectangle 5"/>
          <p:cNvSpPr>
            <a:spLocks noChangeArrowheads="1"/>
          </p:cNvSpPr>
          <p:nvPr/>
        </p:nvSpPr>
        <p:spPr bwMode="auto">
          <a:xfrm>
            <a:off x="4479925" y="5718175"/>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21510" name="Text Box 6"/>
          <p:cNvSpPr txBox="1">
            <a:spLocks noChangeArrowheads="1"/>
          </p:cNvSpPr>
          <p:nvPr/>
        </p:nvSpPr>
        <p:spPr bwMode="auto">
          <a:xfrm>
            <a:off x="136525" y="5026025"/>
            <a:ext cx="8931275" cy="1790700"/>
          </a:xfrm>
          <a:prstGeom prst="rect">
            <a:avLst/>
          </a:prstGeom>
          <a:noFill/>
          <a:ln w="9525">
            <a:noFill/>
            <a:miter lim="800000"/>
            <a:headEnd/>
            <a:tailEnd/>
          </a:ln>
          <a:effectLst/>
        </p:spPr>
        <p:txBody>
          <a:bodyPr>
            <a:spAutoFit/>
          </a:bodyPr>
          <a:lstStyle/>
          <a:p>
            <a:pPr>
              <a:lnSpc>
                <a:spcPct val="80000"/>
              </a:lnSpc>
            </a:pPr>
            <a:r>
              <a:rPr lang="en-US"/>
              <a:t>Note that signal assignments require that a delay be incurred before the signals assume their new values. </a:t>
            </a:r>
          </a:p>
          <a:p>
            <a:pPr>
              <a:lnSpc>
                <a:spcPct val="80000"/>
              </a:lnSpc>
            </a:pPr>
            <a:r>
              <a:rPr lang="en-US"/>
              <a:t>In the example on the left, the signal assignment for x leads to a ‘0’ being scheduled on x one delta cycle in the future. Note that x still holds its original value of ‘1’, however, when the signal assignment for y is evaluated. Thus, the signal assignment statement for y evaluates to ‘1’, and y will assume this new value one delta cycle in the future. This contrived example actually leads to x and y swapping values in delta time while in_sig has a value of ‘0’. </a:t>
            </a:r>
          </a:p>
          <a:p>
            <a:pPr>
              <a:lnSpc>
                <a:spcPct val="80000"/>
              </a:lnSpc>
            </a:pPr>
            <a:r>
              <a:rPr lang="en-US"/>
              <a:t>In the example on the right, the variable assignment for x leads to x assuming a ‘0’ immediately. Thus, when the signal assignment for y is evaluated, x already has its new value and the statement evaluates to a ‘0’, resulting in y retaining its original value. This example does not perform the swapping in delta time that would be performed by the example on the left.</a:t>
            </a:r>
          </a:p>
        </p:txBody>
      </p:sp>
      <p:sp>
        <p:nvSpPr>
          <p:cNvPr id="21511"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1512" name="Rectangle 1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1513"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pic>
        <p:nvPicPr>
          <p:cNvPr id="21514" name="Picture 17" descr="img061"/>
          <p:cNvPicPr>
            <a:picLocks noChangeAspect="1" noChangeArrowheads="1"/>
          </p:cNvPicPr>
          <p:nvPr/>
        </p:nvPicPr>
        <p:blipFill>
          <a:blip r:embed="rId2" cstate="print"/>
          <a:srcRect/>
          <a:stretch>
            <a:fillRect/>
          </a:stretch>
        </p:blipFill>
        <p:spPr bwMode="auto">
          <a:xfrm>
            <a:off x="3200400" y="0"/>
            <a:ext cx="5715000" cy="4286250"/>
          </a:xfrm>
          <a:prstGeom prst="rect">
            <a:avLst/>
          </a:prstGeom>
          <a:noFill/>
          <a:ln w="9525">
            <a:noFill/>
            <a:miter lim="800000"/>
            <a:headEnd/>
            <a:tailEnd/>
          </a:ln>
        </p:spPr>
      </p:pic>
      <p:grpSp>
        <p:nvGrpSpPr>
          <p:cNvPr id="21515" name="Group 59"/>
          <p:cNvGrpSpPr>
            <a:grpSpLocks/>
          </p:cNvGrpSpPr>
          <p:nvPr/>
        </p:nvGrpSpPr>
        <p:grpSpPr bwMode="auto">
          <a:xfrm>
            <a:off x="155575" y="1597025"/>
            <a:ext cx="3103563" cy="1138238"/>
            <a:chOff x="3707" y="816"/>
            <a:chExt cx="1955" cy="717"/>
          </a:xfrm>
        </p:grpSpPr>
        <p:grpSp>
          <p:nvGrpSpPr>
            <p:cNvPr id="21519" name="Group 31"/>
            <p:cNvGrpSpPr>
              <a:grpSpLocks/>
            </p:cNvGrpSpPr>
            <p:nvPr/>
          </p:nvGrpSpPr>
          <p:grpSpPr bwMode="auto">
            <a:xfrm>
              <a:off x="4403" y="878"/>
              <a:ext cx="345" cy="192"/>
              <a:chOff x="4121" y="1598"/>
              <a:chExt cx="345" cy="192"/>
            </a:xfrm>
          </p:grpSpPr>
          <p:sp>
            <p:nvSpPr>
              <p:cNvPr id="21542" name="AutoShape 27"/>
              <p:cNvSpPr>
                <a:spLocks noChangeArrowheads="1"/>
              </p:cNvSpPr>
              <p:nvPr/>
            </p:nvSpPr>
            <p:spPr bwMode="auto">
              <a:xfrm flipH="1">
                <a:off x="4178" y="1598"/>
                <a:ext cx="288" cy="192"/>
              </a:xfrm>
              <a:prstGeom prst="flowChartOnlineStorage">
                <a:avLst/>
              </a:prstGeom>
              <a:solidFill>
                <a:schemeClr val="accent1"/>
              </a:solidFill>
              <a:ln w="9525">
                <a:solidFill>
                  <a:schemeClr val="tx1"/>
                </a:solidFill>
                <a:miter lim="800000"/>
                <a:headEnd/>
                <a:tailEnd/>
              </a:ln>
              <a:effectLst/>
            </p:spPr>
            <p:txBody>
              <a:bodyPr wrap="none" anchor="ctr"/>
              <a:lstStyle/>
              <a:p>
                <a:pPr algn="ctr"/>
                <a:r>
                  <a:rPr lang="en-US" sz="1200" b="1"/>
                  <a:t>xor</a:t>
                </a:r>
              </a:p>
            </p:txBody>
          </p:sp>
          <p:sp>
            <p:nvSpPr>
              <p:cNvPr id="21543" name="Freeform 29"/>
              <p:cNvSpPr>
                <a:spLocks/>
              </p:cNvSpPr>
              <p:nvPr/>
            </p:nvSpPr>
            <p:spPr bwMode="auto">
              <a:xfrm>
                <a:off x="4121" y="1606"/>
                <a:ext cx="27" cy="180"/>
              </a:xfrm>
              <a:custGeom>
                <a:avLst/>
                <a:gdLst>
                  <a:gd name="T0" fmla="*/ 1 w 66"/>
                  <a:gd name="T1" fmla="*/ 0 h 252"/>
                  <a:gd name="T2" fmla="*/ 11 w 66"/>
                  <a:gd name="T3" fmla="*/ 66 h 252"/>
                  <a:gd name="T4" fmla="*/ 0 w 66"/>
                  <a:gd name="T5" fmla="*/ 129 h 252"/>
                  <a:gd name="T6" fmla="*/ 0 60000 65536"/>
                  <a:gd name="T7" fmla="*/ 0 60000 65536"/>
                  <a:gd name="T8" fmla="*/ 0 60000 65536"/>
                </a:gdLst>
                <a:ahLst/>
                <a:cxnLst>
                  <a:cxn ang="T6">
                    <a:pos x="T0" y="T1"/>
                  </a:cxn>
                  <a:cxn ang="T7">
                    <a:pos x="T2" y="T3"/>
                  </a:cxn>
                  <a:cxn ang="T8">
                    <a:pos x="T4" y="T5"/>
                  </a:cxn>
                </a:cxnLst>
                <a:rect l="0" t="0" r="r" b="b"/>
                <a:pathLst>
                  <a:path w="66" h="252">
                    <a:moveTo>
                      <a:pt x="8" y="0"/>
                    </a:moveTo>
                    <a:cubicBezTo>
                      <a:pt x="37" y="43"/>
                      <a:pt x="66" y="87"/>
                      <a:pt x="65" y="129"/>
                    </a:cubicBezTo>
                    <a:cubicBezTo>
                      <a:pt x="64" y="171"/>
                      <a:pt x="32" y="211"/>
                      <a:pt x="0" y="252"/>
                    </a:cubicBezTo>
                  </a:path>
                </a:pathLst>
              </a:custGeom>
              <a:noFill/>
              <a:ln w="9525">
                <a:solidFill>
                  <a:schemeClr val="tx1"/>
                </a:solidFill>
                <a:round/>
                <a:headEnd/>
                <a:tailEnd/>
              </a:ln>
              <a:effectLst/>
            </p:spPr>
            <p:txBody>
              <a:bodyPr/>
              <a:lstStyle/>
              <a:p>
                <a:endParaRPr lang="en-US"/>
              </a:p>
            </p:txBody>
          </p:sp>
        </p:grpSp>
        <p:grpSp>
          <p:nvGrpSpPr>
            <p:cNvPr id="21520" name="Group 32"/>
            <p:cNvGrpSpPr>
              <a:grpSpLocks/>
            </p:cNvGrpSpPr>
            <p:nvPr/>
          </p:nvGrpSpPr>
          <p:grpSpPr bwMode="auto">
            <a:xfrm>
              <a:off x="4403" y="1265"/>
              <a:ext cx="345" cy="192"/>
              <a:chOff x="4121" y="1598"/>
              <a:chExt cx="345" cy="192"/>
            </a:xfrm>
          </p:grpSpPr>
          <p:sp>
            <p:nvSpPr>
              <p:cNvPr id="21540" name="AutoShape 33"/>
              <p:cNvSpPr>
                <a:spLocks noChangeArrowheads="1"/>
              </p:cNvSpPr>
              <p:nvPr/>
            </p:nvSpPr>
            <p:spPr bwMode="auto">
              <a:xfrm flipH="1">
                <a:off x="4178" y="1598"/>
                <a:ext cx="288" cy="192"/>
              </a:xfrm>
              <a:prstGeom prst="flowChartOnlineStorage">
                <a:avLst/>
              </a:prstGeom>
              <a:solidFill>
                <a:schemeClr val="accent1"/>
              </a:solidFill>
              <a:ln w="9525">
                <a:solidFill>
                  <a:schemeClr val="tx1"/>
                </a:solidFill>
                <a:miter lim="800000"/>
                <a:headEnd/>
                <a:tailEnd/>
              </a:ln>
              <a:effectLst/>
            </p:spPr>
            <p:txBody>
              <a:bodyPr wrap="none" anchor="ctr"/>
              <a:lstStyle/>
              <a:p>
                <a:pPr algn="ctr"/>
                <a:r>
                  <a:rPr lang="en-US" sz="1200" b="1"/>
                  <a:t>xor</a:t>
                </a:r>
              </a:p>
            </p:txBody>
          </p:sp>
          <p:sp>
            <p:nvSpPr>
              <p:cNvPr id="21541" name="Freeform 34"/>
              <p:cNvSpPr>
                <a:spLocks/>
              </p:cNvSpPr>
              <p:nvPr/>
            </p:nvSpPr>
            <p:spPr bwMode="auto">
              <a:xfrm>
                <a:off x="4121" y="1606"/>
                <a:ext cx="27" cy="180"/>
              </a:xfrm>
              <a:custGeom>
                <a:avLst/>
                <a:gdLst>
                  <a:gd name="T0" fmla="*/ 1 w 66"/>
                  <a:gd name="T1" fmla="*/ 0 h 252"/>
                  <a:gd name="T2" fmla="*/ 11 w 66"/>
                  <a:gd name="T3" fmla="*/ 66 h 252"/>
                  <a:gd name="T4" fmla="*/ 0 w 66"/>
                  <a:gd name="T5" fmla="*/ 129 h 252"/>
                  <a:gd name="T6" fmla="*/ 0 60000 65536"/>
                  <a:gd name="T7" fmla="*/ 0 60000 65536"/>
                  <a:gd name="T8" fmla="*/ 0 60000 65536"/>
                </a:gdLst>
                <a:ahLst/>
                <a:cxnLst>
                  <a:cxn ang="T6">
                    <a:pos x="T0" y="T1"/>
                  </a:cxn>
                  <a:cxn ang="T7">
                    <a:pos x="T2" y="T3"/>
                  </a:cxn>
                  <a:cxn ang="T8">
                    <a:pos x="T4" y="T5"/>
                  </a:cxn>
                </a:cxnLst>
                <a:rect l="0" t="0" r="r" b="b"/>
                <a:pathLst>
                  <a:path w="66" h="252">
                    <a:moveTo>
                      <a:pt x="8" y="0"/>
                    </a:moveTo>
                    <a:cubicBezTo>
                      <a:pt x="37" y="43"/>
                      <a:pt x="66" y="87"/>
                      <a:pt x="65" y="129"/>
                    </a:cubicBezTo>
                    <a:cubicBezTo>
                      <a:pt x="64" y="171"/>
                      <a:pt x="32" y="211"/>
                      <a:pt x="0" y="252"/>
                    </a:cubicBezTo>
                  </a:path>
                </a:pathLst>
              </a:custGeom>
              <a:noFill/>
              <a:ln w="9525">
                <a:solidFill>
                  <a:schemeClr val="tx1"/>
                </a:solidFill>
                <a:round/>
                <a:headEnd/>
                <a:tailEnd/>
              </a:ln>
              <a:effectLst/>
            </p:spPr>
            <p:txBody>
              <a:bodyPr/>
              <a:lstStyle/>
              <a:p>
                <a:endParaRPr lang="en-US"/>
              </a:p>
            </p:txBody>
          </p:sp>
        </p:grpSp>
        <p:sp>
          <p:nvSpPr>
            <p:cNvPr id="21521" name="Line 35"/>
            <p:cNvSpPr>
              <a:spLocks noChangeShapeType="1"/>
            </p:cNvSpPr>
            <p:nvPr/>
          </p:nvSpPr>
          <p:spPr bwMode="auto">
            <a:xfrm>
              <a:off x="4183" y="922"/>
              <a:ext cx="223" cy="0"/>
            </a:xfrm>
            <a:prstGeom prst="line">
              <a:avLst/>
            </a:prstGeom>
            <a:noFill/>
            <a:ln w="9525">
              <a:solidFill>
                <a:schemeClr val="tx1"/>
              </a:solidFill>
              <a:round/>
              <a:headEnd/>
              <a:tailEnd type="triangle" w="med" len="med"/>
            </a:ln>
            <a:effectLst/>
          </p:spPr>
          <p:txBody>
            <a:bodyPr/>
            <a:lstStyle/>
            <a:p>
              <a:endParaRPr lang="en-US"/>
            </a:p>
          </p:txBody>
        </p:sp>
        <p:sp>
          <p:nvSpPr>
            <p:cNvPr id="21522" name="Line 36"/>
            <p:cNvSpPr>
              <a:spLocks noChangeShapeType="1"/>
            </p:cNvSpPr>
            <p:nvPr/>
          </p:nvSpPr>
          <p:spPr bwMode="auto">
            <a:xfrm>
              <a:off x="4201" y="1415"/>
              <a:ext cx="223" cy="0"/>
            </a:xfrm>
            <a:prstGeom prst="line">
              <a:avLst/>
            </a:prstGeom>
            <a:noFill/>
            <a:ln w="9525">
              <a:solidFill>
                <a:schemeClr val="tx1"/>
              </a:solidFill>
              <a:round/>
              <a:headEnd/>
              <a:tailEnd type="triangle" w="med" len="med"/>
            </a:ln>
            <a:effectLst/>
          </p:spPr>
          <p:txBody>
            <a:bodyPr/>
            <a:lstStyle/>
            <a:p>
              <a:endParaRPr lang="en-US"/>
            </a:p>
          </p:txBody>
        </p:sp>
        <p:sp>
          <p:nvSpPr>
            <p:cNvPr id="21523" name="Line 37"/>
            <p:cNvSpPr>
              <a:spLocks noChangeShapeType="1"/>
            </p:cNvSpPr>
            <p:nvPr/>
          </p:nvSpPr>
          <p:spPr bwMode="auto">
            <a:xfrm>
              <a:off x="4176" y="922"/>
              <a:ext cx="0" cy="489"/>
            </a:xfrm>
            <a:prstGeom prst="line">
              <a:avLst/>
            </a:prstGeom>
            <a:noFill/>
            <a:ln w="9525">
              <a:solidFill>
                <a:schemeClr val="tx1"/>
              </a:solidFill>
              <a:round/>
              <a:headEnd/>
              <a:tailEnd/>
            </a:ln>
            <a:effectLst/>
          </p:spPr>
          <p:txBody>
            <a:bodyPr/>
            <a:lstStyle/>
            <a:p>
              <a:endParaRPr lang="en-US"/>
            </a:p>
          </p:txBody>
        </p:sp>
        <p:sp>
          <p:nvSpPr>
            <p:cNvPr id="21524" name="Line 38"/>
            <p:cNvSpPr>
              <a:spLocks noChangeShapeType="1"/>
            </p:cNvSpPr>
            <p:nvPr/>
          </p:nvSpPr>
          <p:spPr bwMode="auto">
            <a:xfrm flipH="1">
              <a:off x="3953" y="1181"/>
              <a:ext cx="223" cy="0"/>
            </a:xfrm>
            <a:prstGeom prst="line">
              <a:avLst/>
            </a:prstGeom>
            <a:noFill/>
            <a:ln w="9525">
              <a:solidFill>
                <a:schemeClr val="tx1"/>
              </a:solidFill>
              <a:round/>
              <a:headEnd/>
              <a:tailEnd/>
            </a:ln>
            <a:effectLst/>
          </p:spPr>
          <p:txBody>
            <a:bodyPr/>
            <a:lstStyle/>
            <a:p>
              <a:endParaRPr lang="en-US"/>
            </a:p>
          </p:txBody>
        </p:sp>
        <p:sp>
          <p:nvSpPr>
            <p:cNvPr id="21525" name="Line 39"/>
            <p:cNvSpPr>
              <a:spLocks noChangeShapeType="1"/>
            </p:cNvSpPr>
            <p:nvPr/>
          </p:nvSpPr>
          <p:spPr bwMode="auto">
            <a:xfrm>
              <a:off x="4766" y="972"/>
              <a:ext cx="252" cy="0"/>
            </a:xfrm>
            <a:prstGeom prst="line">
              <a:avLst/>
            </a:prstGeom>
            <a:noFill/>
            <a:ln w="9525">
              <a:solidFill>
                <a:schemeClr val="tx1"/>
              </a:solidFill>
              <a:round/>
              <a:headEnd/>
              <a:tailEnd type="triangle" w="med" len="med"/>
            </a:ln>
            <a:effectLst/>
          </p:spPr>
          <p:txBody>
            <a:bodyPr/>
            <a:lstStyle/>
            <a:p>
              <a:endParaRPr lang="en-US"/>
            </a:p>
          </p:txBody>
        </p:sp>
        <p:sp>
          <p:nvSpPr>
            <p:cNvPr id="21526" name="Line 40"/>
            <p:cNvSpPr>
              <a:spLocks noChangeShapeType="1"/>
            </p:cNvSpPr>
            <p:nvPr/>
          </p:nvSpPr>
          <p:spPr bwMode="auto">
            <a:xfrm>
              <a:off x="4762" y="1371"/>
              <a:ext cx="252" cy="0"/>
            </a:xfrm>
            <a:prstGeom prst="line">
              <a:avLst/>
            </a:prstGeom>
            <a:noFill/>
            <a:ln w="9525">
              <a:solidFill>
                <a:schemeClr val="tx1"/>
              </a:solidFill>
              <a:round/>
              <a:headEnd/>
              <a:tailEnd type="triangle" w="med" len="med"/>
            </a:ln>
            <a:effectLst/>
          </p:spPr>
          <p:txBody>
            <a:bodyPr/>
            <a:lstStyle/>
            <a:p>
              <a:endParaRPr lang="en-US"/>
            </a:p>
          </p:txBody>
        </p:sp>
        <p:grpSp>
          <p:nvGrpSpPr>
            <p:cNvPr id="21527" name="Group 50"/>
            <p:cNvGrpSpPr>
              <a:grpSpLocks/>
            </p:cNvGrpSpPr>
            <p:nvPr/>
          </p:nvGrpSpPr>
          <p:grpSpPr bwMode="auto">
            <a:xfrm>
              <a:off x="4298" y="1022"/>
              <a:ext cx="598" cy="346"/>
              <a:chOff x="4298" y="1022"/>
              <a:chExt cx="598" cy="346"/>
            </a:xfrm>
          </p:grpSpPr>
          <p:sp>
            <p:nvSpPr>
              <p:cNvPr id="21536" name="Line 43"/>
              <p:cNvSpPr>
                <a:spLocks noChangeShapeType="1"/>
              </p:cNvSpPr>
              <p:nvPr/>
            </p:nvSpPr>
            <p:spPr bwMode="auto">
              <a:xfrm flipV="1">
                <a:off x="4896" y="1231"/>
                <a:ext cx="0" cy="137"/>
              </a:xfrm>
              <a:prstGeom prst="line">
                <a:avLst/>
              </a:prstGeom>
              <a:noFill/>
              <a:ln w="9525">
                <a:solidFill>
                  <a:schemeClr val="tx1"/>
                </a:solidFill>
                <a:round/>
                <a:headEnd/>
                <a:tailEnd/>
              </a:ln>
              <a:effectLst/>
            </p:spPr>
            <p:txBody>
              <a:bodyPr/>
              <a:lstStyle/>
              <a:p>
                <a:endParaRPr lang="en-US"/>
              </a:p>
            </p:txBody>
          </p:sp>
          <p:sp>
            <p:nvSpPr>
              <p:cNvPr id="21537" name="Line 44"/>
              <p:cNvSpPr>
                <a:spLocks noChangeShapeType="1"/>
              </p:cNvSpPr>
              <p:nvPr/>
            </p:nvSpPr>
            <p:spPr bwMode="auto">
              <a:xfrm flipH="1" flipV="1">
                <a:off x="4298" y="1145"/>
                <a:ext cx="598" cy="86"/>
              </a:xfrm>
              <a:prstGeom prst="line">
                <a:avLst/>
              </a:prstGeom>
              <a:noFill/>
              <a:ln w="9525">
                <a:solidFill>
                  <a:schemeClr val="tx1"/>
                </a:solidFill>
                <a:round/>
                <a:headEnd/>
                <a:tailEnd/>
              </a:ln>
              <a:effectLst/>
            </p:spPr>
            <p:txBody>
              <a:bodyPr/>
              <a:lstStyle/>
              <a:p>
                <a:endParaRPr lang="en-US"/>
              </a:p>
            </p:txBody>
          </p:sp>
          <p:sp>
            <p:nvSpPr>
              <p:cNvPr id="21538" name="Line 47"/>
              <p:cNvSpPr>
                <a:spLocks noChangeShapeType="1"/>
              </p:cNvSpPr>
              <p:nvPr/>
            </p:nvSpPr>
            <p:spPr bwMode="auto">
              <a:xfrm>
                <a:off x="4298" y="1022"/>
                <a:ext cx="123" cy="0"/>
              </a:xfrm>
              <a:prstGeom prst="line">
                <a:avLst/>
              </a:prstGeom>
              <a:noFill/>
              <a:ln w="9525">
                <a:solidFill>
                  <a:schemeClr val="tx1"/>
                </a:solidFill>
                <a:round/>
                <a:headEnd/>
                <a:tailEnd type="triangle" w="med" len="med"/>
              </a:ln>
              <a:effectLst/>
            </p:spPr>
            <p:txBody>
              <a:bodyPr/>
              <a:lstStyle/>
              <a:p>
                <a:endParaRPr lang="en-US"/>
              </a:p>
            </p:txBody>
          </p:sp>
          <p:sp>
            <p:nvSpPr>
              <p:cNvPr id="21539" name="Line 49"/>
              <p:cNvSpPr>
                <a:spLocks noChangeShapeType="1"/>
              </p:cNvSpPr>
              <p:nvPr/>
            </p:nvSpPr>
            <p:spPr bwMode="auto">
              <a:xfrm flipV="1">
                <a:off x="4299" y="1022"/>
                <a:ext cx="0" cy="116"/>
              </a:xfrm>
              <a:prstGeom prst="line">
                <a:avLst/>
              </a:prstGeom>
              <a:noFill/>
              <a:ln w="9525">
                <a:solidFill>
                  <a:schemeClr val="tx1"/>
                </a:solidFill>
                <a:round/>
                <a:headEnd/>
                <a:tailEnd/>
              </a:ln>
              <a:effectLst/>
            </p:spPr>
            <p:txBody>
              <a:bodyPr/>
              <a:lstStyle/>
              <a:p>
                <a:endParaRPr lang="en-US"/>
              </a:p>
            </p:txBody>
          </p:sp>
        </p:grpSp>
        <p:grpSp>
          <p:nvGrpSpPr>
            <p:cNvPr id="21528" name="Group 51"/>
            <p:cNvGrpSpPr>
              <a:grpSpLocks/>
            </p:cNvGrpSpPr>
            <p:nvPr/>
          </p:nvGrpSpPr>
          <p:grpSpPr bwMode="auto">
            <a:xfrm flipV="1">
              <a:off x="4297" y="972"/>
              <a:ext cx="598" cy="346"/>
              <a:chOff x="4298" y="1022"/>
              <a:chExt cx="598" cy="346"/>
            </a:xfrm>
          </p:grpSpPr>
          <p:sp>
            <p:nvSpPr>
              <p:cNvPr id="21532" name="Line 52"/>
              <p:cNvSpPr>
                <a:spLocks noChangeShapeType="1"/>
              </p:cNvSpPr>
              <p:nvPr/>
            </p:nvSpPr>
            <p:spPr bwMode="auto">
              <a:xfrm flipV="1">
                <a:off x="4896" y="1231"/>
                <a:ext cx="0" cy="137"/>
              </a:xfrm>
              <a:prstGeom prst="line">
                <a:avLst/>
              </a:prstGeom>
              <a:noFill/>
              <a:ln w="9525">
                <a:solidFill>
                  <a:schemeClr val="tx1"/>
                </a:solidFill>
                <a:round/>
                <a:headEnd/>
                <a:tailEnd/>
              </a:ln>
              <a:effectLst/>
            </p:spPr>
            <p:txBody>
              <a:bodyPr/>
              <a:lstStyle/>
              <a:p>
                <a:endParaRPr lang="en-US"/>
              </a:p>
            </p:txBody>
          </p:sp>
          <p:sp>
            <p:nvSpPr>
              <p:cNvPr id="21533" name="Line 53"/>
              <p:cNvSpPr>
                <a:spLocks noChangeShapeType="1"/>
              </p:cNvSpPr>
              <p:nvPr/>
            </p:nvSpPr>
            <p:spPr bwMode="auto">
              <a:xfrm flipH="1" flipV="1">
                <a:off x="4298" y="1145"/>
                <a:ext cx="598" cy="86"/>
              </a:xfrm>
              <a:prstGeom prst="line">
                <a:avLst/>
              </a:prstGeom>
              <a:noFill/>
              <a:ln w="9525">
                <a:solidFill>
                  <a:schemeClr val="tx1"/>
                </a:solidFill>
                <a:round/>
                <a:headEnd/>
                <a:tailEnd/>
              </a:ln>
              <a:effectLst/>
            </p:spPr>
            <p:txBody>
              <a:bodyPr/>
              <a:lstStyle/>
              <a:p>
                <a:endParaRPr lang="en-US"/>
              </a:p>
            </p:txBody>
          </p:sp>
          <p:sp>
            <p:nvSpPr>
              <p:cNvPr id="21534" name="Line 54"/>
              <p:cNvSpPr>
                <a:spLocks noChangeShapeType="1"/>
              </p:cNvSpPr>
              <p:nvPr/>
            </p:nvSpPr>
            <p:spPr bwMode="auto">
              <a:xfrm>
                <a:off x="4298" y="1022"/>
                <a:ext cx="123" cy="0"/>
              </a:xfrm>
              <a:prstGeom prst="line">
                <a:avLst/>
              </a:prstGeom>
              <a:noFill/>
              <a:ln w="9525">
                <a:solidFill>
                  <a:schemeClr val="tx1"/>
                </a:solidFill>
                <a:round/>
                <a:headEnd/>
                <a:tailEnd type="triangle" w="med" len="med"/>
              </a:ln>
              <a:effectLst/>
            </p:spPr>
            <p:txBody>
              <a:bodyPr/>
              <a:lstStyle/>
              <a:p>
                <a:endParaRPr lang="en-US"/>
              </a:p>
            </p:txBody>
          </p:sp>
          <p:sp>
            <p:nvSpPr>
              <p:cNvPr id="21535" name="Line 55"/>
              <p:cNvSpPr>
                <a:spLocks noChangeShapeType="1"/>
              </p:cNvSpPr>
              <p:nvPr/>
            </p:nvSpPr>
            <p:spPr bwMode="auto">
              <a:xfrm flipV="1">
                <a:off x="4299" y="1022"/>
                <a:ext cx="0" cy="116"/>
              </a:xfrm>
              <a:prstGeom prst="line">
                <a:avLst/>
              </a:prstGeom>
              <a:noFill/>
              <a:ln w="9525">
                <a:solidFill>
                  <a:schemeClr val="tx1"/>
                </a:solidFill>
                <a:round/>
                <a:headEnd/>
                <a:tailEnd/>
              </a:ln>
              <a:effectLst/>
            </p:spPr>
            <p:txBody>
              <a:bodyPr/>
              <a:lstStyle/>
              <a:p>
                <a:endParaRPr lang="en-US"/>
              </a:p>
            </p:txBody>
          </p:sp>
        </p:grpSp>
        <p:sp>
          <p:nvSpPr>
            <p:cNvPr id="21529" name="Text Box 56"/>
            <p:cNvSpPr txBox="1">
              <a:spLocks noChangeArrowheads="1"/>
            </p:cNvSpPr>
            <p:nvPr/>
          </p:nvSpPr>
          <p:spPr bwMode="auto">
            <a:xfrm>
              <a:off x="3707" y="1187"/>
              <a:ext cx="474" cy="173"/>
            </a:xfrm>
            <a:prstGeom prst="rect">
              <a:avLst/>
            </a:prstGeom>
            <a:noFill/>
            <a:ln w="9525">
              <a:noFill/>
              <a:miter lim="800000"/>
              <a:headEnd/>
              <a:tailEnd/>
            </a:ln>
            <a:effectLst/>
          </p:spPr>
          <p:txBody>
            <a:bodyPr wrap="none">
              <a:spAutoFit/>
            </a:bodyPr>
            <a:lstStyle/>
            <a:p>
              <a:r>
                <a:rPr lang="en-US" sz="1200"/>
                <a:t>in_sig=0</a:t>
              </a:r>
            </a:p>
          </p:txBody>
        </p:sp>
        <p:sp>
          <p:nvSpPr>
            <p:cNvPr id="21530" name="Text Box 57"/>
            <p:cNvSpPr txBox="1">
              <a:spLocks noChangeArrowheads="1"/>
            </p:cNvSpPr>
            <p:nvPr/>
          </p:nvSpPr>
          <p:spPr bwMode="auto">
            <a:xfrm>
              <a:off x="4870" y="816"/>
              <a:ext cx="792" cy="173"/>
            </a:xfrm>
            <a:prstGeom prst="rect">
              <a:avLst/>
            </a:prstGeom>
            <a:noFill/>
            <a:ln w="9525">
              <a:noFill/>
              <a:miter lim="800000"/>
              <a:headEnd/>
              <a:tailEnd/>
            </a:ln>
            <a:effectLst/>
          </p:spPr>
          <p:txBody>
            <a:bodyPr wrap="none">
              <a:spAutoFit/>
            </a:bodyPr>
            <a:lstStyle/>
            <a:p>
              <a:r>
                <a:rPr lang="en-US" sz="1200"/>
                <a:t>x=1-&gt;0-&gt;1-&gt;0…</a:t>
              </a:r>
            </a:p>
          </p:txBody>
        </p:sp>
        <p:sp>
          <p:nvSpPr>
            <p:cNvPr id="21531" name="Text Box 58"/>
            <p:cNvSpPr txBox="1">
              <a:spLocks noChangeArrowheads="1"/>
            </p:cNvSpPr>
            <p:nvPr/>
          </p:nvSpPr>
          <p:spPr bwMode="auto">
            <a:xfrm>
              <a:off x="4859" y="1360"/>
              <a:ext cx="696" cy="173"/>
            </a:xfrm>
            <a:prstGeom prst="rect">
              <a:avLst/>
            </a:prstGeom>
            <a:noFill/>
            <a:ln w="9525">
              <a:noFill/>
              <a:miter lim="800000"/>
              <a:headEnd/>
              <a:tailEnd/>
            </a:ln>
            <a:effectLst/>
          </p:spPr>
          <p:txBody>
            <a:bodyPr wrap="none">
              <a:spAutoFit/>
            </a:bodyPr>
            <a:lstStyle/>
            <a:p>
              <a:r>
                <a:rPr lang="en-US" sz="1200"/>
                <a:t>y=0-&gt;1-&gt;0-&gt;1</a:t>
              </a:r>
            </a:p>
          </p:txBody>
        </p:sp>
      </p:grpSp>
      <p:sp>
        <p:nvSpPr>
          <p:cNvPr id="21516" name="Text Box 60"/>
          <p:cNvSpPr txBox="1">
            <a:spLocks noChangeArrowheads="1"/>
          </p:cNvSpPr>
          <p:nvPr/>
        </p:nvSpPr>
        <p:spPr bwMode="auto">
          <a:xfrm>
            <a:off x="354013" y="2995613"/>
            <a:ext cx="2616200" cy="1581150"/>
          </a:xfrm>
          <a:prstGeom prst="rect">
            <a:avLst/>
          </a:prstGeom>
          <a:noFill/>
          <a:ln w="9525">
            <a:noFill/>
            <a:miter lim="800000"/>
            <a:headEnd/>
            <a:tailEnd/>
          </a:ln>
          <a:effectLst/>
        </p:spPr>
        <p:txBody>
          <a:bodyPr>
            <a:spAutoFit/>
          </a:bodyPr>
          <a:lstStyle/>
          <a:p>
            <a:pPr>
              <a:buFontTx/>
              <a:buChar char="•"/>
            </a:pPr>
            <a:r>
              <a:rPr lang="en-US"/>
              <a:t> Need a structural or dataflow description of this circuit to get the correct o/p</a:t>
            </a:r>
          </a:p>
          <a:p>
            <a:pPr>
              <a:buFontTx/>
              <a:buChar char="•"/>
            </a:pPr>
            <a:r>
              <a:rPr lang="en-US"/>
              <a:t> A behavioral description w/ sequential semantics will give an incorrect o/p as explained below</a:t>
            </a:r>
          </a:p>
        </p:txBody>
      </p:sp>
      <p:sp>
        <p:nvSpPr>
          <p:cNvPr id="21517" name="Line 61"/>
          <p:cNvSpPr>
            <a:spLocks noChangeShapeType="1"/>
          </p:cNvSpPr>
          <p:nvPr/>
        </p:nvSpPr>
        <p:spPr bwMode="auto">
          <a:xfrm flipV="1">
            <a:off x="2446338" y="2720975"/>
            <a:ext cx="1314450" cy="376238"/>
          </a:xfrm>
          <a:prstGeom prst="line">
            <a:avLst/>
          </a:prstGeom>
          <a:noFill/>
          <a:ln w="38100">
            <a:solidFill>
              <a:schemeClr val="tx1"/>
            </a:solidFill>
            <a:round/>
            <a:headEnd/>
            <a:tailEnd type="triangle" w="med" len="med"/>
          </a:ln>
          <a:effectLst/>
        </p:spPr>
        <p:txBody>
          <a:bodyPr/>
          <a:lstStyle/>
          <a:p>
            <a:endParaRPr lang="en-US"/>
          </a:p>
        </p:txBody>
      </p:sp>
      <p:sp>
        <p:nvSpPr>
          <p:cNvPr id="21518" name="Line 63"/>
          <p:cNvSpPr>
            <a:spLocks noChangeShapeType="1"/>
          </p:cNvSpPr>
          <p:nvPr/>
        </p:nvSpPr>
        <p:spPr bwMode="auto">
          <a:xfrm flipV="1">
            <a:off x="1439863" y="2560638"/>
            <a:ext cx="4926012" cy="1165225"/>
          </a:xfrm>
          <a:prstGeom prst="line">
            <a:avLst/>
          </a:prstGeom>
          <a:noFill/>
          <a:ln w="38100">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22531" name="Rectangle 3"/>
          <p:cNvSpPr>
            <a:spLocks noChangeArrowheads="1"/>
          </p:cNvSpPr>
          <p:nvPr/>
        </p:nvSpPr>
        <p:spPr bwMode="auto">
          <a:xfrm>
            <a:off x="3767138" y="4462463"/>
            <a:ext cx="1112837" cy="457200"/>
          </a:xfrm>
          <a:prstGeom prst="rect">
            <a:avLst/>
          </a:prstGeom>
          <a:noFill/>
          <a:ln w="9525">
            <a:noFill/>
            <a:miter lim="800000"/>
            <a:headEnd/>
            <a:tailEnd/>
          </a:ln>
          <a:effectLst/>
        </p:spPr>
        <p:txBody>
          <a:bodyPr wrap="none" anchor="ctr">
            <a:spAutoFit/>
          </a:bodyPr>
          <a:lstStyle/>
          <a:p>
            <a:pPr algn="ctr"/>
            <a:r>
              <a:rPr lang="en-US" sz="1200"/>
              <a:t>Slide 64 of 93</a:t>
            </a:r>
          </a:p>
          <a:p>
            <a:pPr algn="ctr" eaLnBrk="0" hangingPunct="0"/>
            <a:r>
              <a:rPr lang="en-US" sz="1200" b="1"/>
              <a:t>Notes: </a:t>
            </a:r>
            <a:endParaRPr lang="en-US" sz="1200"/>
          </a:p>
        </p:txBody>
      </p:sp>
      <p:sp>
        <p:nvSpPr>
          <p:cNvPr id="22532" name="Rectangle 4"/>
          <p:cNvSpPr>
            <a:spLocks noChangeArrowheads="1"/>
          </p:cNvSpPr>
          <p:nvPr/>
        </p:nvSpPr>
        <p:spPr bwMode="auto">
          <a:xfrm>
            <a:off x="0" y="5049838"/>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22533" name="Rectangle 5"/>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22534" name="Text Box 6"/>
          <p:cNvSpPr txBox="1">
            <a:spLocks noChangeArrowheads="1"/>
          </p:cNvSpPr>
          <p:nvPr/>
        </p:nvSpPr>
        <p:spPr bwMode="auto">
          <a:xfrm>
            <a:off x="66675" y="5327650"/>
            <a:ext cx="8931275" cy="730250"/>
          </a:xfrm>
          <a:prstGeom prst="rect">
            <a:avLst/>
          </a:prstGeom>
          <a:noFill/>
          <a:ln w="9525">
            <a:noFill/>
            <a:miter lim="800000"/>
            <a:headEnd/>
            <a:tailEnd/>
          </a:ln>
          <a:effectLst/>
        </p:spPr>
        <p:txBody>
          <a:bodyPr>
            <a:spAutoFit/>
          </a:bodyPr>
          <a:lstStyle/>
          <a:p>
            <a:r>
              <a:rPr lang="en-US"/>
              <a:t>The VHDL file object is introduced above. Files may be opened in read or write mode, and once a file is opened, its contents may only be accessed sequentially. A detailed description of the use of file objects is beyond this module and will be discussed further in the 'Advanced Concepts in VHDL’ module. </a:t>
            </a:r>
          </a:p>
        </p:txBody>
      </p:sp>
      <p:sp>
        <p:nvSpPr>
          <p:cNvPr id="22535"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2536"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2537" name="Rectangle 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3562" name="Group 10"/>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23569" name="Group 17"/>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23576" name="Group 24"/>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22547" name="Picture 32" descr="img063"/>
          <p:cNvPicPr>
            <a:picLocks noChangeAspect="1" noChangeArrowheads="1"/>
          </p:cNvPicPr>
          <p:nvPr/>
        </p:nvPicPr>
        <p:blipFill>
          <a:blip r:embed="rId2" cstate="print"/>
          <a:srcRect/>
          <a:stretch>
            <a:fillRect/>
          </a:stretch>
        </p:blipFill>
        <p:spPr bwMode="auto">
          <a:xfrm>
            <a:off x="1851025" y="-23207663"/>
            <a:ext cx="5715000" cy="4286250"/>
          </a:xfrm>
          <a:prstGeom prst="rect">
            <a:avLst/>
          </a:prstGeom>
          <a:noFill/>
          <a:ln w="9525">
            <a:noFill/>
            <a:miter lim="800000"/>
            <a:headEnd/>
            <a:tailEnd/>
          </a:ln>
        </p:spPr>
      </p:pic>
      <p:pic>
        <p:nvPicPr>
          <p:cNvPr id="22548" name="Picture 34" descr="img064"/>
          <p:cNvPicPr>
            <a:picLocks noChangeAspect="1" noChangeArrowheads="1"/>
          </p:cNvPicPr>
          <p:nvPr/>
        </p:nvPicPr>
        <p:blipFill>
          <a:blip r:embed="rId3" cstate="print"/>
          <a:srcRect/>
          <a:stretch>
            <a:fillRect/>
          </a:stretch>
        </p:blipFill>
        <p:spPr bwMode="auto">
          <a:xfrm>
            <a:off x="1635125" y="176213"/>
            <a:ext cx="57150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23555" name="Rectangle 3"/>
          <p:cNvSpPr>
            <a:spLocks noChangeArrowheads="1"/>
          </p:cNvSpPr>
          <p:nvPr/>
        </p:nvSpPr>
        <p:spPr bwMode="auto">
          <a:xfrm>
            <a:off x="3767138" y="4462463"/>
            <a:ext cx="1112837" cy="457200"/>
          </a:xfrm>
          <a:prstGeom prst="rect">
            <a:avLst/>
          </a:prstGeom>
          <a:noFill/>
          <a:ln w="9525">
            <a:noFill/>
            <a:miter lim="800000"/>
            <a:headEnd/>
            <a:tailEnd/>
          </a:ln>
          <a:effectLst/>
        </p:spPr>
        <p:txBody>
          <a:bodyPr wrap="none" anchor="ctr">
            <a:spAutoFit/>
          </a:bodyPr>
          <a:lstStyle/>
          <a:p>
            <a:pPr algn="ctr"/>
            <a:r>
              <a:rPr lang="en-US" sz="1200"/>
              <a:t>Slide 65 of 93</a:t>
            </a:r>
          </a:p>
          <a:p>
            <a:pPr algn="ctr" eaLnBrk="0" hangingPunct="0"/>
            <a:r>
              <a:rPr lang="en-US" sz="1200" b="1"/>
              <a:t>Notes: </a:t>
            </a:r>
            <a:endParaRPr lang="en-US" sz="1200"/>
          </a:p>
        </p:txBody>
      </p:sp>
      <p:sp>
        <p:nvSpPr>
          <p:cNvPr id="23556" name="Rectangle 4"/>
          <p:cNvSpPr>
            <a:spLocks noChangeArrowheads="1"/>
          </p:cNvSpPr>
          <p:nvPr/>
        </p:nvSpPr>
        <p:spPr bwMode="auto">
          <a:xfrm>
            <a:off x="0" y="5049838"/>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23557" name="Rectangle 5"/>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23558" name="Text Box 6"/>
          <p:cNvSpPr txBox="1">
            <a:spLocks noChangeArrowheads="1"/>
          </p:cNvSpPr>
          <p:nvPr/>
        </p:nvSpPr>
        <p:spPr bwMode="auto">
          <a:xfrm>
            <a:off x="88900" y="5178425"/>
            <a:ext cx="8931275" cy="1581150"/>
          </a:xfrm>
          <a:prstGeom prst="rect">
            <a:avLst/>
          </a:prstGeom>
          <a:noFill/>
          <a:ln w="9525">
            <a:noFill/>
            <a:miter lim="800000"/>
            <a:headEnd/>
            <a:tailEnd/>
          </a:ln>
          <a:effectLst/>
        </p:spPr>
        <p:txBody>
          <a:bodyPr>
            <a:spAutoFit/>
          </a:bodyPr>
          <a:lstStyle/>
          <a:p>
            <a:r>
              <a:rPr lang="en-US"/>
              <a:t>In essence, VHDL is a concurrent language in that all processes execute concurrently. All VHDL execution can be seen as taking place inside processes; concurrent signal assignment statements have already been described as being equivalent to one-line processes. Within a process, however, VHDL adheres to a sequential mode of execution where statements within a process are executed in "top-to-bottom” fashion until the process suspends at a wait statement. </a:t>
            </a:r>
          </a:p>
          <a:p>
            <a:r>
              <a:rPr lang="en-US"/>
              <a:t>This simultaneous support of concurrent and sequential modes allows great flexibility in modeling systems at multiple levels of design and description abstraction. </a:t>
            </a:r>
          </a:p>
        </p:txBody>
      </p:sp>
      <p:sp>
        <p:nvSpPr>
          <p:cNvPr id="23559"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3560"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3561" name="Rectangle 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4586" name="Group 10"/>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24593" name="Group 17"/>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24600" name="Group 24"/>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23571" name="Picture 31" descr="img063"/>
          <p:cNvPicPr>
            <a:picLocks noChangeAspect="1" noChangeArrowheads="1"/>
          </p:cNvPicPr>
          <p:nvPr/>
        </p:nvPicPr>
        <p:blipFill>
          <a:blip r:embed="rId2" cstate="print"/>
          <a:srcRect/>
          <a:stretch>
            <a:fillRect/>
          </a:stretch>
        </p:blipFill>
        <p:spPr bwMode="auto">
          <a:xfrm>
            <a:off x="1851025" y="-23207663"/>
            <a:ext cx="5715000" cy="4286250"/>
          </a:xfrm>
          <a:prstGeom prst="rect">
            <a:avLst/>
          </a:prstGeom>
          <a:noFill/>
          <a:ln w="9525">
            <a:noFill/>
            <a:miter lim="800000"/>
            <a:headEnd/>
            <a:tailEnd/>
          </a:ln>
        </p:spPr>
      </p:pic>
      <p:sp>
        <p:nvSpPr>
          <p:cNvPr id="23572" name="Rectangle 43"/>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pic>
        <p:nvPicPr>
          <p:cNvPr id="23573" name="Picture 34" descr="img065"/>
          <p:cNvPicPr>
            <a:picLocks noChangeAspect="1" noChangeArrowheads="1"/>
          </p:cNvPicPr>
          <p:nvPr/>
        </p:nvPicPr>
        <p:blipFill>
          <a:blip r:embed="rId3" cstate="print"/>
          <a:srcRect/>
          <a:stretch>
            <a:fillRect/>
          </a:stretch>
        </p:blipFill>
        <p:spPr bwMode="auto">
          <a:xfrm>
            <a:off x="1782763" y="158750"/>
            <a:ext cx="57150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24579" name="Rectangle 4"/>
          <p:cNvSpPr>
            <a:spLocks noChangeArrowheads="1"/>
          </p:cNvSpPr>
          <p:nvPr/>
        </p:nvSpPr>
        <p:spPr bwMode="auto">
          <a:xfrm>
            <a:off x="0" y="5049838"/>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24580" name="Rectangle 5"/>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24581"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4582"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4583" name="Rectangle 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5610" name="Group 10"/>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25617" name="Group 17"/>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25624" name="Group 24"/>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24593" name="Picture 31" descr="img063"/>
          <p:cNvPicPr>
            <a:picLocks noChangeAspect="1" noChangeArrowheads="1"/>
          </p:cNvPicPr>
          <p:nvPr/>
        </p:nvPicPr>
        <p:blipFill>
          <a:blip r:embed="rId2" cstate="print"/>
          <a:srcRect/>
          <a:stretch>
            <a:fillRect/>
          </a:stretch>
        </p:blipFill>
        <p:spPr bwMode="auto">
          <a:xfrm>
            <a:off x="1851025" y="-23207663"/>
            <a:ext cx="5715000" cy="4286250"/>
          </a:xfrm>
          <a:prstGeom prst="rect">
            <a:avLst/>
          </a:prstGeom>
          <a:noFill/>
          <a:ln w="9525">
            <a:noFill/>
            <a:miter lim="800000"/>
            <a:headEnd/>
            <a:tailEnd/>
          </a:ln>
        </p:spPr>
      </p:pic>
      <p:sp>
        <p:nvSpPr>
          <p:cNvPr id="24594" name="Rectangle 32"/>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4595" name="Rectangle 5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pSp>
        <p:nvGrpSpPr>
          <p:cNvPr id="24596" name="Group 5"/>
          <p:cNvGrpSpPr>
            <a:grpSpLocks/>
          </p:cNvGrpSpPr>
          <p:nvPr/>
        </p:nvGrpSpPr>
        <p:grpSpPr bwMode="auto">
          <a:xfrm>
            <a:off x="771525" y="698228"/>
            <a:ext cx="8372475" cy="4691063"/>
            <a:chOff x="690563" y="136525"/>
            <a:chExt cx="8372754" cy="4691063"/>
          </a:xfrm>
        </p:grpSpPr>
        <p:sp>
          <p:nvSpPr>
            <p:cNvPr id="24597" name="Rectangle 3"/>
            <p:cNvSpPr>
              <a:spLocks noChangeArrowheads="1"/>
            </p:cNvSpPr>
            <p:nvPr/>
          </p:nvSpPr>
          <p:spPr bwMode="auto">
            <a:xfrm>
              <a:off x="3767138" y="4552950"/>
              <a:ext cx="1112837" cy="274638"/>
            </a:xfrm>
            <a:prstGeom prst="rect">
              <a:avLst/>
            </a:prstGeom>
            <a:noFill/>
            <a:ln w="9525">
              <a:noFill/>
              <a:miter lim="800000"/>
              <a:headEnd/>
              <a:tailEnd/>
            </a:ln>
            <a:effectLst/>
          </p:spPr>
          <p:txBody>
            <a:bodyPr wrap="none" anchor="ctr">
              <a:spAutoFit/>
            </a:bodyPr>
            <a:lstStyle/>
            <a:p>
              <a:pPr algn="ctr"/>
              <a:r>
                <a:rPr lang="en-US" sz="1200"/>
                <a:t>Slide 66 of 93</a:t>
              </a:r>
            </a:p>
          </p:txBody>
        </p:sp>
        <p:pic>
          <p:nvPicPr>
            <p:cNvPr id="24598" name="Picture 46" descr="img066"/>
            <p:cNvPicPr>
              <a:picLocks noChangeAspect="1" noChangeArrowheads="1"/>
            </p:cNvPicPr>
            <p:nvPr/>
          </p:nvPicPr>
          <p:blipFill>
            <a:blip r:embed="rId3" cstate="print"/>
            <a:srcRect/>
            <a:stretch>
              <a:fillRect/>
            </a:stretch>
          </p:blipFill>
          <p:spPr bwMode="auto">
            <a:xfrm>
              <a:off x="690563" y="136525"/>
              <a:ext cx="5715000" cy="4286250"/>
            </a:xfrm>
            <a:prstGeom prst="rect">
              <a:avLst/>
            </a:prstGeom>
            <a:noFill/>
            <a:ln w="9525">
              <a:noFill/>
              <a:miter lim="800000"/>
              <a:headEnd/>
              <a:tailEnd/>
            </a:ln>
          </p:spPr>
        </p:pic>
        <p:sp>
          <p:nvSpPr>
            <p:cNvPr id="24599" name="Text Box 56"/>
            <p:cNvSpPr txBox="1">
              <a:spLocks noChangeArrowheads="1"/>
            </p:cNvSpPr>
            <p:nvPr/>
          </p:nvSpPr>
          <p:spPr bwMode="auto">
            <a:xfrm>
              <a:off x="6296024" y="1658938"/>
              <a:ext cx="2767293" cy="683264"/>
            </a:xfrm>
            <a:prstGeom prst="rect">
              <a:avLst/>
            </a:prstGeom>
            <a:noFill/>
            <a:ln w="9525">
              <a:noFill/>
              <a:miter lim="800000"/>
              <a:headEnd/>
              <a:tailEnd/>
            </a:ln>
            <a:effectLst/>
          </p:spPr>
          <p:txBody>
            <a:bodyPr>
              <a:spAutoFit/>
            </a:bodyPr>
            <a:lstStyle/>
            <a:p>
              <a:pPr>
                <a:lnSpc>
                  <a:spcPct val="80000"/>
                </a:lnSpc>
              </a:pPr>
              <a:r>
                <a:rPr lang="en-US" sz="1200" b="1"/>
                <a:t>+ current signal values are used (as opposed to new, i.e., future-time values) in the processing of statements</a:t>
              </a:r>
            </a:p>
          </p:txBody>
        </p:sp>
        <p:sp>
          <p:nvSpPr>
            <p:cNvPr id="24600" name="TextBox 2"/>
            <p:cNvSpPr txBox="1">
              <a:spLocks noChangeArrowheads="1"/>
            </p:cNvSpPr>
            <p:nvPr/>
          </p:nvSpPr>
          <p:spPr bwMode="auto">
            <a:xfrm>
              <a:off x="5477435" y="2294965"/>
              <a:ext cx="784189" cy="276999"/>
            </a:xfrm>
            <a:prstGeom prst="rect">
              <a:avLst/>
            </a:prstGeom>
            <a:noFill/>
            <a:ln w="9525">
              <a:noFill/>
              <a:miter lim="800000"/>
              <a:headEnd/>
              <a:tailEnd/>
            </a:ln>
          </p:spPr>
          <p:txBody>
            <a:bodyPr wrap="none">
              <a:spAutoFit/>
            </a:bodyPr>
            <a:lstStyle/>
            <a:p>
              <a:r>
                <a:rPr lang="en-US" sz="1200" b="1"/>
                <a:t>or block</a:t>
              </a:r>
            </a:p>
          </p:txBody>
        </p:sp>
        <p:cxnSp>
          <p:nvCxnSpPr>
            <p:cNvPr id="5" name="Straight Arrow Connector 4"/>
            <p:cNvCxnSpPr/>
            <p:nvPr/>
          </p:nvCxnSpPr>
          <p:spPr>
            <a:xfrm flipV="1">
              <a:off x="6051729" y="1784350"/>
              <a:ext cx="339736" cy="88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25603" name="Rectangle 4"/>
          <p:cNvSpPr>
            <a:spLocks noChangeArrowheads="1"/>
          </p:cNvSpPr>
          <p:nvPr/>
        </p:nvSpPr>
        <p:spPr bwMode="auto">
          <a:xfrm>
            <a:off x="0" y="46847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25604" name="Rectangle 5"/>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25605" name="Text Box 6"/>
          <p:cNvSpPr txBox="1">
            <a:spLocks noChangeArrowheads="1"/>
          </p:cNvSpPr>
          <p:nvPr/>
        </p:nvSpPr>
        <p:spPr bwMode="auto">
          <a:xfrm>
            <a:off x="179388" y="4840288"/>
            <a:ext cx="8931275" cy="2006600"/>
          </a:xfrm>
          <a:prstGeom prst="rect">
            <a:avLst/>
          </a:prstGeom>
          <a:noFill/>
          <a:ln w="9525">
            <a:noFill/>
            <a:miter lim="800000"/>
            <a:headEnd/>
            <a:tailEnd/>
          </a:ln>
          <a:effectLst/>
        </p:spPr>
        <p:txBody>
          <a:bodyPr>
            <a:spAutoFit/>
          </a:bodyPr>
          <a:lstStyle/>
          <a:p>
            <a:r>
              <a:rPr lang="en-US"/>
              <a:t>Statements in a VHDL process are executed sequentially. A process may also include a sensitivity list which is declared immediately after the PROCESS keyword. The process executes when there is a transition on any of the specified signals. Alternatively, a process would include at least one wait statement to control when and where a process may suspend so that signals with pending signal assignments may assume their new values. Actually, a sensitivity list is equivalent to a wait statement at the bottom of a process which suspends execution until there is a transition on one of the signals on the sensitivity list. </a:t>
            </a:r>
          </a:p>
          <a:p>
            <a:r>
              <a:rPr lang="en-US"/>
              <a:t>The wait statement will be covered in detail in the Behavioral VHDL module. </a:t>
            </a:r>
          </a:p>
          <a:p>
            <a:r>
              <a:rPr lang="en-US"/>
              <a:t>In the example above, the sensitivity list includes signals x and y. The process can also be named; the process in the example above is named select_proc.</a:t>
            </a:r>
          </a:p>
        </p:txBody>
      </p:sp>
      <p:sp>
        <p:nvSpPr>
          <p:cNvPr id="25606"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5607"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5608" name="Rectangle 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6634" name="Group 10"/>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26641" name="Group 17"/>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sp>
        <p:nvSpPr>
          <p:cNvPr id="25615" name="Rectangle 32"/>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5616" name="Rectangle 4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pic>
        <p:nvPicPr>
          <p:cNvPr id="25617" name="Picture 35" descr="img067"/>
          <p:cNvPicPr>
            <a:picLocks noChangeAspect="1" noChangeArrowheads="1"/>
          </p:cNvPicPr>
          <p:nvPr/>
        </p:nvPicPr>
        <p:blipFill>
          <a:blip r:embed="rId2" cstate="print"/>
          <a:srcRect/>
          <a:stretch>
            <a:fillRect/>
          </a:stretch>
        </p:blipFill>
        <p:spPr bwMode="auto">
          <a:xfrm>
            <a:off x="1668463" y="0"/>
            <a:ext cx="5715000" cy="4286250"/>
          </a:xfrm>
          <a:prstGeom prst="rect">
            <a:avLst/>
          </a:prstGeom>
          <a:noFill/>
          <a:ln w="9525">
            <a:noFill/>
            <a:miter lim="800000"/>
            <a:headEnd/>
            <a:tailEnd/>
          </a:ln>
        </p:spPr>
      </p:pic>
      <p:sp>
        <p:nvSpPr>
          <p:cNvPr id="25618" name="Rectangle 3"/>
          <p:cNvSpPr>
            <a:spLocks noChangeArrowheads="1"/>
          </p:cNvSpPr>
          <p:nvPr/>
        </p:nvSpPr>
        <p:spPr bwMode="auto">
          <a:xfrm>
            <a:off x="3916363" y="4141788"/>
            <a:ext cx="1112837" cy="457200"/>
          </a:xfrm>
          <a:prstGeom prst="rect">
            <a:avLst/>
          </a:prstGeom>
          <a:noFill/>
          <a:ln w="9525">
            <a:noFill/>
            <a:miter lim="800000"/>
            <a:headEnd/>
            <a:tailEnd/>
          </a:ln>
          <a:effectLst/>
        </p:spPr>
        <p:txBody>
          <a:bodyPr wrap="none" anchor="ctr">
            <a:spAutoFit/>
          </a:bodyPr>
          <a:lstStyle/>
          <a:p>
            <a:pPr algn="ctr"/>
            <a:r>
              <a:rPr lang="en-US" sz="1200"/>
              <a:t>Slide 67 of 93</a:t>
            </a:r>
          </a:p>
          <a:p>
            <a:pPr algn="ctr" eaLnBrk="0" hangingPunct="0"/>
            <a:r>
              <a:rPr lang="en-US" sz="1200" b="1"/>
              <a:t>Notes: </a:t>
            </a:r>
            <a:endParaRPr lang="en-US" sz="1200"/>
          </a:p>
        </p:txBody>
      </p:sp>
      <p:sp>
        <p:nvSpPr>
          <p:cNvPr id="25619" name="Text Box 56"/>
          <p:cNvSpPr txBox="1">
            <a:spLocks noChangeArrowheads="1"/>
          </p:cNvSpPr>
          <p:nvPr/>
        </p:nvSpPr>
        <p:spPr bwMode="auto">
          <a:xfrm>
            <a:off x="6376988" y="1847850"/>
            <a:ext cx="2516187" cy="387350"/>
          </a:xfrm>
          <a:prstGeom prst="rect">
            <a:avLst/>
          </a:prstGeom>
          <a:noFill/>
          <a:ln w="9525">
            <a:noFill/>
            <a:miter lim="800000"/>
            <a:headEnd/>
            <a:tailEnd/>
          </a:ln>
          <a:effectLst/>
        </p:spPr>
        <p:txBody>
          <a:bodyPr>
            <a:spAutoFit/>
          </a:bodyPr>
          <a:lstStyle/>
          <a:p>
            <a:pPr>
              <a:lnSpc>
                <a:spcPct val="80000"/>
              </a:lnSpc>
            </a:pPr>
            <a:r>
              <a:rPr lang="en-US" sz="1200" b="1"/>
              <a:t>Any problem w/ this description</a:t>
            </a:r>
          </a:p>
          <a:p>
            <a:pPr>
              <a:lnSpc>
                <a:spcPct val="80000"/>
              </a:lnSpc>
            </a:pPr>
            <a:r>
              <a:rPr lang="en-US" sz="1200" b="1"/>
              <a:t>of a 2:1 mux?</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9" descr="img068"/>
          <p:cNvPicPr>
            <a:picLocks noChangeAspect="1" noChangeArrowheads="1"/>
          </p:cNvPicPr>
          <p:nvPr/>
        </p:nvPicPr>
        <p:blipFill>
          <a:blip r:embed="rId2" cstate="print"/>
          <a:srcRect/>
          <a:stretch>
            <a:fillRect/>
          </a:stretch>
        </p:blipFill>
        <p:spPr bwMode="auto">
          <a:xfrm>
            <a:off x="1712913" y="136525"/>
            <a:ext cx="5715000" cy="4286250"/>
          </a:xfrm>
          <a:prstGeom prst="rect">
            <a:avLst/>
          </a:prstGeom>
          <a:noFill/>
          <a:ln w="9525">
            <a:noFill/>
            <a:miter lim="800000"/>
            <a:headEnd/>
            <a:tailEnd/>
          </a:ln>
        </p:spPr>
      </p:pic>
      <p:sp>
        <p:nvSpPr>
          <p:cNvPr id="26627"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26628" name="Rectangle 3"/>
          <p:cNvSpPr>
            <a:spLocks noChangeArrowheads="1"/>
          </p:cNvSpPr>
          <p:nvPr/>
        </p:nvSpPr>
        <p:spPr bwMode="auto">
          <a:xfrm>
            <a:off x="0" y="46847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26629" name="Rectangle 4"/>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26630" name="Text Box 5"/>
          <p:cNvSpPr txBox="1">
            <a:spLocks noChangeArrowheads="1"/>
          </p:cNvSpPr>
          <p:nvPr/>
        </p:nvSpPr>
        <p:spPr bwMode="auto">
          <a:xfrm>
            <a:off x="212725" y="5022850"/>
            <a:ext cx="8931275" cy="1155700"/>
          </a:xfrm>
          <a:prstGeom prst="rect">
            <a:avLst/>
          </a:prstGeom>
          <a:noFill/>
          <a:ln w="9525">
            <a:noFill/>
            <a:miter lim="800000"/>
            <a:headEnd/>
            <a:tailEnd/>
          </a:ln>
          <a:effectLst/>
        </p:spPr>
        <p:txBody>
          <a:bodyPr>
            <a:spAutoFit/>
          </a:bodyPr>
          <a:lstStyle/>
          <a:p>
            <a:r>
              <a:rPr lang="en-US"/>
              <a:t>VHDL provides the package mechanism so that user-defined types, subprograms, constants, aliases, etc. can be defined once and reused in the description of multiple VHDL components. </a:t>
            </a:r>
          </a:p>
          <a:p>
            <a:r>
              <a:rPr lang="en-US"/>
              <a:t>VHDL libraries are collections of packages, entities, and architectures. The use of libraries allows the organization of the design task into any logical partition the user chooses (e.g. component libraries, package libraries to house reusable functions and type declarations). </a:t>
            </a:r>
          </a:p>
        </p:txBody>
      </p:sp>
      <p:sp>
        <p:nvSpPr>
          <p:cNvPr id="26631" name="Rectangle 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6632"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6633"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7657" name="Group 9"/>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27664" name="Group 16"/>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26640" name="Picture 23" descr="img063"/>
          <p:cNvPicPr>
            <a:picLocks noChangeAspect="1" noChangeArrowheads="1"/>
          </p:cNvPicPr>
          <p:nvPr/>
        </p:nvPicPr>
        <p:blipFill>
          <a:blip r:embed="rId3" cstate="print"/>
          <a:srcRect/>
          <a:stretch>
            <a:fillRect/>
          </a:stretch>
        </p:blipFill>
        <p:spPr bwMode="auto">
          <a:xfrm>
            <a:off x="1851025" y="-23207663"/>
            <a:ext cx="5715000" cy="4286250"/>
          </a:xfrm>
          <a:prstGeom prst="rect">
            <a:avLst/>
          </a:prstGeom>
          <a:noFill/>
          <a:ln w="9525">
            <a:noFill/>
            <a:miter lim="800000"/>
            <a:headEnd/>
            <a:tailEnd/>
          </a:ln>
        </p:spPr>
      </p:pic>
      <p:sp>
        <p:nvSpPr>
          <p:cNvPr id="26641" name="Rectangle 2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6642"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6643" name="Rectangle 27"/>
          <p:cNvSpPr>
            <a:spLocks noChangeArrowheads="1"/>
          </p:cNvSpPr>
          <p:nvPr/>
        </p:nvSpPr>
        <p:spPr bwMode="auto">
          <a:xfrm>
            <a:off x="3916363" y="4141788"/>
            <a:ext cx="1112837" cy="457200"/>
          </a:xfrm>
          <a:prstGeom prst="rect">
            <a:avLst/>
          </a:prstGeom>
          <a:noFill/>
          <a:ln w="9525">
            <a:noFill/>
            <a:miter lim="800000"/>
            <a:headEnd/>
            <a:tailEnd/>
          </a:ln>
          <a:effectLst/>
        </p:spPr>
        <p:txBody>
          <a:bodyPr wrap="none" anchor="ctr">
            <a:spAutoFit/>
          </a:bodyPr>
          <a:lstStyle/>
          <a:p>
            <a:pPr algn="ctr"/>
            <a:r>
              <a:rPr lang="en-US" sz="1200"/>
              <a:t>Slide 68 of 93</a:t>
            </a:r>
          </a:p>
          <a:p>
            <a:pPr algn="ctr" eaLnBrk="0" hangingPunct="0"/>
            <a:r>
              <a:rPr lang="en-US" sz="1200" b="1"/>
              <a:t>Notes: </a:t>
            </a:r>
            <a:endParaRPr lang="en-US" sz="1200"/>
          </a:p>
        </p:txBody>
      </p:sp>
      <p:sp>
        <p:nvSpPr>
          <p:cNvPr id="26644" name="Rectangle 3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img091"/>
          <p:cNvPicPr>
            <a:picLocks noChangeAspect="1" noChangeArrowheads="1"/>
          </p:cNvPicPr>
          <p:nvPr/>
        </p:nvPicPr>
        <p:blipFill>
          <a:blip r:embed="rId2" cstate="print"/>
          <a:srcRect/>
          <a:stretch>
            <a:fillRect/>
          </a:stretch>
        </p:blipFill>
        <p:spPr bwMode="auto">
          <a:xfrm>
            <a:off x="1828800" y="22225"/>
            <a:ext cx="5715000" cy="4286250"/>
          </a:xfrm>
          <a:prstGeom prst="rect">
            <a:avLst/>
          </a:prstGeom>
          <a:noFill/>
          <a:ln w="9525">
            <a:noFill/>
            <a:miter lim="800000"/>
            <a:headEnd/>
            <a:tailEnd/>
          </a:ln>
        </p:spPr>
      </p:pic>
      <p:sp>
        <p:nvSpPr>
          <p:cNvPr id="27651" name="Rectangle 3"/>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pPr algn="ctr"/>
            <a:endParaRPr lang="en-US"/>
          </a:p>
        </p:txBody>
      </p:sp>
      <p:sp>
        <p:nvSpPr>
          <p:cNvPr id="27652" name="Rectangle 4"/>
          <p:cNvSpPr>
            <a:spLocks noChangeArrowheads="1"/>
          </p:cNvSpPr>
          <p:nvPr/>
        </p:nvSpPr>
        <p:spPr bwMode="auto">
          <a:xfrm>
            <a:off x="0" y="4845050"/>
            <a:ext cx="9144000" cy="20638"/>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27653" name="Rectangle 5"/>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27654" name="Text Box 6"/>
          <p:cNvSpPr txBox="1">
            <a:spLocks noChangeArrowheads="1"/>
          </p:cNvSpPr>
          <p:nvPr/>
        </p:nvSpPr>
        <p:spPr bwMode="auto">
          <a:xfrm>
            <a:off x="212725" y="5149850"/>
            <a:ext cx="8931275" cy="1052513"/>
          </a:xfrm>
          <a:prstGeom prst="rect">
            <a:avLst/>
          </a:prstGeom>
          <a:noFill/>
          <a:ln w="9525">
            <a:noFill/>
            <a:miter lim="800000"/>
            <a:headEnd/>
            <a:tailEnd/>
          </a:ln>
          <a:effectLst/>
        </p:spPr>
        <p:txBody>
          <a:bodyPr>
            <a:spAutoFit/>
          </a:bodyPr>
          <a:lstStyle/>
          <a:p>
            <a:pPr>
              <a:lnSpc>
                <a:spcPct val="90000"/>
              </a:lnSpc>
            </a:pPr>
            <a:r>
              <a:rPr lang="en-US"/>
              <a:t>This diagram is a graphical representation of many of the VHDL constructs talked about in this module. In summary, generics and ports are used in the entity definition which serves as the module's interface to other modules. Each entity can have any number of different descriptions of module behavior included in VHDL architectures (although only one architecture can be instantiated per module use). Architectures use concurrent statements and possibly processes to allow great flexibility in how behavior is described. </a:t>
            </a:r>
          </a:p>
        </p:txBody>
      </p:sp>
      <p:sp>
        <p:nvSpPr>
          <p:cNvPr id="27655"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7656"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7657" name="Rectangle 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7114" name="Group 10"/>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47121" name="Group 17"/>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27664" name="Picture 24" descr="img063"/>
          <p:cNvPicPr>
            <a:picLocks noChangeAspect="1" noChangeArrowheads="1"/>
          </p:cNvPicPr>
          <p:nvPr/>
        </p:nvPicPr>
        <p:blipFill>
          <a:blip r:embed="rId3" cstate="print"/>
          <a:srcRect/>
          <a:stretch>
            <a:fillRect/>
          </a:stretch>
        </p:blipFill>
        <p:spPr bwMode="auto">
          <a:xfrm>
            <a:off x="1851025" y="-23207663"/>
            <a:ext cx="5715000" cy="4286250"/>
          </a:xfrm>
          <a:prstGeom prst="rect">
            <a:avLst/>
          </a:prstGeom>
          <a:noFill/>
          <a:ln w="9525">
            <a:noFill/>
            <a:miter lim="800000"/>
            <a:headEnd/>
            <a:tailEnd/>
          </a:ln>
        </p:spPr>
      </p:pic>
      <p:sp>
        <p:nvSpPr>
          <p:cNvPr id="27665"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7666"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7667" name="Rectangle 2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7668" name="Rectangle 2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7669" name="Rectangle 2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7670" name="Rectangle 3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7671" name="Rectangle 31"/>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7672" name="Rectangle 32"/>
          <p:cNvSpPr>
            <a:spLocks noChangeArrowheads="1"/>
          </p:cNvSpPr>
          <p:nvPr/>
        </p:nvSpPr>
        <p:spPr bwMode="auto">
          <a:xfrm>
            <a:off x="3527425" y="4302125"/>
            <a:ext cx="1112838" cy="457200"/>
          </a:xfrm>
          <a:prstGeom prst="rect">
            <a:avLst/>
          </a:prstGeom>
          <a:noFill/>
          <a:ln w="9525">
            <a:noFill/>
            <a:miter lim="800000"/>
            <a:headEnd/>
            <a:tailEnd/>
          </a:ln>
          <a:effectLst/>
        </p:spPr>
        <p:txBody>
          <a:bodyPr wrap="none" anchor="ctr">
            <a:spAutoFit/>
          </a:bodyPr>
          <a:lstStyle/>
          <a:p>
            <a:pPr algn="ctr"/>
            <a:r>
              <a:rPr lang="en-US" sz="1200"/>
              <a:t>Slide 91 of 93</a:t>
            </a:r>
          </a:p>
          <a:p>
            <a:pPr algn="ctr" eaLnBrk="0" hangingPunct="0"/>
            <a:r>
              <a:rPr lang="en-US" sz="1200" b="1"/>
              <a:t>Notes: </a:t>
            </a:r>
            <a:endParaRPr lang="en-US" sz="1200"/>
          </a:p>
        </p:txBody>
      </p:sp>
      <p:sp>
        <p:nvSpPr>
          <p:cNvPr id="27673" name="Rectangle 33"/>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7674" name="Rectangle 34"/>
          <p:cNvSpPr>
            <a:spLocks noChangeArrowheads="1"/>
          </p:cNvSpPr>
          <p:nvPr/>
        </p:nvSpPr>
        <p:spPr bwMode="auto">
          <a:xfrm>
            <a:off x="0" y="4481513"/>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1" descr="img070"/>
          <p:cNvPicPr>
            <a:picLocks noChangeAspect="1" noChangeArrowheads="1"/>
          </p:cNvPicPr>
          <p:nvPr/>
        </p:nvPicPr>
        <p:blipFill>
          <a:blip r:embed="rId2" cstate="print"/>
          <a:srcRect/>
          <a:stretch>
            <a:fillRect/>
          </a:stretch>
        </p:blipFill>
        <p:spPr bwMode="auto">
          <a:xfrm>
            <a:off x="1758950" y="74613"/>
            <a:ext cx="5715000" cy="4286250"/>
          </a:xfrm>
          <a:prstGeom prst="rect">
            <a:avLst/>
          </a:prstGeom>
          <a:noFill/>
          <a:ln w="9525">
            <a:noFill/>
            <a:miter lim="800000"/>
            <a:headEnd/>
            <a:tailEnd/>
          </a:ln>
        </p:spPr>
      </p:pic>
      <p:sp>
        <p:nvSpPr>
          <p:cNvPr id="28675" name="Rectangle 3"/>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28676" name="Rectangle 4"/>
          <p:cNvSpPr>
            <a:spLocks noChangeArrowheads="1"/>
          </p:cNvSpPr>
          <p:nvPr/>
        </p:nvSpPr>
        <p:spPr bwMode="auto">
          <a:xfrm>
            <a:off x="0" y="46847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28677" name="Rectangle 5"/>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28678" name="Text Box 6"/>
          <p:cNvSpPr txBox="1">
            <a:spLocks noChangeArrowheads="1"/>
          </p:cNvSpPr>
          <p:nvPr/>
        </p:nvSpPr>
        <p:spPr bwMode="auto">
          <a:xfrm>
            <a:off x="212725" y="5022850"/>
            <a:ext cx="8931275" cy="1581150"/>
          </a:xfrm>
          <a:prstGeom prst="rect">
            <a:avLst/>
          </a:prstGeom>
          <a:noFill/>
          <a:ln w="9525">
            <a:noFill/>
            <a:miter lim="800000"/>
            <a:headEnd/>
            <a:tailEnd/>
          </a:ln>
          <a:effectLst/>
        </p:spPr>
        <p:txBody>
          <a:bodyPr>
            <a:spAutoFit/>
          </a:bodyPr>
          <a:lstStyle/>
          <a:p>
            <a:r>
              <a:rPr lang="en-US"/>
              <a:t>his is an example of a package declaration. The package declaration lists the contents of the package. The declaration begins with the keyword PACKAGE and the name of the package followed by the keyword IS. VHDL declaration statements are then included, such as type declarations, constant declarations, and subprogram declarations. For many VHDL constructs, such as types, declarations are sufficient to fully define them. For a subprogram, however, the declaration only specifies the parameters required by the function or procedure; the operation of the subprogram appears later in the package body. The package declaration ends with END and the package name. </a:t>
            </a:r>
          </a:p>
        </p:txBody>
      </p:sp>
      <p:sp>
        <p:nvSpPr>
          <p:cNvPr id="28679"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8680"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8681" name="Rectangle 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8682" name="Group 10"/>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28689" name="Group 17"/>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28688" name="Picture 24" descr="img063"/>
          <p:cNvPicPr>
            <a:picLocks noChangeAspect="1" noChangeArrowheads="1"/>
          </p:cNvPicPr>
          <p:nvPr/>
        </p:nvPicPr>
        <p:blipFill>
          <a:blip r:embed="rId3" cstate="print"/>
          <a:srcRect/>
          <a:stretch>
            <a:fillRect/>
          </a:stretch>
        </p:blipFill>
        <p:spPr bwMode="auto">
          <a:xfrm>
            <a:off x="1851025" y="-23207663"/>
            <a:ext cx="5715000" cy="4286250"/>
          </a:xfrm>
          <a:prstGeom prst="rect">
            <a:avLst/>
          </a:prstGeom>
          <a:noFill/>
          <a:ln w="9525">
            <a:noFill/>
            <a:miter lim="800000"/>
            <a:headEnd/>
            <a:tailEnd/>
          </a:ln>
        </p:spPr>
      </p:pic>
      <p:sp>
        <p:nvSpPr>
          <p:cNvPr id="2"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8690"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8691" name="Rectangle 27"/>
          <p:cNvSpPr>
            <a:spLocks noChangeArrowheads="1"/>
          </p:cNvSpPr>
          <p:nvPr/>
        </p:nvSpPr>
        <p:spPr bwMode="auto">
          <a:xfrm>
            <a:off x="3916363" y="4141788"/>
            <a:ext cx="1112837" cy="457200"/>
          </a:xfrm>
          <a:prstGeom prst="rect">
            <a:avLst/>
          </a:prstGeom>
          <a:noFill/>
          <a:ln w="9525">
            <a:noFill/>
            <a:miter lim="800000"/>
            <a:headEnd/>
            <a:tailEnd/>
          </a:ln>
          <a:effectLst/>
        </p:spPr>
        <p:txBody>
          <a:bodyPr wrap="none" anchor="ctr">
            <a:spAutoFit/>
          </a:bodyPr>
          <a:lstStyle/>
          <a:p>
            <a:pPr algn="ctr"/>
            <a:r>
              <a:rPr lang="en-US" sz="1200"/>
              <a:t>Slide 70 of 93</a:t>
            </a:r>
          </a:p>
          <a:p>
            <a:pPr algn="ctr" eaLnBrk="0" hangingPunct="0"/>
            <a:r>
              <a:rPr lang="en-US" sz="1200" b="1"/>
              <a:t>Notes: </a:t>
            </a:r>
            <a:endParaRPr lang="en-US" sz="1200"/>
          </a:p>
        </p:txBody>
      </p:sp>
      <p:sp>
        <p:nvSpPr>
          <p:cNvPr id="28692" name="Rectangle 2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8693" name="Rectangle 3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8694" name="Rectangle 5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2" descr="img071"/>
          <p:cNvPicPr>
            <a:picLocks noChangeAspect="1" noChangeArrowheads="1"/>
          </p:cNvPicPr>
          <p:nvPr/>
        </p:nvPicPr>
        <p:blipFill>
          <a:blip r:embed="rId2" cstate="print"/>
          <a:srcRect/>
          <a:stretch>
            <a:fillRect/>
          </a:stretch>
        </p:blipFill>
        <p:spPr bwMode="auto">
          <a:xfrm>
            <a:off x="1657350" y="0"/>
            <a:ext cx="5715000" cy="4286250"/>
          </a:xfrm>
          <a:prstGeom prst="rect">
            <a:avLst/>
          </a:prstGeom>
          <a:noFill/>
          <a:ln w="9525">
            <a:noFill/>
            <a:miter lim="800000"/>
            <a:headEnd/>
            <a:tailEnd/>
          </a:ln>
        </p:spPr>
      </p:pic>
      <p:sp>
        <p:nvSpPr>
          <p:cNvPr id="29699" name="Rectangle 3"/>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29700" name="Rectangle 4"/>
          <p:cNvSpPr>
            <a:spLocks noChangeArrowheads="1"/>
          </p:cNvSpPr>
          <p:nvPr/>
        </p:nvSpPr>
        <p:spPr bwMode="auto">
          <a:xfrm>
            <a:off x="0" y="46847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29701" name="Rectangle 5"/>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29702" name="Text Box 6"/>
          <p:cNvSpPr txBox="1">
            <a:spLocks noChangeArrowheads="1"/>
          </p:cNvSpPr>
          <p:nvPr/>
        </p:nvSpPr>
        <p:spPr bwMode="auto">
          <a:xfrm>
            <a:off x="212725" y="5022850"/>
            <a:ext cx="8931275" cy="942975"/>
          </a:xfrm>
          <a:prstGeom prst="rect">
            <a:avLst/>
          </a:prstGeom>
          <a:noFill/>
          <a:ln w="9525">
            <a:noFill/>
            <a:miter lim="800000"/>
            <a:headEnd/>
            <a:tailEnd/>
          </a:ln>
          <a:effectLst/>
        </p:spPr>
        <p:txBody>
          <a:bodyPr>
            <a:spAutoFit/>
          </a:bodyPr>
          <a:lstStyle/>
          <a:p>
            <a:r>
              <a:rPr lang="en-US"/>
              <a:t>The package body contains the functional descriptions for the subprograms and other items declared in the corresponding package declaration. </a:t>
            </a:r>
          </a:p>
          <a:p>
            <a:r>
              <a:rPr lang="en-US"/>
              <a:t>Once a package is defined, its contents are made visible to VHDL entities and architectures via a USE clause which is analogous to the include statement of some other programming languages. </a:t>
            </a:r>
          </a:p>
        </p:txBody>
      </p:sp>
      <p:sp>
        <p:nvSpPr>
          <p:cNvPr id="29703"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9704"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9705" name="Rectangle 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9706" name="Group 10"/>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29713" name="Group 17"/>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29712" name="Picture 24" descr="img063"/>
          <p:cNvPicPr>
            <a:picLocks noChangeAspect="1" noChangeArrowheads="1"/>
          </p:cNvPicPr>
          <p:nvPr/>
        </p:nvPicPr>
        <p:blipFill>
          <a:blip r:embed="rId3" cstate="print"/>
          <a:srcRect/>
          <a:stretch>
            <a:fillRect/>
          </a:stretch>
        </p:blipFill>
        <p:spPr bwMode="auto">
          <a:xfrm>
            <a:off x="1851025" y="-23207663"/>
            <a:ext cx="5715000" cy="4286250"/>
          </a:xfrm>
          <a:prstGeom prst="rect">
            <a:avLst/>
          </a:prstGeom>
          <a:noFill/>
          <a:ln w="9525">
            <a:noFill/>
            <a:miter lim="800000"/>
            <a:headEnd/>
            <a:tailEnd/>
          </a:ln>
        </p:spPr>
      </p:pic>
      <p:sp>
        <p:nvSpPr>
          <p:cNvPr id="2"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9714"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9715" name="Rectangle 27"/>
          <p:cNvSpPr>
            <a:spLocks noChangeArrowheads="1"/>
          </p:cNvSpPr>
          <p:nvPr/>
        </p:nvSpPr>
        <p:spPr bwMode="auto">
          <a:xfrm>
            <a:off x="3916363" y="4141788"/>
            <a:ext cx="1112837" cy="457200"/>
          </a:xfrm>
          <a:prstGeom prst="rect">
            <a:avLst/>
          </a:prstGeom>
          <a:noFill/>
          <a:ln w="9525">
            <a:noFill/>
            <a:miter lim="800000"/>
            <a:headEnd/>
            <a:tailEnd/>
          </a:ln>
          <a:effectLst/>
        </p:spPr>
        <p:txBody>
          <a:bodyPr wrap="none" anchor="ctr">
            <a:spAutoFit/>
          </a:bodyPr>
          <a:lstStyle/>
          <a:p>
            <a:pPr algn="ctr"/>
            <a:r>
              <a:rPr lang="en-US" sz="1200"/>
              <a:t>Slide 71 of 93</a:t>
            </a:r>
          </a:p>
          <a:p>
            <a:pPr algn="ctr" eaLnBrk="0" hangingPunct="0"/>
            <a:r>
              <a:rPr lang="en-US" sz="1200" b="1"/>
              <a:t>Notes: </a:t>
            </a:r>
            <a:endParaRPr lang="en-US" sz="1200"/>
          </a:p>
        </p:txBody>
      </p:sp>
      <p:sp>
        <p:nvSpPr>
          <p:cNvPr id="29716" name="Rectangle 2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9717" name="Rectangle 2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9718" name="Rectangle 3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9719" name="Rectangle 41"/>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30723" name="Rectangle 4"/>
          <p:cNvSpPr>
            <a:spLocks noChangeArrowheads="1"/>
          </p:cNvSpPr>
          <p:nvPr/>
        </p:nvSpPr>
        <p:spPr bwMode="auto">
          <a:xfrm>
            <a:off x="0" y="46847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30724" name="Rectangle 5"/>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30725" name="Text Box 6"/>
          <p:cNvSpPr txBox="1">
            <a:spLocks noChangeArrowheads="1"/>
          </p:cNvSpPr>
          <p:nvPr/>
        </p:nvSpPr>
        <p:spPr bwMode="auto">
          <a:xfrm>
            <a:off x="212725" y="5022850"/>
            <a:ext cx="8931275" cy="1155700"/>
          </a:xfrm>
          <a:prstGeom prst="rect">
            <a:avLst/>
          </a:prstGeom>
          <a:noFill/>
          <a:ln w="9525">
            <a:noFill/>
            <a:miter lim="800000"/>
            <a:headEnd/>
            <a:tailEnd/>
          </a:ln>
          <a:effectLst/>
        </p:spPr>
        <p:txBody>
          <a:bodyPr>
            <a:spAutoFit/>
          </a:bodyPr>
          <a:lstStyle/>
          <a:p>
            <a:r>
              <a:rPr lang="en-US"/>
              <a:t>Packages are made visible to a VHDL description through the use of the USE clause. This statement comes at the beginning of the entity or architecture file and makes the contents of a package available within that file. </a:t>
            </a:r>
          </a:p>
          <a:p>
            <a:r>
              <a:rPr lang="en-US"/>
              <a:t>The USE clause can select all or part of a particular package. In the first example above, only the binary data type and add_bits3 procedure are made visible. In the second example, the full contents of the package are made visible by use of the keyword ALL in the use clause. </a:t>
            </a:r>
          </a:p>
        </p:txBody>
      </p:sp>
      <p:sp>
        <p:nvSpPr>
          <p:cNvPr id="30726"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0727"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0728" name="Rectangle 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30730" name="Group 10"/>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30737" name="Group 17"/>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30735" name="Picture 24" descr="img063"/>
          <p:cNvPicPr>
            <a:picLocks noChangeAspect="1" noChangeArrowheads="1"/>
          </p:cNvPicPr>
          <p:nvPr/>
        </p:nvPicPr>
        <p:blipFill>
          <a:blip r:embed="rId2" cstate="print"/>
          <a:srcRect/>
          <a:stretch>
            <a:fillRect/>
          </a:stretch>
        </p:blipFill>
        <p:spPr bwMode="auto">
          <a:xfrm>
            <a:off x="1851025" y="-23207663"/>
            <a:ext cx="5715000" cy="4286250"/>
          </a:xfrm>
          <a:prstGeom prst="rect">
            <a:avLst/>
          </a:prstGeom>
          <a:noFill/>
          <a:ln w="9525">
            <a:noFill/>
            <a:miter lim="800000"/>
            <a:headEnd/>
            <a:tailEnd/>
          </a:ln>
        </p:spPr>
      </p:pic>
      <p:sp>
        <p:nvSpPr>
          <p:cNvPr id="30736"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2"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0738" name="Rectangle 2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0739" name="Rectangle 2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0740" name="Rectangle 3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0741" name="Rectangle 31"/>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0742" name="Rectangle 42"/>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pic>
        <p:nvPicPr>
          <p:cNvPr id="30743" name="Picture 33" descr="img072"/>
          <p:cNvPicPr>
            <a:picLocks noChangeAspect="1" noChangeArrowheads="1"/>
          </p:cNvPicPr>
          <p:nvPr/>
        </p:nvPicPr>
        <p:blipFill>
          <a:blip r:embed="rId3" cstate="print"/>
          <a:srcRect/>
          <a:stretch>
            <a:fillRect/>
          </a:stretch>
        </p:blipFill>
        <p:spPr bwMode="auto">
          <a:xfrm>
            <a:off x="1597025" y="0"/>
            <a:ext cx="5715000" cy="4286250"/>
          </a:xfrm>
          <a:prstGeom prst="rect">
            <a:avLst/>
          </a:prstGeom>
          <a:noFill/>
          <a:ln w="9525">
            <a:noFill/>
            <a:miter lim="800000"/>
            <a:headEnd/>
            <a:tailEnd/>
          </a:ln>
        </p:spPr>
      </p:pic>
      <p:sp>
        <p:nvSpPr>
          <p:cNvPr id="30744" name="Rectangle 27"/>
          <p:cNvSpPr>
            <a:spLocks noChangeArrowheads="1"/>
          </p:cNvSpPr>
          <p:nvPr/>
        </p:nvSpPr>
        <p:spPr bwMode="auto">
          <a:xfrm>
            <a:off x="3916363" y="4141788"/>
            <a:ext cx="1112837" cy="457200"/>
          </a:xfrm>
          <a:prstGeom prst="rect">
            <a:avLst/>
          </a:prstGeom>
          <a:noFill/>
          <a:ln w="9525">
            <a:noFill/>
            <a:miter lim="800000"/>
            <a:headEnd/>
            <a:tailEnd/>
          </a:ln>
          <a:effectLst/>
        </p:spPr>
        <p:txBody>
          <a:bodyPr wrap="none" anchor="ctr">
            <a:spAutoFit/>
          </a:bodyPr>
          <a:lstStyle/>
          <a:p>
            <a:pPr algn="ctr"/>
            <a:r>
              <a:rPr lang="en-US" sz="1200"/>
              <a:t>Slide 72 of 93</a:t>
            </a:r>
          </a:p>
          <a:p>
            <a:pPr algn="ctr" eaLnBrk="0" hangingPunct="0"/>
            <a:r>
              <a:rPr lang="en-US" sz="1200" b="1"/>
              <a:t>Notes: </a:t>
            </a:r>
            <a:endParaRPr lang="en-US" sz="12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4511675" y="-185738"/>
            <a:ext cx="9144000" cy="0"/>
          </a:xfrm>
          <a:prstGeom prst="rect">
            <a:avLst/>
          </a:prstGeom>
          <a:noFill/>
          <a:ln w="9525">
            <a:noFill/>
            <a:miter lim="800000"/>
            <a:headEnd/>
            <a:tailEnd/>
          </a:ln>
          <a:effectLst/>
        </p:spPr>
        <p:txBody>
          <a:bodyPr wrap="none" anchor="ctr">
            <a:spAutoFit/>
          </a:bodyPr>
          <a:lstStyle/>
          <a:p>
            <a:endParaRPr lang="en-US"/>
          </a:p>
        </p:txBody>
      </p:sp>
      <p:pic>
        <p:nvPicPr>
          <p:cNvPr id="4099" name="Picture 7" descr="Previous">
            <a:hlinkClick r:id="rId2"/>
          </p:cNvPr>
          <p:cNvPicPr>
            <a:picLocks noChangeAspect="1" noChangeArrowheads="1"/>
          </p:cNvPicPr>
          <p:nvPr/>
        </p:nvPicPr>
        <p:blipFill>
          <a:blip r:embed="rId3" cstate="print"/>
          <a:srcRect/>
          <a:stretch>
            <a:fillRect/>
          </a:stretch>
        </p:blipFill>
        <p:spPr bwMode="auto">
          <a:xfrm>
            <a:off x="-4511675" y="-185738"/>
            <a:ext cx="381000" cy="266701"/>
          </a:xfrm>
          <a:prstGeom prst="rect">
            <a:avLst/>
          </a:prstGeom>
          <a:noFill/>
          <a:ln w="9525">
            <a:noFill/>
            <a:miter lim="800000"/>
            <a:headEnd/>
            <a:tailEnd/>
          </a:ln>
        </p:spPr>
      </p:pic>
      <p:pic>
        <p:nvPicPr>
          <p:cNvPr id="4100" name="Picture 8" descr="Next">
            <a:hlinkClick r:id="rId4"/>
          </p:cNvPr>
          <p:cNvPicPr>
            <a:picLocks noChangeAspect="1" noChangeArrowheads="1"/>
          </p:cNvPicPr>
          <p:nvPr/>
        </p:nvPicPr>
        <p:blipFill>
          <a:blip r:embed="rId5" cstate="print"/>
          <a:srcRect/>
          <a:stretch>
            <a:fillRect/>
          </a:stretch>
        </p:blipFill>
        <p:spPr bwMode="auto">
          <a:xfrm>
            <a:off x="-4511675" y="-185738"/>
            <a:ext cx="381000" cy="266701"/>
          </a:xfrm>
          <a:prstGeom prst="rect">
            <a:avLst/>
          </a:prstGeom>
          <a:noFill/>
          <a:ln w="9525">
            <a:noFill/>
            <a:miter lim="800000"/>
            <a:headEnd/>
            <a:tailEnd/>
          </a:ln>
        </p:spPr>
      </p:pic>
      <p:pic>
        <p:nvPicPr>
          <p:cNvPr id="4101" name="Picture 9" descr="Last">
            <a:hlinkClick r:id="rId6"/>
          </p:cNvPr>
          <p:cNvPicPr>
            <a:picLocks noChangeAspect="1" noChangeArrowheads="1"/>
          </p:cNvPicPr>
          <p:nvPr/>
        </p:nvPicPr>
        <p:blipFill>
          <a:blip r:embed="rId7" cstate="print"/>
          <a:srcRect/>
          <a:stretch>
            <a:fillRect/>
          </a:stretch>
        </p:blipFill>
        <p:spPr bwMode="auto">
          <a:xfrm>
            <a:off x="-4511675" y="-185738"/>
            <a:ext cx="381000" cy="266701"/>
          </a:xfrm>
          <a:prstGeom prst="rect">
            <a:avLst/>
          </a:prstGeom>
          <a:noFill/>
          <a:ln w="9525">
            <a:noFill/>
            <a:miter lim="800000"/>
            <a:headEnd/>
            <a:tailEnd/>
          </a:ln>
        </p:spPr>
      </p:pic>
      <p:pic>
        <p:nvPicPr>
          <p:cNvPr id="4102" name="Picture 10" descr="Index">
            <a:hlinkClick r:id="rId8"/>
          </p:cNvPr>
          <p:cNvPicPr>
            <a:picLocks noChangeAspect="1" noChangeArrowheads="1"/>
          </p:cNvPicPr>
          <p:nvPr/>
        </p:nvPicPr>
        <p:blipFill>
          <a:blip r:embed="rId9" cstate="print"/>
          <a:srcRect/>
          <a:stretch>
            <a:fillRect/>
          </a:stretch>
        </p:blipFill>
        <p:spPr bwMode="auto">
          <a:xfrm>
            <a:off x="-4511675" y="-185738"/>
            <a:ext cx="381000" cy="266701"/>
          </a:xfrm>
          <a:prstGeom prst="rect">
            <a:avLst/>
          </a:prstGeom>
          <a:noFill/>
          <a:ln w="9525">
            <a:noFill/>
            <a:miter lim="800000"/>
            <a:headEnd/>
            <a:tailEnd/>
          </a:ln>
        </p:spPr>
      </p:pic>
      <p:pic>
        <p:nvPicPr>
          <p:cNvPr id="4103" name="Picture 11" descr="Home">
            <a:hlinkClick r:id="rId10"/>
          </p:cNvPr>
          <p:cNvPicPr>
            <a:picLocks noChangeAspect="1" noChangeArrowheads="1"/>
          </p:cNvPicPr>
          <p:nvPr/>
        </p:nvPicPr>
        <p:blipFill>
          <a:blip r:embed="rId11" cstate="print"/>
          <a:srcRect/>
          <a:stretch>
            <a:fillRect/>
          </a:stretch>
        </p:blipFill>
        <p:spPr bwMode="auto">
          <a:xfrm>
            <a:off x="-4511675" y="-185738"/>
            <a:ext cx="381000" cy="266701"/>
          </a:xfrm>
          <a:prstGeom prst="rect">
            <a:avLst/>
          </a:prstGeom>
          <a:noFill/>
          <a:ln w="9525">
            <a:noFill/>
            <a:miter lim="800000"/>
            <a:headEnd/>
            <a:tailEnd/>
          </a:ln>
        </p:spPr>
      </p:pic>
      <p:sp>
        <p:nvSpPr>
          <p:cNvPr id="4104" name="Rectangle 25"/>
          <p:cNvSpPr>
            <a:spLocks noChangeArrowheads="1"/>
          </p:cNvSpPr>
          <p:nvPr/>
        </p:nvSpPr>
        <p:spPr bwMode="auto">
          <a:xfrm>
            <a:off x="3124200" y="4572000"/>
            <a:ext cx="1581150" cy="579438"/>
          </a:xfrm>
          <a:prstGeom prst="rect">
            <a:avLst/>
          </a:prstGeom>
          <a:noFill/>
          <a:ln w="9525">
            <a:noFill/>
            <a:miter lim="800000"/>
            <a:headEnd/>
            <a:tailEnd/>
          </a:ln>
          <a:effectLst/>
        </p:spPr>
        <p:txBody>
          <a:bodyPr wrap="none" anchor="ctr">
            <a:spAutoFit/>
          </a:bodyPr>
          <a:lstStyle/>
          <a:p>
            <a:pPr algn="ctr"/>
            <a:r>
              <a:rPr lang="en-US" sz="1800"/>
              <a:t>Slide 46 of 93</a:t>
            </a:r>
          </a:p>
          <a:p>
            <a:pPr algn="ctr" eaLnBrk="0" hangingPunct="0"/>
            <a:r>
              <a:rPr lang="en-US" b="1"/>
              <a:t>Notes: </a:t>
            </a:r>
            <a:endParaRPr lang="en-US" sz="1800"/>
          </a:p>
        </p:txBody>
      </p:sp>
      <p:sp>
        <p:nvSpPr>
          <p:cNvPr id="4105" name="Rectangle 26"/>
          <p:cNvSpPr>
            <a:spLocks noChangeArrowheads="1"/>
          </p:cNvSpPr>
          <p:nvPr/>
        </p:nvSpPr>
        <p:spPr bwMode="auto">
          <a:xfrm>
            <a:off x="0" y="5334000"/>
            <a:ext cx="9144000" cy="20638"/>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4106" name="Rectangle 27"/>
          <p:cNvSpPr>
            <a:spLocks noChangeArrowheads="1"/>
          </p:cNvSpPr>
          <p:nvPr/>
        </p:nvSpPr>
        <p:spPr bwMode="auto">
          <a:xfrm>
            <a:off x="0" y="5330825"/>
            <a:ext cx="9144000" cy="1552575"/>
          </a:xfrm>
          <a:prstGeom prst="rect">
            <a:avLst/>
          </a:prstGeom>
          <a:noFill/>
          <a:ln w="9525">
            <a:noFill/>
            <a:miter lim="800000"/>
            <a:headEnd/>
            <a:tailEnd/>
          </a:ln>
          <a:effectLst/>
        </p:spPr>
        <p:txBody>
          <a:bodyPr anchor="ctr">
            <a:spAutoFit/>
          </a:bodyPr>
          <a:lstStyle/>
          <a:p>
            <a:endParaRPr lang="en-US" sz="1200" dirty="0"/>
          </a:p>
          <a:p>
            <a:pPr eaLnBrk="0" hangingPunct="0"/>
            <a:r>
              <a:rPr lang="en-US" sz="1200" dirty="0"/>
              <a:t>The three defined data types in VHDL are access, scalar, and composite. Note that VHDL 1076-1987 defined a fourth data type, file, but files were reclassified as objects in VHDL 1076-1993. In any case, files will not be discussed in this module but will be covered in RASSP E&amp;F Module 13, 'Advanced Concepts in VHDL’, included in this collection of educational modules. </a:t>
            </a:r>
          </a:p>
          <a:p>
            <a:pPr eaLnBrk="0" hangingPunct="0"/>
            <a:r>
              <a:rPr lang="en-US" sz="1200" dirty="0"/>
              <a:t>Simply put, access types are akin to pointers in other programming languages, scalar types are atomic units of information, and composite types are arrays and/or records. These are explained in more detail in the next few slides. In addition, subtypes will also be introduced.</a:t>
            </a:r>
          </a:p>
          <a:p>
            <a:pPr eaLnBrk="0" hangingPunct="0"/>
            <a:endParaRPr lang="en-US" sz="1200" dirty="0"/>
          </a:p>
        </p:txBody>
      </p:sp>
      <p:pic>
        <p:nvPicPr>
          <p:cNvPr id="4107" name="Picture 14" descr="img046"/>
          <p:cNvPicPr>
            <a:picLocks noChangeAspect="1" noChangeArrowheads="1"/>
          </p:cNvPicPr>
          <p:nvPr/>
        </p:nvPicPr>
        <p:blipFill>
          <a:blip r:embed="rId12" cstate="print"/>
          <a:srcRect/>
          <a:stretch>
            <a:fillRect/>
          </a:stretch>
        </p:blipFill>
        <p:spPr bwMode="auto">
          <a:xfrm>
            <a:off x="1371600" y="133350"/>
            <a:ext cx="57150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31747" name="Rectangle 3"/>
          <p:cNvSpPr>
            <a:spLocks noChangeArrowheads="1"/>
          </p:cNvSpPr>
          <p:nvPr/>
        </p:nvSpPr>
        <p:spPr bwMode="auto">
          <a:xfrm>
            <a:off x="0" y="46847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31748" name="Rectangle 4"/>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31749" name="Text Box 5"/>
          <p:cNvSpPr txBox="1">
            <a:spLocks noChangeArrowheads="1"/>
          </p:cNvSpPr>
          <p:nvPr/>
        </p:nvSpPr>
        <p:spPr bwMode="auto">
          <a:xfrm>
            <a:off x="88900" y="4760913"/>
            <a:ext cx="8931275" cy="2012950"/>
          </a:xfrm>
          <a:prstGeom prst="rect">
            <a:avLst/>
          </a:prstGeom>
          <a:noFill/>
          <a:ln w="9525">
            <a:noFill/>
            <a:miter lim="800000"/>
            <a:headEnd/>
            <a:tailEnd/>
          </a:ln>
          <a:effectLst/>
        </p:spPr>
        <p:txBody>
          <a:bodyPr>
            <a:spAutoFit/>
          </a:bodyPr>
          <a:lstStyle/>
          <a:p>
            <a:pPr>
              <a:lnSpc>
                <a:spcPct val="90000"/>
              </a:lnSpc>
            </a:pPr>
            <a:r>
              <a:rPr lang="en-US"/>
              <a:t>Increasingly complex VLSI technology requires configuration and revision control management. Additionally, efficient design calls for reuse of components when applicable and revision of library components when necessary. </a:t>
            </a:r>
          </a:p>
          <a:p>
            <a:pPr>
              <a:lnSpc>
                <a:spcPct val="90000"/>
              </a:lnSpc>
            </a:pPr>
            <a:r>
              <a:rPr lang="en-US"/>
              <a:t>VHDL uses a library system to maintain designs for modification and shared use. VHDL refers to a library by an assigned logical name; the host operating system must translate this logical name into a real directory name and locate it. The current design unit is compiled into the Work library by default; Work is implicitly available to the user with no need to declare it. Similarly, the predefined library STD does not need to be declared before its packages can be accessed via use clauses. The STD library contains the VHDL predefined language environment, including the package STANDARD which contains a set of basic data types and functions and the package TEXTIO which contains some text handling procedures. </a:t>
            </a:r>
          </a:p>
        </p:txBody>
      </p:sp>
      <p:sp>
        <p:nvSpPr>
          <p:cNvPr id="31750" name="Rectangle 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1751"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1752"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31753" name="Group 9"/>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31760" name="Group 16"/>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31759" name="Picture 23" descr="img063"/>
          <p:cNvPicPr>
            <a:picLocks noChangeAspect="1" noChangeArrowheads="1"/>
          </p:cNvPicPr>
          <p:nvPr/>
        </p:nvPicPr>
        <p:blipFill>
          <a:blip r:embed="rId2" cstate="print"/>
          <a:srcRect/>
          <a:stretch>
            <a:fillRect/>
          </a:stretch>
        </p:blipFill>
        <p:spPr bwMode="auto">
          <a:xfrm>
            <a:off x="1851025" y="-23207663"/>
            <a:ext cx="5715000" cy="4286250"/>
          </a:xfrm>
          <a:prstGeom prst="rect">
            <a:avLst/>
          </a:prstGeom>
          <a:noFill/>
          <a:ln w="9525">
            <a:noFill/>
            <a:miter lim="800000"/>
            <a:headEnd/>
            <a:tailEnd/>
          </a:ln>
        </p:spPr>
      </p:pic>
      <p:sp>
        <p:nvSpPr>
          <p:cNvPr id="2" name="Rectangle 2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1761"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1762"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1763" name="Rectangle 2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1764" name="Rectangle 2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1765" name="Rectangle 2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1766" name="Rectangle 3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1767" name="Rectangle 32"/>
          <p:cNvSpPr>
            <a:spLocks noChangeArrowheads="1"/>
          </p:cNvSpPr>
          <p:nvPr/>
        </p:nvSpPr>
        <p:spPr bwMode="auto">
          <a:xfrm>
            <a:off x="3916363" y="4141788"/>
            <a:ext cx="1112837" cy="457200"/>
          </a:xfrm>
          <a:prstGeom prst="rect">
            <a:avLst/>
          </a:prstGeom>
          <a:noFill/>
          <a:ln w="9525">
            <a:noFill/>
            <a:miter lim="800000"/>
            <a:headEnd/>
            <a:tailEnd/>
          </a:ln>
          <a:effectLst/>
        </p:spPr>
        <p:txBody>
          <a:bodyPr wrap="none" anchor="ctr">
            <a:spAutoFit/>
          </a:bodyPr>
          <a:lstStyle/>
          <a:p>
            <a:pPr algn="ctr"/>
            <a:r>
              <a:rPr lang="en-US" sz="1200"/>
              <a:t>Slide 73 of 93</a:t>
            </a:r>
          </a:p>
          <a:p>
            <a:pPr algn="ctr" eaLnBrk="0" hangingPunct="0"/>
            <a:r>
              <a:rPr lang="en-US" sz="1200" b="1"/>
              <a:t>Notes: </a:t>
            </a:r>
            <a:endParaRPr lang="en-US" sz="1200"/>
          </a:p>
        </p:txBody>
      </p:sp>
      <p:sp>
        <p:nvSpPr>
          <p:cNvPr id="31768" name="Rectangle 43"/>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pic>
        <p:nvPicPr>
          <p:cNvPr id="31769" name="Picture 34" descr="img073"/>
          <p:cNvPicPr>
            <a:picLocks noChangeAspect="1" noChangeArrowheads="1"/>
          </p:cNvPicPr>
          <p:nvPr/>
        </p:nvPicPr>
        <p:blipFill>
          <a:blip r:embed="rId3" cstate="print"/>
          <a:srcRect/>
          <a:stretch>
            <a:fillRect/>
          </a:stretch>
        </p:blipFill>
        <p:spPr bwMode="auto">
          <a:xfrm>
            <a:off x="1633538" y="0"/>
            <a:ext cx="57150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5" descr="img074"/>
          <p:cNvPicPr>
            <a:picLocks noChangeAspect="1" noChangeArrowheads="1"/>
          </p:cNvPicPr>
          <p:nvPr/>
        </p:nvPicPr>
        <p:blipFill>
          <a:blip r:embed="rId2" cstate="print"/>
          <a:srcRect/>
          <a:stretch>
            <a:fillRect/>
          </a:stretch>
        </p:blipFill>
        <p:spPr bwMode="auto">
          <a:xfrm>
            <a:off x="1682750" y="26126"/>
            <a:ext cx="5715000" cy="4286250"/>
          </a:xfrm>
          <a:prstGeom prst="rect">
            <a:avLst/>
          </a:prstGeom>
          <a:noFill/>
          <a:ln w="9525">
            <a:noFill/>
            <a:miter lim="800000"/>
            <a:headEnd/>
            <a:tailEnd/>
          </a:ln>
        </p:spPr>
      </p:pic>
      <p:sp>
        <p:nvSpPr>
          <p:cNvPr id="32771"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32772" name="Rectangle 3"/>
          <p:cNvSpPr>
            <a:spLocks noChangeArrowheads="1"/>
          </p:cNvSpPr>
          <p:nvPr/>
        </p:nvSpPr>
        <p:spPr bwMode="auto">
          <a:xfrm>
            <a:off x="0" y="46847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32773" name="Rectangle 4"/>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32774" name="Text Box 5"/>
          <p:cNvSpPr txBox="1">
            <a:spLocks noChangeArrowheads="1"/>
          </p:cNvSpPr>
          <p:nvPr/>
        </p:nvSpPr>
        <p:spPr bwMode="auto">
          <a:xfrm>
            <a:off x="155575" y="4954588"/>
            <a:ext cx="8931275" cy="1581150"/>
          </a:xfrm>
          <a:prstGeom prst="rect">
            <a:avLst/>
          </a:prstGeom>
          <a:noFill/>
          <a:ln w="9525">
            <a:noFill/>
            <a:miter lim="800000"/>
            <a:headEnd/>
            <a:tailEnd/>
          </a:ln>
          <a:effectLst/>
        </p:spPr>
        <p:txBody>
          <a:bodyPr>
            <a:spAutoFit/>
          </a:bodyPr>
          <a:lstStyle/>
          <a:p>
            <a:r>
              <a:rPr lang="en-US" dirty="0"/>
              <a:t>Attributes may be used to communicate information about many different items in VHDL. Similarly, attributes can return various types of information. For example, an attribute can be used to determine the depth of an array, its range, its leftmost index, etc. Additionally, the user may define new attributes to cover specific situations. This capability allows user-defined constructs and data types to use attributes. An example of the use of attributes is in assigning information to a VHDL construct, such as board location, revision number, etc. </a:t>
            </a:r>
          </a:p>
          <a:p>
            <a:r>
              <a:rPr lang="en-US" dirty="0"/>
              <a:t>A few examples of predefined VHDL attributes are shown above. Note that, by convention, the apostrophe marking the use of an attribute is pronounced tick (e.g. 'EVENT is pronounced "tick EVENT"). </a:t>
            </a:r>
          </a:p>
        </p:txBody>
      </p:sp>
      <p:sp>
        <p:nvSpPr>
          <p:cNvPr id="32775" name="Rectangle 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2776"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2777"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33801" name="Group 9"/>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33808" name="Group 16"/>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32784" name="Picture 23" descr="img063"/>
          <p:cNvPicPr>
            <a:picLocks noChangeAspect="1" noChangeArrowheads="1"/>
          </p:cNvPicPr>
          <p:nvPr/>
        </p:nvPicPr>
        <p:blipFill>
          <a:blip r:embed="rId3" cstate="print"/>
          <a:srcRect/>
          <a:stretch>
            <a:fillRect/>
          </a:stretch>
        </p:blipFill>
        <p:spPr bwMode="auto">
          <a:xfrm>
            <a:off x="1851025" y="-23207663"/>
            <a:ext cx="5715000" cy="4286250"/>
          </a:xfrm>
          <a:prstGeom prst="rect">
            <a:avLst/>
          </a:prstGeom>
          <a:noFill/>
          <a:ln w="9525">
            <a:noFill/>
            <a:miter lim="800000"/>
            <a:headEnd/>
            <a:tailEnd/>
          </a:ln>
        </p:spPr>
      </p:pic>
      <p:sp>
        <p:nvSpPr>
          <p:cNvPr id="32785" name="Rectangle 2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2786"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2787"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2788" name="Rectangle 2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2789" name="Rectangle 2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2790" name="Rectangle 2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2791" name="Rectangle 3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2792" name="Rectangle 31"/>
          <p:cNvSpPr>
            <a:spLocks noChangeArrowheads="1"/>
          </p:cNvSpPr>
          <p:nvPr/>
        </p:nvSpPr>
        <p:spPr bwMode="auto">
          <a:xfrm>
            <a:off x="3916363" y="4141788"/>
            <a:ext cx="1112837" cy="457200"/>
          </a:xfrm>
          <a:prstGeom prst="rect">
            <a:avLst/>
          </a:prstGeom>
          <a:noFill/>
          <a:ln w="9525">
            <a:noFill/>
            <a:miter lim="800000"/>
            <a:headEnd/>
            <a:tailEnd/>
          </a:ln>
          <a:effectLst/>
        </p:spPr>
        <p:txBody>
          <a:bodyPr wrap="none" anchor="ctr">
            <a:spAutoFit/>
          </a:bodyPr>
          <a:lstStyle/>
          <a:p>
            <a:pPr algn="ctr"/>
            <a:r>
              <a:rPr lang="en-US" sz="1200"/>
              <a:t>Slide 74 of 93</a:t>
            </a:r>
          </a:p>
          <a:p>
            <a:pPr algn="ctr" eaLnBrk="0" hangingPunct="0"/>
            <a:r>
              <a:rPr lang="en-US" sz="1200" b="1"/>
              <a:t>Notes: </a:t>
            </a:r>
            <a:endParaRPr lang="en-US" sz="1200"/>
          </a:p>
        </p:txBody>
      </p:sp>
      <p:sp>
        <p:nvSpPr>
          <p:cNvPr id="32793" name="Rectangle 32"/>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2794" name="Rectangle 4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6" descr="img075"/>
          <p:cNvPicPr>
            <a:picLocks noChangeAspect="1" noChangeArrowheads="1"/>
          </p:cNvPicPr>
          <p:nvPr/>
        </p:nvPicPr>
        <p:blipFill>
          <a:blip r:embed="rId2" cstate="print"/>
          <a:srcRect/>
          <a:stretch>
            <a:fillRect/>
          </a:stretch>
        </p:blipFill>
        <p:spPr bwMode="auto">
          <a:xfrm>
            <a:off x="1765300" y="0"/>
            <a:ext cx="5715000" cy="4286250"/>
          </a:xfrm>
          <a:prstGeom prst="rect">
            <a:avLst/>
          </a:prstGeom>
          <a:noFill/>
          <a:ln w="9525">
            <a:noFill/>
            <a:miter lim="800000"/>
            <a:headEnd/>
            <a:tailEnd/>
          </a:ln>
        </p:spPr>
      </p:pic>
      <p:sp>
        <p:nvSpPr>
          <p:cNvPr id="33795" name="Rectangle 3"/>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33796" name="Rectangle 4"/>
          <p:cNvSpPr>
            <a:spLocks noChangeArrowheads="1"/>
          </p:cNvSpPr>
          <p:nvPr/>
        </p:nvSpPr>
        <p:spPr bwMode="auto">
          <a:xfrm>
            <a:off x="0" y="46847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33797" name="Rectangle 5"/>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33798" name="Text Box 6"/>
          <p:cNvSpPr txBox="1">
            <a:spLocks noChangeArrowheads="1"/>
          </p:cNvSpPr>
          <p:nvPr/>
        </p:nvSpPr>
        <p:spPr bwMode="auto">
          <a:xfrm>
            <a:off x="127000" y="5203825"/>
            <a:ext cx="8931275" cy="1155700"/>
          </a:xfrm>
          <a:prstGeom prst="rect">
            <a:avLst/>
          </a:prstGeom>
          <a:noFill/>
          <a:ln w="9525">
            <a:noFill/>
            <a:miter lim="800000"/>
            <a:headEnd/>
            <a:tailEnd/>
          </a:ln>
          <a:effectLst/>
        </p:spPr>
        <p:txBody>
          <a:bodyPr>
            <a:spAutoFit/>
          </a:bodyPr>
          <a:lstStyle/>
          <a:p>
            <a:r>
              <a:rPr lang="en-US"/>
              <a:t>he example presented on this and the next three slides is a simple rising clock edge triggered 8-bit register with an active-high enable. The register has a data setup time of x_setup and a propagation delay of prop_delay. </a:t>
            </a:r>
          </a:p>
          <a:p>
            <a:r>
              <a:rPr lang="en-US"/>
              <a:t>The input and output signals of this register use the QSIM_STATE logic values. These values include logic 0, 1, X and Z. The a and b signals use the QSIM_STATE_VECTOR type which is an array of QSIM_STATE type vectors. </a:t>
            </a:r>
          </a:p>
        </p:txBody>
      </p:sp>
      <p:sp>
        <p:nvSpPr>
          <p:cNvPr id="33799"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3800"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3801" name="Rectangle 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34826" name="Group 10"/>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34833" name="Group 17"/>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33808" name="Picture 24" descr="img063"/>
          <p:cNvPicPr>
            <a:picLocks noChangeAspect="1" noChangeArrowheads="1"/>
          </p:cNvPicPr>
          <p:nvPr/>
        </p:nvPicPr>
        <p:blipFill>
          <a:blip r:embed="rId3" cstate="print"/>
          <a:srcRect/>
          <a:stretch>
            <a:fillRect/>
          </a:stretch>
        </p:blipFill>
        <p:spPr bwMode="auto">
          <a:xfrm>
            <a:off x="1851025" y="-23207663"/>
            <a:ext cx="5715000" cy="4286250"/>
          </a:xfrm>
          <a:prstGeom prst="rect">
            <a:avLst/>
          </a:prstGeom>
          <a:noFill/>
          <a:ln w="9525">
            <a:noFill/>
            <a:miter lim="800000"/>
            <a:headEnd/>
            <a:tailEnd/>
          </a:ln>
        </p:spPr>
      </p:pic>
      <p:sp>
        <p:nvSpPr>
          <p:cNvPr id="33809"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3810"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3811" name="Rectangle 2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3812" name="Rectangle 2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3813" name="Rectangle 2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3814" name="Rectangle 3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3815" name="Rectangle 31"/>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3816" name="Rectangle 32"/>
          <p:cNvSpPr>
            <a:spLocks noChangeArrowheads="1"/>
          </p:cNvSpPr>
          <p:nvPr/>
        </p:nvSpPr>
        <p:spPr bwMode="auto">
          <a:xfrm>
            <a:off x="3778250" y="4195763"/>
            <a:ext cx="1112838" cy="457200"/>
          </a:xfrm>
          <a:prstGeom prst="rect">
            <a:avLst/>
          </a:prstGeom>
          <a:noFill/>
          <a:ln w="9525">
            <a:noFill/>
            <a:miter lim="800000"/>
            <a:headEnd/>
            <a:tailEnd/>
          </a:ln>
          <a:effectLst/>
        </p:spPr>
        <p:txBody>
          <a:bodyPr wrap="none" anchor="ctr">
            <a:spAutoFit/>
          </a:bodyPr>
          <a:lstStyle/>
          <a:p>
            <a:pPr algn="ctr"/>
            <a:r>
              <a:rPr lang="en-US" sz="1200"/>
              <a:t>Slide 75 of 93</a:t>
            </a:r>
          </a:p>
          <a:p>
            <a:pPr algn="ctr" eaLnBrk="0" hangingPunct="0"/>
            <a:r>
              <a:rPr lang="en-US" sz="1200" b="1"/>
              <a:t>Notes: </a:t>
            </a:r>
            <a:endParaRPr lang="en-US" sz="1200"/>
          </a:p>
        </p:txBody>
      </p:sp>
      <p:sp>
        <p:nvSpPr>
          <p:cNvPr id="33817" name="Rectangle 33"/>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3818" name="Rectangle 3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3819" name="Rectangle 4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34819" name="Rectangle 4"/>
          <p:cNvSpPr>
            <a:spLocks noChangeArrowheads="1"/>
          </p:cNvSpPr>
          <p:nvPr/>
        </p:nvSpPr>
        <p:spPr bwMode="auto">
          <a:xfrm>
            <a:off x="0" y="46847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34820" name="Rectangle 5"/>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34821" name="Text Box 6"/>
          <p:cNvSpPr txBox="1">
            <a:spLocks noChangeArrowheads="1"/>
          </p:cNvSpPr>
          <p:nvPr/>
        </p:nvSpPr>
        <p:spPr bwMode="auto">
          <a:xfrm>
            <a:off x="127000" y="5203825"/>
            <a:ext cx="8931275" cy="1155700"/>
          </a:xfrm>
          <a:prstGeom prst="rect">
            <a:avLst/>
          </a:prstGeom>
          <a:noFill/>
          <a:ln w="9525">
            <a:noFill/>
            <a:miter lim="800000"/>
            <a:headEnd/>
            <a:tailEnd/>
          </a:ln>
          <a:effectLst/>
        </p:spPr>
        <p:txBody>
          <a:bodyPr>
            <a:spAutoFit/>
          </a:bodyPr>
          <a:lstStyle/>
          <a:p>
            <a:r>
              <a:rPr lang="en-US"/>
              <a:t>This implementation of the 8-bit register uses the 'STABLE attribute to determine if the input satisfies the setup time requirement of the register. If the setup requirement is not met, the body of the IF statement will not execute, and the value on a will not be assigned to b. </a:t>
            </a:r>
          </a:p>
          <a:p>
            <a:r>
              <a:rPr lang="en-US"/>
              <a:t>Note that although the process checks that clk and enable are ‘1’ to store the data, it does not consider the possibility that clk may have transitioned to ‘1’ from either ‘X’ or ‘Z’.</a:t>
            </a:r>
          </a:p>
        </p:txBody>
      </p:sp>
      <p:sp>
        <p:nvSpPr>
          <p:cNvPr id="34822"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4823"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4824" name="Rectangle 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35850" name="Group 10"/>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35857" name="Group 17"/>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34831" name="Picture 24" descr="img063"/>
          <p:cNvPicPr>
            <a:picLocks noChangeAspect="1" noChangeArrowheads="1"/>
          </p:cNvPicPr>
          <p:nvPr/>
        </p:nvPicPr>
        <p:blipFill>
          <a:blip r:embed="rId2" cstate="print"/>
          <a:srcRect/>
          <a:stretch>
            <a:fillRect/>
          </a:stretch>
        </p:blipFill>
        <p:spPr bwMode="auto">
          <a:xfrm>
            <a:off x="1851025" y="-23207663"/>
            <a:ext cx="5715000" cy="4286250"/>
          </a:xfrm>
          <a:prstGeom prst="rect">
            <a:avLst/>
          </a:prstGeom>
          <a:noFill/>
          <a:ln w="9525">
            <a:noFill/>
            <a:miter lim="800000"/>
            <a:headEnd/>
            <a:tailEnd/>
          </a:ln>
        </p:spPr>
      </p:pic>
      <p:sp>
        <p:nvSpPr>
          <p:cNvPr id="34832"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4833"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4834" name="Rectangle 2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4835" name="Rectangle 2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4836" name="Rectangle 2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4837" name="Rectangle 3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4838" name="Rectangle 31"/>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4839" name="Rectangle 32"/>
          <p:cNvSpPr>
            <a:spLocks noChangeArrowheads="1"/>
          </p:cNvSpPr>
          <p:nvPr/>
        </p:nvSpPr>
        <p:spPr bwMode="auto">
          <a:xfrm>
            <a:off x="3778250" y="4195763"/>
            <a:ext cx="1112838" cy="457200"/>
          </a:xfrm>
          <a:prstGeom prst="rect">
            <a:avLst/>
          </a:prstGeom>
          <a:noFill/>
          <a:ln w="9525">
            <a:noFill/>
            <a:miter lim="800000"/>
            <a:headEnd/>
            <a:tailEnd/>
          </a:ln>
          <a:effectLst/>
        </p:spPr>
        <p:txBody>
          <a:bodyPr wrap="none" anchor="ctr">
            <a:spAutoFit/>
          </a:bodyPr>
          <a:lstStyle/>
          <a:p>
            <a:pPr algn="ctr"/>
            <a:r>
              <a:rPr lang="en-US" sz="1200"/>
              <a:t>Slide 76 of 93</a:t>
            </a:r>
          </a:p>
          <a:p>
            <a:pPr algn="ctr" eaLnBrk="0" hangingPunct="0"/>
            <a:r>
              <a:rPr lang="en-US" sz="1200" b="1"/>
              <a:t>Notes: </a:t>
            </a:r>
            <a:endParaRPr lang="en-US" sz="1200"/>
          </a:p>
        </p:txBody>
      </p:sp>
      <p:sp>
        <p:nvSpPr>
          <p:cNvPr id="34840" name="Rectangle 33"/>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4841" name="Rectangle 3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4842" name="Rectangle 3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4843" name="Rectangle 4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pic>
        <p:nvPicPr>
          <p:cNvPr id="34844" name="Picture 37" descr="img076"/>
          <p:cNvPicPr>
            <a:picLocks noChangeAspect="1" noChangeArrowheads="1"/>
          </p:cNvPicPr>
          <p:nvPr/>
        </p:nvPicPr>
        <p:blipFill>
          <a:blip r:embed="rId3" cstate="print"/>
          <a:srcRect/>
          <a:stretch>
            <a:fillRect/>
          </a:stretch>
        </p:blipFill>
        <p:spPr bwMode="auto">
          <a:xfrm>
            <a:off x="1655763" y="0"/>
            <a:ext cx="57150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35843" name="Rectangle 3"/>
          <p:cNvSpPr>
            <a:spLocks noChangeArrowheads="1"/>
          </p:cNvSpPr>
          <p:nvPr/>
        </p:nvSpPr>
        <p:spPr bwMode="auto">
          <a:xfrm>
            <a:off x="0" y="46847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35844" name="Rectangle 4"/>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35845" name="Text Box 5"/>
          <p:cNvSpPr txBox="1">
            <a:spLocks noChangeArrowheads="1"/>
          </p:cNvSpPr>
          <p:nvPr/>
        </p:nvSpPr>
        <p:spPr bwMode="auto">
          <a:xfrm>
            <a:off x="127000" y="5203825"/>
            <a:ext cx="8931275" cy="517525"/>
          </a:xfrm>
          <a:prstGeom prst="rect">
            <a:avLst/>
          </a:prstGeom>
          <a:noFill/>
          <a:ln w="9525">
            <a:noFill/>
            <a:miter lim="800000"/>
            <a:headEnd/>
            <a:tailEnd/>
          </a:ln>
          <a:effectLst/>
        </p:spPr>
        <p:txBody>
          <a:bodyPr>
            <a:spAutoFit/>
          </a:bodyPr>
          <a:lstStyle/>
          <a:p>
            <a:r>
              <a:rPr lang="en-US"/>
              <a:t>This implementation adds a check for '0' to '1' transitions on clk by using the 'LAST_VALUE attribute on the signal clk. </a:t>
            </a:r>
          </a:p>
        </p:txBody>
      </p:sp>
      <p:sp>
        <p:nvSpPr>
          <p:cNvPr id="35846" name="Rectangle 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5847"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5848"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36873" name="Group 9"/>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36880" name="Group 16"/>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35855" name="Picture 23" descr="img063"/>
          <p:cNvPicPr>
            <a:picLocks noChangeAspect="1" noChangeArrowheads="1"/>
          </p:cNvPicPr>
          <p:nvPr/>
        </p:nvPicPr>
        <p:blipFill>
          <a:blip r:embed="rId2" cstate="print"/>
          <a:srcRect/>
          <a:stretch>
            <a:fillRect/>
          </a:stretch>
        </p:blipFill>
        <p:spPr bwMode="auto">
          <a:xfrm>
            <a:off x="1851025" y="-23207663"/>
            <a:ext cx="5715000" cy="4286250"/>
          </a:xfrm>
          <a:prstGeom prst="rect">
            <a:avLst/>
          </a:prstGeom>
          <a:noFill/>
          <a:ln w="9525">
            <a:noFill/>
            <a:miter lim="800000"/>
            <a:headEnd/>
            <a:tailEnd/>
          </a:ln>
        </p:spPr>
      </p:pic>
      <p:sp>
        <p:nvSpPr>
          <p:cNvPr id="35856" name="Rectangle 2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5857"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5858"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5859" name="Rectangle 2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5860" name="Rectangle 2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5861" name="Rectangle 2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5862" name="Rectangle 3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5863" name="Rectangle 32"/>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5864" name="Rectangle 33"/>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5865" name="Rectangle 3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5866" name="Rectangle 3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5867" name="Rectangle 4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pic>
        <p:nvPicPr>
          <p:cNvPr id="35868" name="Picture 38" descr="img077"/>
          <p:cNvPicPr>
            <a:picLocks noChangeAspect="1" noChangeArrowheads="1"/>
          </p:cNvPicPr>
          <p:nvPr/>
        </p:nvPicPr>
        <p:blipFill>
          <a:blip r:embed="rId3" cstate="print"/>
          <a:srcRect/>
          <a:stretch>
            <a:fillRect/>
          </a:stretch>
        </p:blipFill>
        <p:spPr bwMode="auto">
          <a:xfrm>
            <a:off x="1612900" y="0"/>
            <a:ext cx="5715000" cy="4286250"/>
          </a:xfrm>
          <a:prstGeom prst="rect">
            <a:avLst/>
          </a:prstGeom>
          <a:noFill/>
          <a:ln w="9525">
            <a:noFill/>
            <a:miter lim="800000"/>
            <a:headEnd/>
            <a:tailEnd/>
          </a:ln>
        </p:spPr>
      </p:pic>
      <p:sp>
        <p:nvSpPr>
          <p:cNvPr id="35869" name="Rectangle 31"/>
          <p:cNvSpPr>
            <a:spLocks noChangeArrowheads="1"/>
          </p:cNvSpPr>
          <p:nvPr/>
        </p:nvSpPr>
        <p:spPr bwMode="auto">
          <a:xfrm>
            <a:off x="3778250" y="4195763"/>
            <a:ext cx="1112838" cy="457200"/>
          </a:xfrm>
          <a:prstGeom prst="rect">
            <a:avLst/>
          </a:prstGeom>
          <a:noFill/>
          <a:ln w="9525">
            <a:noFill/>
            <a:miter lim="800000"/>
            <a:headEnd/>
            <a:tailEnd/>
          </a:ln>
          <a:effectLst/>
        </p:spPr>
        <p:txBody>
          <a:bodyPr wrap="none" anchor="ctr">
            <a:spAutoFit/>
          </a:bodyPr>
          <a:lstStyle/>
          <a:p>
            <a:pPr algn="ctr"/>
            <a:r>
              <a:rPr lang="en-US" sz="1200"/>
              <a:t>Slide 77 of 93</a:t>
            </a:r>
          </a:p>
          <a:p>
            <a:pPr algn="ctr" eaLnBrk="0" hangingPunct="0"/>
            <a:r>
              <a:rPr lang="en-US" sz="1200" b="1"/>
              <a:t>Notes: </a:t>
            </a:r>
            <a:endParaRPr lang="en-US" sz="1200"/>
          </a:p>
        </p:txBody>
      </p:sp>
      <p:sp>
        <p:nvSpPr>
          <p:cNvPr id="35870" name="TextBox 1"/>
          <p:cNvSpPr txBox="1">
            <a:spLocks noChangeArrowheads="1"/>
          </p:cNvSpPr>
          <p:nvPr/>
        </p:nvSpPr>
        <p:spPr bwMode="auto">
          <a:xfrm>
            <a:off x="3379788" y="3057525"/>
            <a:ext cx="2935287" cy="276225"/>
          </a:xfrm>
          <a:prstGeom prst="rect">
            <a:avLst/>
          </a:prstGeom>
          <a:noFill/>
          <a:ln w="9525">
            <a:noFill/>
            <a:miter lim="800000"/>
            <a:headEnd/>
            <a:tailEnd/>
          </a:ln>
        </p:spPr>
        <p:txBody>
          <a:bodyPr wrap="none">
            <a:spAutoFit/>
          </a:bodyPr>
          <a:lstStyle/>
          <a:p>
            <a:r>
              <a:rPr lang="en-US" sz="1200"/>
              <a:t>else b &lt;= ‘XXXXXXXX’ after prop_delay;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36867" name="Rectangle 3"/>
          <p:cNvSpPr>
            <a:spLocks noChangeArrowheads="1"/>
          </p:cNvSpPr>
          <p:nvPr/>
        </p:nvSpPr>
        <p:spPr bwMode="auto">
          <a:xfrm>
            <a:off x="0" y="46847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36868" name="Rectangle 4"/>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36869" name="Text Box 5"/>
          <p:cNvSpPr txBox="1">
            <a:spLocks noChangeArrowheads="1"/>
          </p:cNvSpPr>
          <p:nvPr/>
        </p:nvSpPr>
        <p:spPr bwMode="auto">
          <a:xfrm>
            <a:off x="127000" y="5203825"/>
            <a:ext cx="8931275" cy="1155700"/>
          </a:xfrm>
          <a:prstGeom prst="rect">
            <a:avLst/>
          </a:prstGeom>
          <a:noFill/>
          <a:ln w="9525">
            <a:noFill/>
            <a:miter lim="800000"/>
            <a:headEnd/>
            <a:tailEnd/>
          </a:ln>
          <a:effectLst/>
        </p:spPr>
        <p:txBody>
          <a:bodyPr>
            <a:spAutoFit/>
          </a:bodyPr>
          <a:lstStyle/>
          <a:p>
            <a:r>
              <a:rPr lang="en-US"/>
              <a:t>The list of predefined operators in VHDL is shown above. The logical and relational operators are similar to those in other languages. The addition operators are also familiar except for the concatenation operator which will be discussed in the next slide. The multiplication operators are also typical (e.g. the mod operator returns the modulus of the division and the rem operator returns the remainder). Finally, the miscellaneous operators provides some useful frequently used functions. </a:t>
            </a:r>
          </a:p>
        </p:txBody>
      </p:sp>
      <p:sp>
        <p:nvSpPr>
          <p:cNvPr id="36870" name="Rectangle 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6871"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6872"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4041" name="Group 9"/>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44048" name="Group 16"/>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36879" name="Picture 23" descr="img063"/>
          <p:cNvPicPr>
            <a:picLocks noChangeAspect="1" noChangeArrowheads="1"/>
          </p:cNvPicPr>
          <p:nvPr/>
        </p:nvPicPr>
        <p:blipFill>
          <a:blip r:embed="rId2" cstate="print"/>
          <a:srcRect/>
          <a:stretch>
            <a:fillRect/>
          </a:stretch>
        </p:blipFill>
        <p:spPr bwMode="auto">
          <a:xfrm>
            <a:off x="1851025" y="-23207663"/>
            <a:ext cx="5715000" cy="4286250"/>
          </a:xfrm>
          <a:prstGeom prst="rect">
            <a:avLst/>
          </a:prstGeom>
          <a:noFill/>
          <a:ln w="9525">
            <a:noFill/>
            <a:miter lim="800000"/>
            <a:headEnd/>
            <a:tailEnd/>
          </a:ln>
        </p:spPr>
      </p:pic>
      <p:sp>
        <p:nvSpPr>
          <p:cNvPr id="36880" name="Rectangle 2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6881"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6882"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6883" name="Rectangle 2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6884" name="Rectangle 2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6885" name="Rectangle 2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6886" name="Rectangle 3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6887" name="Rectangle 31"/>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6888" name="Rectangle 32"/>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6889" name="Rectangle 33"/>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6890" name="Rectangle 3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6891" name="Rectangle 3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6892" name="Rectangle 4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pic>
        <p:nvPicPr>
          <p:cNvPr id="36893" name="Picture 39" descr="img078"/>
          <p:cNvPicPr>
            <a:picLocks noChangeAspect="1" noChangeArrowheads="1"/>
          </p:cNvPicPr>
          <p:nvPr/>
        </p:nvPicPr>
        <p:blipFill>
          <a:blip r:embed="rId3" cstate="print"/>
          <a:srcRect/>
          <a:stretch>
            <a:fillRect/>
          </a:stretch>
        </p:blipFill>
        <p:spPr bwMode="auto">
          <a:xfrm>
            <a:off x="1835150" y="0"/>
            <a:ext cx="5715000" cy="4286250"/>
          </a:xfrm>
          <a:prstGeom prst="rect">
            <a:avLst/>
          </a:prstGeom>
          <a:noFill/>
          <a:ln w="9525">
            <a:noFill/>
            <a:miter lim="800000"/>
            <a:headEnd/>
            <a:tailEnd/>
          </a:ln>
        </p:spPr>
      </p:pic>
      <p:sp>
        <p:nvSpPr>
          <p:cNvPr id="36894" name="Rectangle 37"/>
          <p:cNvSpPr>
            <a:spLocks noChangeArrowheads="1"/>
          </p:cNvSpPr>
          <p:nvPr/>
        </p:nvSpPr>
        <p:spPr bwMode="auto">
          <a:xfrm>
            <a:off x="3778250" y="4195763"/>
            <a:ext cx="1112838" cy="457200"/>
          </a:xfrm>
          <a:prstGeom prst="rect">
            <a:avLst/>
          </a:prstGeom>
          <a:noFill/>
          <a:ln w="9525">
            <a:noFill/>
            <a:miter lim="800000"/>
            <a:headEnd/>
            <a:tailEnd/>
          </a:ln>
          <a:effectLst/>
        </p:spPr>
        <p:txBody>
          <a:bodyPr wrap="none" anchor="ctr">
            <a:spAutoFit/>
          </a:bodyPr>
          <a:lstStyle/>
          <a:p>
            <a:pPr algn="ctr"/>
            <a:r>
              <a:rPr lang="en-US" sz="1200"/>
              <a:t>Slide 78 of 93</a:t>
            </a:r>
          </a:p>
          <a:p>
            <a:pPr algn="ctr" eaLnBrk="0" hangingPunct="0"/>
            <a:r>
              <a:rPr lang="en-US" sz="1200" b="1"/>
              <a:t>Notes: </a:t>
            </a:r>
            <a:endParaRPr lang="en-US" sz="12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40" descr="img079"/>
          <p:cNvPicPr>
            <a:picLocks noChangeAspect="1" noChangeArrowheads="1"/>
          </p:cNvPicPr>
          <p:nvPr/>
        </p:nvPicPr>
        <p:blipFill>
          <a:blip r:embed="rId2" cstate="print"/>
          <a:srcRect/>
          <a:stretch>
            <a:fillRect/>
          </a:stretch>
        </p:blipFill>
        <p:spPr bwMode="auto">
          <a:xfrm>
            <a:off x="1670050" y="0"/>
            <a:ext cx="5715000" cy="4286250"/>
          </a:xfrm>
          <a:prstGeom prst="rect">
            <a:avLst/>
          </a:prstGeom>
          <a:noFill/>
          <a:ln w="9525">
            <a:noFill/>
            <a:miter lim="800000"/>
            <a:headEnd/>
            <a:tailEnd/>
          </a:ln>
        </p:spPr>
      </p:pic>
      <p:sp>
        <p:nvSpPr>
          <p:cNvPr id="37891"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37892" name="Rectangle 3"/>
          <p:cNvSpPr>
            <a:spLocks noChangeArrowheads="1"/>
          </p:cNvSpPr>
          <p:nvPr/>
        </p:nvSpPr>
        <p:spPr bwMode="auto">
          <a:xfrm>
            <a:off x="0" y="46847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37893" name="Rectangle 4"/>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37894" name="Text Box 5"/>
          <p:cNvSpPr txBox="1">
            <a:spLocks noChangeArrowheads="1"/>
          </p:cNvSpPr>
          <p:nvPr/>
        </p:nvSpPr>
        <p:spPr bwMode="auto">
          <a:xfrm>
            <a:off x="127000" y="5203825"/>
            <a:ext cx="8931275" cy="1155700"/>
          </a:xfrm>
          <a:prstGeom prst="rect">
            <a:avLst/>
          </a:prstGeom>
          <a:noFill/>
          <a:ln w="9525">
            <a:noFill/>
            <a:miter lim="800000"/>
            <a:headEnd/>
            <a:tailEnd/>
          </a:ln>
          <a:effectLst/>
        </p:spPr>
        <p:txBody>
          <a:bodyPr>
            <a:spAutoFit/>
          </a:bodyPr>
          <a:lstStyle/>
          <a:p>
            <a:r>
              <a:rPr lang="en-US"/>
              <a:t>The concatenation operator joins two vectors together. Both vectors must be of the same type. The example given above performs a logical shift left for a four bit array. </a:t>
            </a:r>
          </a:p>
          <a:p>
            <a:r>
              <a:rPr lang="en-US"/>
              <a:t>For the exponentiation operator ** from the package STD, the exponent must be an integer; no real exponents are allowed. Negative exponents are allowed only with real numbers. Other packages can be found that include overloaded operators (discussed in Module 12) for exponentiation with real and negative arguments. </a:t>
            </a:r>
          </a:p>
        </p:txBody>
      </p:sp>
      <p:sp>
        <p:nvSpPr>
          <p:cNvPr id="37895" name="Rectangle 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7896"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7897"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5065" name="Group 9"/>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45072" name="Group 16"/>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37904" name="Picture 23" descr="img063"/>
          <p:cNvPicPr>
            <a:picLocks noChangeAspect="1" noChangeArrowheads="1"/>
          </p:cNvPicPr>
          <p:nvPr/>
        </p:nvPicPr>
        <p:blipFill>
          <a:blip r:embed="rId3" cstate="print"/>
          <a:srcRect/>
          <a:stretch>
            <a:fillRect/>
          </a:stretch>
        </p:blipFill>
        <p:spPr bwMode="auto">
          <a:xfrm>
            <a:off x="1851025" y="-23207663"/>
            <a:ext cx="5715000" cy="4286250"/>
          </a:xfrm>
          <a:prstGeom prst="rect">
            <a:avLst/>
          </a:prstGeom>
          <a:noFill/>
          <a:ln w="9525">
            <a:noFill/>
            <a:miter lim="800000"/>
            <a:headEnd/>
            <a:tailEnd/>
          </a:ln>
        </p:spPr>
      </p:pic>
      <p:sp>
        <p:nvSpPr>
          <p:cNvPr id="37905" name="Rectangle 2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7906"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7907"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7908" name="Rectangle 2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7909" name="Rectangle 2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7910" name="Rectangle 2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7911" name="Rectangle 3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7912" name="Rectangle 31"/>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7913" name="Rectangle 32"/>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7914" name="Rectangle 33"/>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7915" name="Rectangle 3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7916" name="Rectangle 3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7917" name="Rectangle 3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7918" name="Rectangle 38"/>
          <p:cNvSpPr>
            <a:spLocks noChangeArrowheads="1"/>
          </p:cNvSpPr>
          <p:nvPr/>
        </p:nvSpPr>
        <p:spPr bwMode="auto">
          <a:xfrm>
            <a:off x="3778250" y="4195763"/>
            <a:ext cx="1112838" cy="457200"/>
          </a:xfrm>
          <a:prstGeom prst="rect">
            <a:avLst/>
          </a:prstGeom>
          <a:noFill/>
          <a:ln w="9525">
            <a:noFill/>
            <a:miter lim="800000"/>
            <a:headEnd/>
            <a:tailEnd/>
          </a:ln>
          <a:effectLst/>
        </p:spPr>
        <p:txBody>
          <a:bodyPr wrap="none" anchor="ctr">
            <a:spAutoFit/>
          </a:bodyPr>
          <a:lstStyle/>
          <a:p>
            <a:pPr algn="ctr"/>
            <a:r>
              <a:rPr lang="en-US" sz="1200"/>
              <a:t>Slide 79 of 93</a:t>
            </a:r>
          </a:p>
          <a:p>
            <a:pPr algn="ctr" eaLnBrk="0" hangingPunct="0"/>
            <a:r>
              <a:rPr lang="en-US" sz="1200" b="1"/>
              <a:t>Notes: </a:t>
            </a:r>
            <a:endParaRPr lang="en-US" sz="1200"/>
          </a:p>
        </p:txBody>
      </p:sp>
      <p:sp>
        <p:nvSpPr>
          <p:cNvPr id="37919" name="Rectangle 4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7920" name="TextBox 1"/>
          <p:cNvSpPr txBox="1">
            <a:spLocks noChangeArrowheads="1"/>
          </p:cNvSpPr>
          <p:nvPr/>
        </p:nvSpPr>
        <p:spPr bwMode="auto">
          <a:xfrm>
            <a:off x="6769100" y="1497013"/>
            <a:ext cx="1403350" cy="277812"/>
          </a:xfrm>
          <a:prstGeom prst="rect">
            <a:avLst/>
          </a:prstGeom>
          <a:noFill/>
          <a:ln w="9525">
            <a:noFill/>
            <a:miter lim="800000"/>
            <a:headEnd/>
            <a:tailEnd/>
          </a:ln>
        </p:spPr>
        <p:txBody>
          <a:bodyPr wrap="none">
            <a:spAutoFit/>
          </a:bodyPr>
          <a:lstStyle/>
          <a:p>
            <a:r>
              <a:rPr lang="en-US" sz="1200"/>
              <a:t>left-shift operation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38915" name="Rectangle 3"/>
          <p:cNvSpPr>
            <a:spLocks noChangeArrowheads="1"/>
          </p:cNvSpPr>
          <p:nvPr/>
        </p:nvSpPr>
        <p:spPr bwMode="auto">
          <a:xfrm>
            <a:off x="0" y="46847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38916" name="Rectangle 4"/>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38917" name="Rectangle 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8918"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8919"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37897" name="Group 9"/>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37904" name="Group 16"/>
          <p:cNvGraphicFramePr>
            <a:graphicFrameLocks noGrp="1"/>
          </p:cNvGraphicFramePr>
          <p:nvPr/>
        </p:nvGraphicFramePr>
        <p:xfrm>
          <a:off x="1577975" y="-23528338"/>
          <a:ext cx="416004" cy="53858158"/>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38926" name="Picture 23" descr="img063"/>
          <p:cNvPicPr>
            <a:picLocks noChangeAspect="1" noChangeArrowheads="1"/>
          </p:cNvPicPr>
          <p:nvPr/>
        </p:nvPicPr>
        <p:blipFill>
          <a:blip r:embed="rId2" cstate="print"/>
          <a:srcRect/>
          <a:stretch>
            <a:fillRect/>
          </a:stretch>
        </p:blipFill>
        <p:spPr bwMode="auto">
          <a:xfrm>
            <a:off x="1851025" y="-23207663"/>
            <a:ext cx="5715000" cy="4286250"/>
          </a:xfrm>
          <a:prstGeom prst="rect">
            <a:avLst/>
          </a:prstGeom>
          <a:noFill/>
          <a:ln w="9525">
            <a:noFill/>
            <a:miter lim="800000"/>
            <a:headEnd/>
            <a:tailEnd/>
          </a:ln>
        </p:spPr>
      </p:pic>
      <p:sp>
        <p:nvSpPr>
          <p:cNvPr id="38927" name="Rectangle 2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8928"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8929"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8930" name="Rectangle 2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8931" name="Rectangle 2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8932" name="Rectangle 2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8933" name="Rectangle 3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8934" name="Rectangle 31"/>
          <p:cNvSpPr>
            <a:spLocks noChangeArrowheads="1"/>
          </p:cNvSpPr>
          <p:nvPr/>
        </p:nvSpPr>
        <p:spPr bwMode="auto">
          <a:xfrm>
            <a:off x="3778250" y="4286250"/>
            <a:ext cx="1112838" cy="274638"/>
          </a:xfrm>
          <a:prstGeom prst="rect">
            <a:avLst/>
          </a:prstGeom>
          <a:noFill/>
          <a:ln w="9525">
            <a:noFill/>
            <a:miter lim="800000"/>
            <a:headEnd/>
            <a:tailEnd/>
          </a:ln>
          <a:effectLst/>
        </p:spPr>
        <p:txBody>
          <a:bodyPr wrap="none" anchor="ctr">
            <a:spAutoFit/>
          </a:bodyPr>
          <a:lstStyle/>
          <a:p>
            <a:pPr algn="ctr"/>
            <a:r>
              <a:rPr lang="en-US" sz="1200"/>
              <a:t>Slide 81 of 93</a:t>
            </a:r>
          </a:p>
        </p:txBody>
      </p:sp>
      <p:sp>
        <p:nvSpPr>
          <p:cNvPr id="38935" name="Rectangle 32"/>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8936" name="Rectangle 33"/>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8937" name="Rectangle 3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8938" name="Rectangle 3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8939" name="Rectangle 3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8940" name="Rectangle 4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pic>
        <p:nvPicPr>
          <p:cNvPr id="38941" name="Picture 39" descr="img081"/>
          <p:cNvPicPr>
            <a:picLocks noChangeAspect="1" noChangeArrowheads="1"/>
          </p:cNvPicPr>
          <p:nvPr/>
        </p:nvPicPr>
        <p:blipFill>
          <a:blip r:embed="rId3" cstate="print"/>
          <a:srcRect/>
          <a:stretch>
            <a:fillRect/>
          </a:stretch>
        </p:blipFill>
        <p:spPr bwMode="auto">
          <a:xfrm>
            <a:off x="1931988" y="0"/>
            <a:ext cx="57150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39939" name="Rectangle 3"/>
          <p:cNvSpPr>
            <a:spLocks noChangeArrowheads="1"/>
          </p:cNvSpPr>
          <p:nvPr/>
        </p:nvSpPr>
        <p:spPr bwMode="auto">
          <a:xfrm>
            <a:off x="0" y="46847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39940" name="Rectangle 4"/>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39941" name="Text Box 5"/>
          <p:cNvSpPr txBox="1">
            <a:spLocks noChangeArrowheads="1"/>
          </p:cNvSpPr>
          <p:nvPr/>
        </p:nvSpPr>
        <p:spPr bwMode="auto">
          <a:xfrm>
            <a:off x="127000" y="5203825"/>
            <a:ext cx="8931275" cy="942975"/>
          </a:xfrm>
          <a:prstGeom prst="rect">
            <a:avLst/>
          </a:prstGeom>
          <a:noFill/>
          <a:ln w="9525">
            <a:noFill/>
            <a:miter lim="800000"/>
            <a:headEnd/>
            <a:tailEnd/>
          </a:ln>
          <a:effectLst/>
        </p:spPr>
        <p:txBody>
          <a:bodyPr>
            <a:spAutoFit/>
          </a:bodyPr>
          <a:lstStyle/>
          <a:p>
            <a:r>
              <a:rPr lang="en-US"/>
              <a:t>This is the package declaration for the user defined four valued type package. It includes the four valued enumerated type itself, a vector or array of that type, and a subtype of type time to be used for delay values. Functions and/or procedures could be declared in the package (with their actual implementation descriptions included in the package body), but that will be deferred until module 12, Behavioral VHDL. </a:t>
            </a:r>
          </a:p>
        </p:txBody>
      </p:sp>
      <p:sp>
        <p:nvSpPr>
          <p:cNvPr id="39942" name="Rectangle 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9943"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9944"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38921" name="Group 9"/>
          <p:cNvGraphicFramePr>
            <a:graphicFrameLocks noGrp="1"/>
          </p:cNvGraphicFramePr>
          <p:nvPr/>
        </p:nvGraphicFramePr>
        <p:xfrm>
          <a:off x="1577975" y="-23528338"/>
          <a:ext cx="415925" cy="53857526"/>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38928" name="Group 16"/>
          <p:cNvGraphicFramePr>
            <a:graphicFrameLocks noGrp="1"/>
          </p:cNvGraphicFramePr>
          <p:nvPr/>
        </p:nvGraphicFramePr>
        <p:xfrm>
          <a:off x="1577975" y="-23528338"/>
          <a:ext cx="415925" cy="53857526"/>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39951" name="Picture 23" descr="img063"/>
          <p:cNvPicPr>
            <a:picLocks noChangeAspect="1" noChangeArrowheads="1"/>
          </p:cNvPicPr>
          <p:nvPr/>
        </p:nvPicPr>
        <p:blipFill>
          <a:blip r:embed="rId2" cstate="print"/>
          <a:srcRect/>
          <a:stretch>
            <a:fillRect/>
          </a:stretch>
        </p:blipFill>
        <p:spPr bwMode="auto">
          <a:xfrm>
            <a:off x="1851025" y="-23207663"/>
            <a:ext cx="5715000" cy="4286250"/>
          </a:xfrm>
          <a:prstGeom prst="rect">
            <a:avLst/>
          </a:prstGeom>
          <a:noFill/>
          <a:ln w="9525">
            <a:noFill/>
            <a:miter lim="800000"/>
            <a:headEnd/>
            <a:tailEnd/>
          </a:ln>
        </p:spPr>
      </p:pic>
      <p:sp>
        <p:nvSpPr>
          <p:cNvPr id="39952" name="Rectangle 2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9953"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9954"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9955" name="Rectangle 2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9956" name="Rectangle 2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9957" name="Rectangle 2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9958" name="Rectangle 3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9959" name="Rectangle 31"/>
          <p:cNvSpPr>
            <a:spLocks noChangeArrowheads="1"/>
          </p:cNvSpPr>
          <p:nvPr/>
        </p:nvSpPr>
        <p:spPr bwMode="auto">
          <a:xfrm>
            <a:off x="3778250" y="4286250"/>
            <a:ext cx="1112838" cy="274638"/>
          </a:xfrm>
          <a:prstGeom prst="rect">
            <a:avLst/>
          </a:prstGeom>
          <a:noFill/>
          <a:ln w="9525">
            <a:noFill/>
            <a:miter lim="800000"/>
            <a:headEnd/>
            <a:tailEnd/>
          </a:ln>
          <a:effectLst/>
        </p:spPr>
        <p:txBody>
          <a:bodyPr wrap="none" anchor="ctr">
            <a:spAutoFit/>
          </a:bodyPr>
          <a:lstStyle/>
          <a:p>
            <a:pPr algn="ctr"/>
            <a:r>
              <a:rPr lang="en-US" sz="1200"/>
              <a:t>Slide 82 of 93</a:t>
            </a:r>
          </a:p>
        </p:txBody>
      </p:sp>
      <p:sp>
        <p:nvSpPr>
          <p:cNvPr id="39960" name="Rectangle 32"/>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9961" name="Rectangle 33"/>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9962" name="Rectangle 3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9963" name="Rectangle 3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9964" name="Rectangle 3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9965" name="Rectangle 3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39966" name="Rectangle 4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pic>
        <p:nvPicPr>
          <p:cNvPr id="39967" name="Picture 40" descr="img082"/>
          <p:cNvPicPr>
            <a:picLocks noChangeAspect="1" noChangeArrowheads="1"/>
          </p:cNvPicPr>
          <p:nvPr/>
        </p:nvPicPr>
        <p:blipFill>
          <a:blip r:embed="rId3" cstate="print"/>
          <a:srcRect/>
          <a:stretch>
            <a:fillRect/>
          </a:stretch>
        </p:blipFill>
        <p:spPr bwMode="auto">
          <a:xfrm>
            <a:off x="1697038" y="0"/>
            <a:ext cx="57150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40963" name="Rectangle 3"/>
          <p:cNvSpPr>
            <a:spLocks noChangeArrowheads="1"/>
          </p:cNvSpPr>
          <p:nvPr/>
        </p:nvSpPr>
        <p:spPr bwMode="auto">
          <a:xfrm>
            <a:off x="0" y="46847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40964" name="Rectangle 4"/>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40965" name="Text Box 5"/>
          <p:cNvSpPr txBox="1">
            <a:spLocks noChangeArrowheads="1"/>
          </p:cNvSpPr>
          <p:nvPr/>
        </p:nvSpPr>
        <p:spPr bwMode="auto">
          <a:xfrm>
            <a:off x="212725" y="4814888"/>
            <a:ext cx="8931275" cy="1793875"/>
          </a:xfrm>
          <a:prstGeom prst="rect">
            <a:avLst/>
          </a:prstGeom>
          <a:noFill/>
          <a:ln w="9525">
            <a:noFill/>
            <a:miter lim="800000"/>
            <a:headEnd/>
            <a:tailEnd/>
          </a:ln>
          <a:effectLst/>
        </p:spPr>
        <p:txBody>
          <a:bodyPr>
            <a:spAutoFit/>
          </a:bodyPr>
          <a:lstStyle/>
          <a:p>
            <a:r>
              <a:rPr lang="en-US"/>
              <a:t>This is a simple 2 input AND gate. Note that the entity includes generics for rise time and fall time, and the two input and one output ports. </a:t>
            </a:r>
          </a:p>
          <a:p>
            <a:r>
              <a:rPr lang="en-US"/>
              <a:t>The architecture contains the “behavior” of the AND gate. A single process statement is used which executes anytime either the a or b inputs change (because they are in the process sensitivity list - see module 12). A simple if statement is used to determine what the correct output should be, and the proper delay is inserted by the AFTER clause. </a:t>
            </a:r>
          </a:p>
          <a:p>
            <a:r>
              <a:rPr lang="en-US"/>
              <a:t>Note that the USE construct is needed in both cases if Entity and Architecture code segments are contained within separate files.</a:t>
            </a:r>
          </a:p>
        </p:txBody>
      </p:sp>
      <p:sp>
        <p:nvSpPr>
          <p:cNvPr id="40966" name="Rectangle 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0967"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0968"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39945" name="Group 9"/>
          <p:cNvGraphicFramePr>
            <a:graphicFrameLocks noGrp="1"/>
          </p:cNvGraphicFramePr>
          <p:nvPr/>
        </p:nvGraphicFramePr>
        <p:xfrm>
          <a:off x="1577975" y="-23528338"/>
          <a:ext cx="415925" cy="53857526"/>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39952" name="Group 16"/>
          <p:cNvGraphicFramePr>
            <a:graphicFrameLocks noGrp="1"/>
          </p:cNvGraphicFramePr>
          <p:nvPr/>
        </p:nvGraphicFramePr>
        <p:xfrm>
          <a:off x="1577975" y="-23528338"/>
          <a:ext cx="415925" cy="53857526"/>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40975" name="Picture 23" descr="img063"/>
          <p:cNvPicPr>
            <a:picLocks noChangeAspect="1" noChangeArrowheads="1"/>
          </p:cNvPicPr>
          <p:nvPr/>
        </p:nvPicPr>
        <p:blipFill>
          <a:blip r:embed="rId2" cstate="print"/>
          <a:srcRect/>
          <a:stretch>
            <a:fillRect/>
          </a:stretch>
        </p:blipFill>
        <p:spPr bwMode="auto">
          <a:xfrm>
            <a:off x="1851025" y="-23207663"/>
            <a:ext cx="5715000" cy="4286250"/>
          </a:xfrm>
          <a:prstGeom prst="rect">
            <a:avLst/>
          </a:prstGeom>
          <a:noFill/>
          <a:ln w="9525">
            <a:noFill/>
            <a:miter lim="800000"/>
            <a:headEnd/>
            <a:tailEnd/>
          </a:ln>
        </p:spPr>
      </p:pic>
      <p:sp>
        <p:nvSpPr>
          <p:cNvPr id="40976" name="Rectangle 2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0977"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0978"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0979" name="Rectangle 2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0980" name="Rectangle 2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0981" name="Rectangle 2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0982" name="Rectangle 3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0983" name="Rectangle 31"/>
          <p:cNvSpPr>
            <a:spLocks noChangeArrowheads="1"/>
          </p:cNvSpPr>
          <p:nvPr/>
        </p:nvSpPr>
        <p:spPr bwMode="auto">
          <a:xfrm>
            <a:off x="3778250" y="4286250"/>
            <a:ext cx="1112838" cy="274638"/>
          </a:xfrm>
          <a:prstGeom prst="rect">
            <a:avLst/>
          </a:prstGeom>
          <a:noFill/>
          <a:ln w="9525">
            <a:noFill/>
            <a:miter lim="800000"/>
            <a:headEnd/>
            <a:tailEnd/>
          </a:ln>
          <a:effectLst/>
        </p:spPr>
        <p:txBody>
          <a:bodyPr wrap="none" anchor="ctr">
            <a:spAutoFit/>
          </a:bodyPr>
          <a:lstStyle/>
          <a:p>
            <a:pPr algn="ctr"/>
            <a:r>
              <a:rPr lang="en-US" sz="1200"/>
              <a:t>Slide 83 of 93</a:t>
            </a:r>
          </a:p>
        </p:txBody>
      </p:sp>
      <p:sp>
        <p:nvSpPr>
          <p:cNvPr id="40984" name="Rectangle 32"/>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0985" name="Rectangle 33"/>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0986" name="Rectangle 3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0987" name="Rectangle 3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0988" name="Rectangle 3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0989" name="Rectangle 3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0990" name="Rectangle 3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0991" name="Rectangle 5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pic>
        <p:nvPicPr>
          <p:cNvPr id="40992" name="Picture 41" descr="img083"/>
          <p:cNvPicPr>
            <a:picLocks noChangeAspect="1" noChangeArrowheads="1"/>
          </p:cNvPicPr>
          <p:nvPr/>
        </p:nvPicPr>
        <p:blipFill>
          <a:blip r:embed="rId3" cstate="print"/>
          <a:srcRect/>
          <a:stretch>
            <a:fillRect/>
          </a:stretch>
        </p:blipFill>
        <p:spPr bwMode="auto">
          <a:xfrm>
            <a:off x="1724025" y="0"/>
            <a:ext cx="57150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0" y="8683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5134" name="Group 14"/>
          <p:cNvGraphicFramePr>
            <a:graphicFrameLocks noGrp="1"/>
          </p:cNvGraphicFramePr>
          <p:nvPr/>
        </p:nvGraphicFramePr>
        <p:xfrm>
          <a:off x="0" y="868363"/>
          <a:ext cx="9144000" cy="4481512"/>
        </p:xfrm>
        <a:graphic>
          <a:graphicData uri="http://schemas.openxmlformats.org/drawingml/2006/table">
            <a:tbl>
              <a:tblPr/>
              <a:tblGrid>
                <a:gridCol w="9144000"/>
              </a:tblGrid>
              <a:tr h="44815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5125" name="Rectangle 15"/>
          <p:cNvSpPr>
            <a:spLocks noChangeArrowheads="1"/>
          </p:cNvSpPr>
          <p:nvPr/>
        </p:nvSpPr>
        <p:spPr bwMode="auto">
          <a:xfrm>
            <a:off x="3657600" y="4495800"/>
            <a:ext cx="1581150" cy="366713"/>
          </a:xfrm>
          <a:prstGeom prst="rect">
            <a:avLst/>
          </a:prstGeom>
          <a:noFill/>
          <a:ln w="9525">
            <a:noFill/>
            <a:miter lim="800000"/>
            <a:headEnd/>
            <a:tailEnd/>
          </a:ln>
          <a:effectLst/>
        </p:spPr>
        <p:txBody>
          <a:bodyPr wrap="none" anchor="ctr">
            <a:spAutoFit/>
          </a:bodyPr>
          <a:lstStyle/>
          <a:p>
            <a:pPr algn="ctr"/>
            <a:r>
              <a:rPr lang="en-US" sz="1800"/>
              <a:t>Slide 47 of 93</a:t>
            </a:r>
          </a:p>
        </p:txBody>
      </p:sp>
      <p:pic>
        <p:nvPicPr>
          <p:cNvPr id="5126" name="Picture 6" descr="img047"/>
          <p:cNvPicPr>
            <a:picLocks noChangeAspect="1" noChangeArrowheads="1"/>
          </p:cNvPicPr>
          <p:nvPr/>
        </p:nvPicPr>
        <p:blipFill>
          <a:blip r:embed="rId2" cstate="print"/>
          <a:srcRect/>
          <a:stretch>
            <a:fillRect/>
          </a:stretch>
        </p:blipFill>
        <p:spPr bwMode="auto">
          <a:xfrm>
            <a:off x="1905000" y="304800"/>
            <a:ext cx="5715000" cy="4286250"/>
          </a:xfrm>
          <a:prstGeom prst="rect">
            <a:avLst/>
          </a:prstGeom>
          <a:noFill/>
          <a:ln w="9525">
            <a:noFill/>
            <a:miter lim="800000"/>
            <a:headEnd/>
            <a:tailEnd/>
          </a:ln>
        </p:spPr>
      </p:pic>
      <p:sp>
        <p:nvSpPr>
          <p:cNvPr id="5127" name="Rectangle 16"/>
          <p:cNvSpPr>
            <a:spLocks noChangeArrowheads="1"/>
          </p:cNvSpPr>
          <p:nvPr/>
        </p:nvSpPr>
        <p:spPr bwMode="auto">
          <a:xfrm>
            <a:off x="4114800" y="4876800"/>
            <a:ext cx="784225" cy="304800"/>
          </a:xfrm>
          <a:prstGeom prst="rect">
            <a:avLst/>
          </a:prstGeom>
          <a:noFill/>
          <a:ln w="9525">
            <a:noFill/>
            <a:miter lim="800000"/>
            <a:headEnd/>
            <a:tailEnd/>
          </a:ln>
          <a:effectLst/>
        </p:spPr>
        <p:txBody>
          <a:bodyPr wrap="none" anchor="ctr">
            <a:spAutoFit/>
          </a:bodyPr>
          <a:lstStyle/>
          <a:p>
            <a:pPr algn="ctr"/>
            <a:r>
              <a:rPr lang="en-US" b="1"/>
              <a:t>Notes: </a:t>
            </a:r>
            <a:endParaRPr lang="en-US" sz="1800"/>
          </a:p>
        </p:txBody>
      </p:sp>
      <p:sp>
        <p:nvSpPr>
          <p:cNvPr id="5128" name="Rectangle 17"/>
          <p:cNvSpPr>
            <a:spLocks noChangeArrowheads="1"/>
          </p:cNvSpPr>
          <p:nvPr/>
        </p:nvSpPr>
        <p:spPr bwMode="auto">
          <a:xfrm>
            <a:off x="0" y="5257800"/>
            <a:ext cx="9144000" cy="20638"/>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5129" name="Rectangle 18"/>
          <p:cNvSpPr>
            <a:spLocks noChangeArrowheads="1"/>
          </p:cNvSpPr>
          <p:nvPr/>
        </p:nvSpPr>
        <p:spPr bwMode="auto">
          <a:xfrm>
            <a:off x="152400" y="5372100"/>
            <a:ext cx="8915400" cy="1368425"/>
          </a:xfrm>
          <a:prstGeom prst="rect">
            <a:avLst/>
          </a:prstGeom>
          <a:noFill/>
          <a:ln w="9525">
            <a:noFill/>
            <a:miter lim="800000"/>
            <a:headEnd/>
            <a:tailEnd/>
          </a:ln>
          <a:effectLst/>
        </p:spPr>
        <p:txBody>
          <a:bodyPr anchor="ctr">
            <a:spAutoFit/>
          </a:bodyPr>
          <a:lstStyle/>
          <a:p>
            <a:r>
              <a:rPr lang="en-US"/>
              <a:t>Scalar objects can hold only one data value at a time. A simple example is the integer data type. Variables and signals of type integer can only be assigned integers within a simulator-specific range, although the VHDL standard imposes a minimum range. </a:t>
            </a:r>
          </a:p>
          <a:p>
            <a:pPr eaLnBrk="0" hangingPunct="0"/>
            <a:r>
              <a:rPr lang="en-US"/>
              <a:t>In the above example, the first two variable assignments are valid since they assign integers to variables of type integer. The last variable assignment is illegal because it attempts to assign a real number value to a variable of type integer.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41987" name="Rectangle 3"/>
          <p:cNvSpPr>
            <a:spLocks noChangeArrowheads="1"/>
          </p:cNvSpPr>
          <p:nvPr/>
        </p:nvSpPr>
        <p:spPr bwMode="auto">
          <a:xfrm>
            <a:off x="0" y="46847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41988" name="Rectangle 4"/>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41989" name="Text Box 5"/>
          <p:cNvSpPr txBox="1">
            <a:spLocks noChangeArrowheads="1"/>
          </p:cNvSpPr>
          <p:nvPr/>
        </p:nvSpPr>
        <p:spPr bwMode="auto">
          <a:xfrm>
            <a:off x="57150" y="5175250"/>
            <a:ext cx="8931275" cy="1155700"/>
          </a:xfrm>
          <a:prstGeom prst="rect">
            <a:avLst/>
          </a:prstGeom>
          <a:noFill/>
          <a:ln w="9525">
            <a:noFill/>
            <a:miter lim="800000"/>
            <a:headEnd/>
            <a:tailEnd/>
          </a:ln>
          <a:effectLst/>
        </p:spPr>
        <p:txBody>
          <a:bodyPr>
            <a:spAutoFit/>
          </a:bodyPr>
          <a:lstStyle/>
          <a:p>
            <a:r>
              <a:rPr lang="en-US"/>
              <a:t>This is a tri-state buffer example. It is similar to the AND gate, but in this case, it uses the ‘Z’ value as well as the ‘X’ value. Also, a thiz delay (to indicate a driver “turn off” time ) is used in addition to the rise and fall delay times. </a:t>
            </a:r>
          </a:p>
          <a:p>
            <a:r>
              <a:rPr lang="en-US"/>
              <a:t>Note that the USE construct is needed in both cases if Entity and Architecture code segments are contained within separate files.</a:t>
            </a:r>
          </a:p>
        </p:txBody>
      </p:sp>
      <p:sp>
        <p:nvSpPr>
          <p:cNvPr id="41990" name="Rectangle 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1991"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1992"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0969" name="Group 9"/>
          <p:cNvGraphicFramePr>
            <a:graphicFrameLocks noGrp="1"/>
          </p:cNvGraphicFramePr>
          <p:nvPr/>
        </p:nvGraphicFramePr>
        <p:xfrm>
          <a:off x="1577975" y="-23528338"/>
          <a:ext cx="415925" cy="53857526"/>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40976" name="Group 16"/>
          <p:cNvGraphicFramePr>
            <a:graphicFrameLocks noGrp="1"/>
          </p:cNvGraphicFramePr>
          <p:nvPr/>
        </p:nvGraphicFramePr>
        <p:xfrm>
          <a:off x="1577975" y="-23528338"/>
          <a:ext cx="415925" cy="53857526"/>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41999" name="Picture 23" descr="img063"/>
          <p:cNvPicPr>
            <a:picLocks noChangeAspect="1" noChangeArrowheads="1"/>
          </p:cNvPicPr>
          <p:nvPr/>
        </p:nvPicPr>
        <p:blipFill>
          <a:blip r:embed="rId2" cstate="print"/>
          <a:srcRect/>
          <a:stretch>
            <a:fillRect/>
          </a:stretch>
        </p:blipFill>
        <p:spPr bwMode="auto">
          <a:xfrm>
            <a:off x="1851025" y="-23207663"/>
            <a:ext cx="5715000" cy="4286250"/>
          </a:xfrm>
          <a:prstGeom prst="rect">
            <a:avLst/>
          </a:prstGeom>
          <a:noFill/>
          <a:ln w="9525">
            <a:noFill/>
            <a:miter lim="800000"/>
            <a:headEnd/>
            <a:tailEnd/>
          </a:ln>
        </p:spPr>
      </p:pic>
      <p:sp>
        <p:nvSpPr>
          <p:cNvPr id="42000" name="Rectangle 2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2001"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2002"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2003" name="Rectangle 2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2004" name="Rectangle 2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2005" name="Rectangle 2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2006" name="Rectangle 3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2007" name="Rectangle 31"/>
          <p:cNvSpPr>
            <a:spLocks noChangeArrowheads="1"/>
          </p:cNvSpPr>
          <p:nvPr/>
        </p:nvSpPr>
        <p:spPr bwMode="auto">
          <a:xfrm>
            <a:off x="3778250" y="4286250"/>
            <a:ext cx="1112838" cy="274638"/>
          </a:xfrm>
          <a:prstGeom prst="rect">
            <a:avLst/>
          </a:prstGeom>
          <a:noFill/>
          <a:ln w="9525">
            <a:noFill/>
            <a:miter lim="800000"/>
            <a:headEnd/>
            <a:tailEnd/>
          </a:ln>
          <a:effectLst/>
        </p:spPr>
        <p:txBody>
          <a:bodyPr wrap="none" anchor="ctr">
            <a:spAutoFit/>
          </a:bodyPr>
          <a:lstStyle/>
          <a:p>
            <a:pPr algn="ctr"/>
            <a:r>
              <a:rPr lang="en-US" sz="1200"/>
              <a:t>Slide 85 of 93</a:t>
            </a:r>
          </a:p>
        </p:txBody>
      </p:sp>
      <p:sp>
        <p:nvSpPr>
          <p:cNvPr id="42008" name="Rectangle 32"/>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2009" name="Rectangle 33"/>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2010" name="Rectangle 3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2011" name="Rectangle 3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2012" name="Rectangle 3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2013" name="Rectangle 3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2014" name="Rectangle 3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2015" name="Rectangle 3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2016" name="Rectangle 51"/>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pic>
        <p:nvPicPr>
          <p:cNvPr id="42017" name="Picture 42" descr="img085"/>
          <p:cNvPicPr>
            <a:picLocks noChangeAspect="1" noChangeArrowheads="1"/>
          </p:cNvPicPr>
          <p:nvPr/>
        </p:nvPicPr>
        <p:blipFill>
          <a:blip r:embed="rId3" cstate="print"/>
          <a:srcRect/>
          <a:stretch>
            <a:fillRect/>
          </a:stretch>
        </p:blipFill>
        <p:spPr bwMode="auto">
          <a:xfrm>
            <a:off x="1808163" y="0"/>
            <a:ext cx="57150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43011" name="Rectangle 3"/>
          <p:cNvSpPr>
            <a:spLocks noChangeArrowheads="1"/>
          </p:cNvSpPr>
          <p:nvPr/>
        </p:nvSpPr>
        <p:spPr bwMode="auto">
          <a:xfrm>
            <a:off x="0" y="46847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43012" name="Rectangle 4"/>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43013" name="Text Box 5"/>
          <p:cNvSpPr txBox="1">
            <a:spLocks noChangeArrowheads="1"/>
          </p:cNvSpPr>
          <p:nvPr/>
        </p:nvSpPr>
        <p:spPr bwMode="auto">
          <a:xfrm>
            <a:off x="57150" y="5175250"/>
            <a:ext cx="8931275" cy="1581150"/>
          </a:xfrm>
          <a:prstGeom prst="rect">
            <a:avLst/>
          </a:prstGeom>
          <a:noFill/>
          <a:ln w="9525">
            <a:noFill/>
            <a:miter lim="800000"/>
            <a:headEnd/>
            <a:tailEnd/>
          </a:ln>
          <a:effectLst/>
        </p:spPr>
        <p:txBody>
          <a:bodyPr>
            <a:spAutoFit/>
          </a:bodyPr>
          <a:lstStyle/>
          <a:p>
            <a:r>
              <a:rPr lang="en-US"/>
              <a:t>This is a DFF example that illustrates the use of signal attributes. Notice the ‘LAST_VALUE attribute is used in the clock statement to recognize a ‘0’ to ‘1’ rising edge transition (the last value has to be a ‘0’ to avoid triggering on ‘X’ or ‘Z’ to ‘1’ transitions). </a:t>
            </a:r>
          </a:p>
          <a:p>
            <a:r>
              <a:rPr lang="en-US"/>
              <a:t>Also, the ‘STABLE attribute is used at each rising clock edge to determine if the d input has satisfied the setup time requirement. </a:t>
            </a:r>
          </a:p>
          <a:p>
            <a:r>
              <a:rPr lang="en-US"/>
              <a:t>Note that the USE construct is needed in both cases if Entity and Architecture code segments are contained within separate files.</a:t>
            </a:r>
          </a:p>
        </p:txBody>
      </p:sp>
      <p:sp>
        <p:nvSpPr>
          <p:cNvPr id="43014" name="Rectangle 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3015"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3016"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1993" name="Group 9"/>
          <p:cNvGraphicFramePr>
            <a:graphicFrameLocks noGrp="1"/>
          </p:cNvGraphicFramePr>
          <p:nvPr/>
        </p:nvGraphicFramePr>
        <p:xfrm>
          <a:off x="1577975" y="-23528338"/>
          <a:ext cx="415925" cy="53857526"/>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42000" name="Group 16"/>
          <p:cNvGraphicFramePr>
            <a:graphicFrameLocks noGrp="1"/>
          </p:cNvGraphicFramePr>
          <p:nvPr/>
        </p:nvGraphicFramePr>
        <p:xfrm>
          <a:off x="1577975" y="-23528338"/>
          <a:ext cx="415925" cy="53857526"/>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43023" name="Picture 23" descr="img063"/>
          <p:cNvPicPr>
            <a:picLocks noChangeAspect="1" noChangeArrowheads="1"/>
          </p:cNvPicPr>
          <p:nvPr/>
        </p:nvPicPr>
        <p:blipFill>
          <a:blip r:embed="rId2" cstate="print"/>
          <a:srcRect/>
          <a:stretch>
            <a:fillRect/>
          </a:stretch>
        </p:blipFill>
        <p:spPr bwMode="auto">
          <a:xfrm>
            <a:off x="1851025" y="-23207663"/>
            <a:ext cx="5715000" cy="4286250"/>
          </a:xfrm>
          <a:prstGeom prst="rect">
            <a:avLst/>
          </a:prstGeom>
          <a:noFill/>
          <a:ln w="9525">
            <a:noFill/>
            <a:miter lim="800000"/>
            <a:headEnd/>
            <a:tailEnd/>
          </a:ln>
        </p:spPr>
      </p:pic>
      <p:sp>
        <p:nvSpPr>
          <p:cNvPr id="43024" name="Rectangle 2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3025"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3026"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3027" name="Rectangle 2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3028" name="Rectangle 2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3029" name="Rectangle 2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3030" name="Rectangle 3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3031" name="Rectangle 31"/>
          <p:cNvSpPr>
            <a:spLocks noChangeArrowheads="1"/>
          </p:cNvSpPr>
          <p:nvPr/>
        </p:nvSpPr>
        <p:spPr bwMode="auto">
          <a:xfrm>
            <a:off x="3778250" y="4286250"/>
            <a:ext cx="1112838" cy="274638"/>
          </a:xfrm>
          <a:prstGeom prst="rect">
            <a:avLst/>
          </a:prstGeom>
          <a:noFill/>
          <a:ln w="9525">
            <a:noFill/>
            <a:miter lim="800000"/>
            <a:headEnd/>
            <a:tailEnd/>
          </a:ln>
          <a:effectLst/>
        </p:spPr>
        <p:txBody>
          <a:bodyPr wrap="none" anchor="ctr">
            <a:spAutoFit/>
          </a:bodyPr>
          <a:lstStyle/>
          <a:p>
            <a:pPr algn="ctr"/>
            <a:r>
              <a:rPr lang="en-US" sz="1200"/>
              <a:t>Slide 87 of 93</a:t>
            </a:r>
          </a:p>
        </p:txBody>
      </p:sp>
      <p:sp>
        <p:nvSpPr>
          <p:cNvPr id="43032" name="Rectangle 32"/>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3033" name="Rectangle 33"/>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3034" name="Rectangle 3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3035" name="Rectangle 3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3036" name="Rectangle 3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3037" name="Rectangle 3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3038" name="Rectangle 3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3039" name="Rectangle 3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3040" name="Rectangle 4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3041" name="Rectangle 52"/>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pic>
        <p:nvPicPr>
          <p:cNvPr id="43042" name="Picture 43" descr="img087"/>
          <p:cNvPicPr>
            <a:picLocks noChangeAspect="1" noChangeArrowheads="1"/>
          </p:cNvPicPr>
          <p:nvPr/>
        </p:nvPicPr>
        <p:blipFill>
          <a:blip r:embed="rId3" cstate="print"/>
          <a:srcRect/>
          <a:stretch>
            <a:fillRect/>
          </a:stretch>
        </p:blipFill>
        <p:spPr bwMode="auto">
          <a:xfrm>
            <a:off x="1725613" y="0"/>
            <a:ext cx="5715000" cy="4286250"/>
          </a:xfrm>
          <a:prstGeom prst="rect">
            <a:avLst/>
          </a:prstGeom>
          <a:noFill/>
          <a:ln w="9525">
            <a:noFill/>
            <a:miter lim="800000"/>
            <a:headEnd/>
            <a:tailEnd/>
          </a:ln>
        </p:spPr>
      </p:pic>
      <p:sp>
        <p:nvSpPr>
          <p:cNvPr id="43043" name="TextBox 1"/>
          <p:cNvSpPr txBox="1">
            <a:spLocks noChangeArrowheads="1"/>
          </p:cNvSpPr>
          <p:nvPr/>
        </p:nvSpPr>
        <p:spPr bwMode="auto">
          <a:xfrm>
            <a:off x="7180263" y="2895600"/>
            <a:ext cx="1609725" cy="387350"/>
          </a:xfrm>
          <a:prstGeom prst="rect">
            <a:avLst/>
          </a:prstGeom>
          <a:noFill/>
          <a:ln w="9525">
            <a:noFill/>
            <a:miter lim="800000"/>
            <a:headEnd/>
            <a:tailEnd/>
          </a:ln>
        </p:spPr>
        <p:txBody>
          <a:bodyPr wrap="none">
            <a:spAutoFit/>
          </a:bodyPr>
          <a:lstStyle/>
          <a:p>
            <a:pPr>
              <a:lnSpc>
                <a:spcPct val="80000"/>
              </a:lnSpc>
            </a:pPr>
            <a:r>
              <a:rPr lang="en-US" sz="1200"/>
              <a:t>Can add “after tprop”</a:t>
            </a:r>
          </a:p>
          <a:p>
            <a:pPr>
              <a:lnSpc>
                <a:spcPct val="80000"/>
              </a:lnSpc>
            </a:pPr>
            <a:r>
              <a:rPr lang="en-US" sz="1200"/>
              <a:t>for q, qn &lt;= ‘X’;</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44035" name="Rectangle 3"/>
          <p:cNvSpPr>
            <a:spLocks noChangeArrowheads="1"/>
          </p:cNvSpPr>
          <p:nvPr/>
        </p:nvSpPr>
        <p:spPr bwMode="auto">
          <a:xfrm>
            <a:off x="0" y="4684713"/>
            <a:ext cx="9144000" cy="20637"/>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44036" name="Rectangle 4"/>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44037" name="Rectangle 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38"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39"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3017" name="Group 9"/>
          <p:cNvGraphicFramePr>
            <a:graphicFrameLocks noGrp="1"/>
          </p:cNvGraphicFramePr>
          <p:nvPr/>
        </p:nvGraphicFramePr>
        <p:xfrm>
          <a:off x="1577975" y="-23528338"/>
          <a:ext cx="415925" cy="53857526"/>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43024" name="Group 16"/>
          <p:cNvGraphicFramePr>
            <a:graphicFrameLocks noGrp="1"/>
          </p:cNvGraphicFramePr>
          <p:nvPr/>
        </p:nvGraphicFramePr>
        <p:xfrm>
          <a:off x="1577975" y="-23528338"/>
          <a:ext cx="415925" cy="53857526"/>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44046" name="Picture 23" descr="img063"/>
          <p:cNvPicPr>
            <a:picLocks noChangeAspect="1" noChangeArrowheads="1"/>
          </p:cNvPicPr>
          <p:nvPr/>
        </p:nvPicPr>
        <p:blipFill>
          <a:blip r:embed="rId2" cstate="print"/>
          <a:srcRect/>
          <a:stretch>
            <a:fillRect/>
          </a:stretch>
        </p:blipFill>
        <p:spPr bwMode="auto">
          <a:xfrm>
            <a:off x="1851025" y="-23207663"/>
            <a:ext cx="5715000" cy="4286250"/>
          </a:xfrm>
          <a:prstGeom prst="rect">
            <a:avLst/>
          </a:prstGeom>
          <a:noFill/>
          <a:ln w="9525">
            <a:noFill/>
            <a:miter lim="800000"/>
            <a:headEnd/>
            <a:tailEnd/>
          </a:ln>
        </p:spPr>
      </p:pic>
      <p:sp>
        <p:nvSpPr>
          <p:cNvPr id="44047" name="Rectangle 2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48"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49"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50" name="Rectangle 2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51" name="Rectangle 2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52" name="Rectangle 2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53" name="Rectangle 3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54" name="Rectangle 31"/>
          <p:cNvSpPr>
            <a:spLocks noChangeArrowheads="1"/>
          </p:cNvSpPr>
          <p:nvPr/>
        </p:nvSpPr>
        <p:spPr bwMode="auto">
          <a:xfrm>
            <a:off x="3778250" y="4286250"/>
            <a:ext cx="1112838" cy="274638"/>
          </a:xfrm>
          <a:prstGeom prst="rect">
            <a:avLst/>
          </a:prstGeom>
          <a:noFill/>
          <a:ln w="9525">
            <a:noFill/>
            <a:miter lim="800000"/>
            <a:headEnd/>
            <a:tailEnd/>
          </a:ln>
          <a:effectLst/>
        </p:spPr>
        <p:txBody>
          <a:bodyPr wrap="none" anchor="ctr">
            <a:spAutoFit/>
          </a:bodyPr>
          <a:lstStyle/>
          <a:p>
            <a:pPr algn="ctr"/>
            <a:r>
              <a:rPr lang="en-US" sz="1200"/>
              <a:t>Slide 90 of 93</a:t>
            </a:r>
          </a:p>
        </p:txBody>
      </p:sp>
      <p:sp>
        <p:nvSpPr>
          <p:cNvPr id="44055" name="Rectangle 32"/>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56" name="Rectangle 33"/>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57" name="Rectangle 3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58" name="Rectangle 3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59" name="Rectangle 3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60" name="Rectangle 3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61" name="Rectangle 3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62" name="Rectangle 3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63" name="Rectangle 4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64" name="Rectangle 41"/>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4065" name="Rectangle 53"/>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pic>
        <p:nvPicPr>
          <p:cNvPr id="44066" name="Picture 44" descr="img090"/>
          <p:cNvPicPr>
            <a:picLocks noChangeAspect="1" noChangeArrowheads="1"/>
          </p:cNvPicPr>
          <p:nvPr/>
        </p:nvPicPr>
        <p:blipFill>
          <a:blip r:embed="rId3" cstate="print"/>
          <a:srcRect/>
          <a:stretch>
            <a:fillRect/>
          </a:stretch>
        </p:blipFill>
        <p:spPr bwMode="auto">
          <a:xfrm>
            <a:off x="1697038" y="0"/>
            <a:ext cx="57150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35" descr="img091"/>
          <p:cNvPicPr>
            <a:picLocks noChangeAspect="1" noChangeArrowheads="1"/>
          </p:cNvPicPr>
          <p:nvPr/>
        </p:nvPicPr>
        <p:blipFill>
          <a:blip r:embed="rId2" cstate="print"/>
          <a:srcRect/>
          <a:stretch>
            <a:fillRect/>
          </a:stretch>
        </p:blipFill>
        <p:spPr bwMode="auto">
          <a:xfrm>
            <a:off x="1828800" y="22225"/>
            <a:ext cx="5715000" cy="4286250"/>
          </a:xfrm>
          <a:prstGeom prst="rect">
            <a:avLst/>
          </a:prstGeom>
          <a:noFill/>
          <a:ln w="9525">
            <a:noFill/>
            <a:miter lim="800000"/>
            <a:headEnd/>
            <a:tailEnd/>
          </a:ln>
        </p:spPr>
      </p:pic>
      <p:sp>
        <p:nvSpPr>
          <p:cNvPr id="45059" name="Rectangle 2"/>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pPr algn="ctr"/>
            <a:endParaRPr lang="en-US"/>
          </a:p>
        </p:txBody>
      </p:sp>
      <p:sp>
        <p:nvSpPr>
          <p:cNvPr id="45060" name="Rectangle 3"/>
          <p:cNvSpPr>
            <a:spLocks noChangeArrowheads="1"/>
          </p:cNvSpPr>
          <p:nvPr/>
        </p:nvSpPr>
        <p:spPr bwMode="auto">
          <a:xfrm>
            <a:off x="0" y="4845050"/>
            <a:ext cx="9144000" cy="20638"/>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45061" name="Rectangle 4"/>
          <p:cNvSpPr>
            <a:spLocks noChangeArrowheads="1"/>
          </p:cNvSpPr>
          <p:nvPr/>
        </p:nvSpPr>
        <p:spPr bwMode="auto">
          <a:xfrm>
            <a:off x="4468813" y="6153150"/>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sp>
        <p:nvSpPr>
          <p:cNvPr id="45062" name="Text Box 5"/>
          <p:cNvSpPr txBox="1">
            <a:spLocks noChangeArrowheads="1"/>
          </p:cNvSpPr>
          <p:nvPr/>
        </p:nvSpPr>
        <p:spPr bwMode="auto">
          <a:xfrm>
            <a:off x="212725" y="5149850"/>
            <a:ext cx="8931275" cy="1052513"/>
          </a:xfrm>
          <a:prstGeom prst="rect">
            <a:avLst/>
          </a:prstGeom>
          <a:noFill/>
          <a:ln w="9525">
            <a:noFill/>
            <a:miter lim="800000"/>
            <a:headEnd/>
            <a:tailEnd/>
          </a:ln>
          <a:effectLst/>
        </p:spPr>
        <p:txBody>
          <a:bodyPr>
            <a:spAutoFit/>
          </a:bodyPr>
          <a:lstStyle/>
          <a:p>
            <a:pPr>
              <a:lnSpc>
                <a:spcPct val="90000"/>
              </a:lnSpc>
            </a:pPr>
            <a:r>
              <a:rPr lang="en-US"/>
              <a:t>This diagram is a graphical representation of many of the VHDL constructs talked about in this module. In summary, generics and ports are used in the entity definition which serves as the module's interface to other modules. Each entity can have any number of different descriptions of module behavior included in VHDL architectures (although only one architecture can be instantiated per module use). Architectures use concurrent statements and possibly processes to allow great flexibility in how behavior is described. </a:t>
            </a:r>
          </a:p>
        </p:txBody>
      </p:sp>
      <p:sp>
        <p:nvSpPr>
          <p:cNvPr id="45063" name="Rectangle 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5064" name="Rectangle 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5065" name="Rectangle 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32777" name="Group 9"/>
          <p:cNvGraphicFramePr>
            <a:graphicFrameLocks noGrp="1"/>
          </p:cNvGraphicFramePr>
          <p:nvPr/>
        </p:nvGraphicFramePr>
        <p:xfrm>
          <a:off x="1577975" y="-23528338"/>
          <a:ext cx="415925" cy="53857526"/>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graphicFrame>
        <p:nvGraphicFramePr>
          <p:cNvPr id="32784" name="Group 16"/>
          <p:cNvGraphicFramePr>
            <a:graphicFrameLocks noGrp="1"/>
          </p:cNvGraphicFramePr>
          <p:nvPr/>
        </p:nvGraphicFramePr>
        <p:xfrm>
          <a:off x="1577975" y="-23528338"/>
          <a:ext cx="415925" cy="53857526"/>
        </p:xfrm>
        <a:graphic>
          <a:graphicData uri="http://schemas.openxmlformats.org/drawingml/2006/table">
            <a:tbl>
              <a:tblPr/>
              <a:tblGrid>
                <a:gridCol w="208002"/>
                <a:gridCol w="208002"/>
              </a:tblGrid>
              <a:tr h="538575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r>
                      <a:br>
                        <a:rPr kumimoji="0" lang="en-US" sz="1800" b="0" i="0" u="none" strike="noStrike" cap="none" normalizeH="0" baseline="0" smtClean="0">
                          <a:ln>
                            <a:noFill/>
                          </a:ln>
                          <a:solidFill>
                            <a:schemeClr val="tx1"/>
                          </a:solidFill>
                          <a:effectLst/>
                          <a:latin typeface="Arial" pitchFamily="34" charset="0"/>
                        </a:rPr>
                      </a:br>
                      <a:endParaRPr kumimoji="0" lang="en-US" sz="1800" b="0" i="0" u="none" strike="noStrike" cap="none" normalizeH="0" baseline="0" smtClean="0">
                        <a:ln>
                          <a:noFill/>
                        </a:ln>
                        <a:solidFill>
                          <a:schemeClr val="tx1"/>
                        </a:solidFill>
                        <a:effectLst/>
                        <a:latin typeface="Arial" pitchFamily="34" charset="0"/>
                      </a:endParaRPr>
                    </a:p>
                  </a:txBody>
                  <a:tcPr marL="91301" marR="91301" marT="45719" marB="45719"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marL="91301" marR="91301" marT="45719" marB="45719" anchor="ctr" horzOverflow="overflow">
                    <a:lnL>
                      <a:noFill/>
                    </a:lnL>
                    <a:lnR cap="flat">
                      <a:noFill/>
                    </a:lnR>
                    <a:lnT cap="flat">
                      <a:noFill/>
                    </a:lnT>
                    <a:lnB cap="flat">
                      <a:noFill/>
                    </a:lnB>
                    <a:lnTlToBr>
                      <a:noFill/>
                    </a:lnTlToBr>
                    <a:lnBlToTr>
                      <a:noFill/>
                    </a:lnBlToTr>
                    <a:noFill/>
                  </a:tcPr>
                </a:tc>
              </a:tr>
            </a:tbl>
          </a:graphicData>
        </a:graphic>
      </p:graphicFrame>
      <p:pic>
        <p:nvPicPr>
          <p:cNvPr id="45072" name="Picture 23" descr="img063"/>
          <p:cNvPicPr>
            <a:picLocks noChangeAspect="1" noChangeArrowheads="1"/>
          </p:cNvPicPr>
          <p:nvPr/>
        </p:nvPicPr>
        <p:blipFill>
          <a:blip r:embed="rId3" cstate="print"/>
          <a:srcRect/>
          <a:stretch>
            <a:fillRect/>
          </a:stretch>
        </p:blipFill>
        <p:spPr bwMode="auto">
          <a:xfrm>
            <a:off x="1851025" y="-23207663"/>
            <a:ext cx="5715000" cy="4286250"/>
          </a:xfrm>
          <a:prstGeom prst="rect">
            <a:avLst/>
          </a:prstGeom>
          <a:noFill/>
          <a:ln w="9525">
            <a:noFill/>
            <a:miter lim="800000"/>
            <a:headEnd/>
            <a:tailEnd/>
          </a:ln>
        </p:spPr>
      </p:pic>
      <p:sp>
        <p:nvSpPr>
          <p:cNvPr id="45073" name="Rectangle 24"/>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5074" name="Rectangle 25"/>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5075" name="Rectangle 26"/>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5076" name="Rectangle 27"/>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5077" name="Rectangle 28"/>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5078" name="Rectangle 29"/>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5079" name="Rectangle 30"/>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5080" name="Rectangle 31"/>
          <p:cNvSpPr>
            <a:spLocks noChangeArrowheads="1"/>
          </p:cNvSpPr>
          <p:nvPr/>
        </p:nvSpPr>
        <p:spPr bwMode="auto">
          <a:xfrm>
            <a:off x="3527425" y="4302125"/>
            <a:ext cx="1112838" cy="457200"/>
          </a:xfrm>
          <a:prstGeom prst="rect">
            <a:avLst/>
          </a:prstGeom>
          <a:noFill/>
          <a:ln w="9525">
            <a:noFill/>
            <a:miter lim="800000"/>
            <a:headEnd/>
            <a:tailEnd/>
          </a:ln>
          <a:effectLst/>
        </p:spPr>
        <p:txBody>
          <a:bodyPr wrap="none" anchor="ctr">
            <a:spAutoFit/>
          </a:bodyPr>
          <a:lstStyle/>
          <a:p>
            <a:pPr algn="ctr"/>
            <a:r>
              <a:rPr lang="en-US" sz="1200"/>
              <a:t>Slide 91 of 93</a:t>
            </a:r>
          </a:p>
          <a:p>
            <a:pPr algn="ctr" eaLnBrk="0" hangingPunct="0"/>
            <a:r>
              <a:rPr lang="en-US" sz="1200" b="1"/>
              <a:t>Notes: </a:t>
            </a:r>
            <a:endParaRPr lang="en-US" sz="1200"/>
          </a:p>
        </p:txBody>
      </p:sp>
      <p:sp>
        <p:nvSpPr>
          <p:cNvPr id="45081" name="Rectangle 32"/>
          <p:cNvSpPr>
            <a:spLocks noChangeArrowheads="1"/>
          </p:cNvSpPr>
          <p:nvPr/>
        </p:nvSpPr>
        <p:spPr bwMode="auto">
          <a:xfrm>
            <a:off x="0" y="5668963"/>
            <a:ext cx="9144000" cy="0"/>
          </a:xfrm>
          <a:prstGeom prst="rect">
            <a:avLst/>
          </a:prstGeom>
          <a:noFill/>
          <a:ln w="9525">
            <a:noFill/>
            <a:miter lim="800000"/>
            <a:headEnd/>
            <a:tailEnd/>
          </a:ln>
          <a:effectLst/>
        </p:spPr>
        <p:txBody>
          <a:bodyPr wrap="none" anchor="ctr">
            <a:spAutoFit/>
          </a:bodyPr>
          <a:lstStyle/>
          <a:p>
            <a:endParaRPr lang="en-US"/>
          </a:p>
        </p:txBody>
      </p:sp>
      <p:sp>
        <p:nvSpPr>
          <p:cNvPr id="45082" name="Rectangle 44"/>
          <p:cNvSpPr>
            <a:spLocks noChangeArrowheads="1"/>
          </p:cNvSpPr>
          <p:nvPr/>
        </p:nvSpPr>
        <p:spPr bwMode="auto">
          <a:xfrm>
            <a:off x="0" y="4481513"/>
            <a:ext cx="9144000" cy="0"/>
          </a:xfrm>
          <a:prstGeom prst="rect">
            <a:avLst/>
          </a:prstGeom>
          <a:noFill/>
          <a:ln w="9525">
            <a:no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ChangeArrowheads="1"/>
          </p:cNvSpPr>
          <p:nvPr/>
        </p:nvSpPr>
        <p:spPr bwMode="auto">
          <a:xfrm>
            <a:off x="242888" y="0"/>
            <a:ext cx="8547100" cy="6894513"/>
          </a:xfrm>
          <a:prstGeom prst="rect">
            <a:avLst/>
          </a:prstGeom>
          <a:noFill/>
          <a:ln w="9525">
            <a:noFill/>
            <a:miter lim="800000"/>
            <a:headEnd/>
            <a:tailEnd/>
          </a:ln>
        </p:spPr>
        <p:txBody>
          <a:bodyPr>
            <a:spAutoFit/>
          </a:bodyPr>
          <a:lstStyle/>
          <a:p>
            <a:r>
              <a:rPr lang="en-US" sz="1300"/>
              <a:t>Library IEEE;</a:t>
            </a:r>
          </a:p>
          <a:p>
            <a:r>
              <a:rPr lang="en-US" sz="1300"/>
              <a:t>use IEEE.STD_LOGIC_1164.all;</a:t>
            </a:r>
          </a:p>
          <a:p>
            <a:r>
              <a:rPr lang="en-US" sz="1300"/>
              <a:t>use IEEE.std_logic_arith.all;</a:t>
            </a:r>
          </a:p>
          <a:p>
            <a:endParaRPr lang="en-US" sz="1300"/>
          </a:p>
          <a:p>
            <a:r>
              <a:rPr lang="en-US" sz="1300"/>
              <a:t>entity tb2to4 is</a:t>
            </a:r>
          </a:p>
          <a:p>
            <a:r>
              <a:rPr lang="en-US" sz="1300"/>
              <a:t>end entity tb2to4;</a:t>
            </a:r>
          </a:p>
          <a:p>
            <a:endParaRPr lang="en-US" sz="1300"/>
          </a:p>
          <a:p>
            <a:r>
              <a:rPr lang="en-US" sz="1300"/>
              <a:t>architecture structure_proc of tb2to4 is</a:t>
            </a:r>
          </a:p>
          <a:p>
            <a:r>
              <a:rPr lang="en-US" sz="1300"/>
              <a:t>component dec2to4 is</a:t>
            </a:r>
          </a:p>
          <a:p>
            <a:r>
              <a:rPr lang="en-US" sz="1300"/>
              <a:t> port (x,y:in bit;</a:t>
            </a:r>
          </a:p>
          <a:p>
            <a:r>
              <a:rPr lang="en-US" sz="1300"/>
              <a:t>        out_sig:out bit_vector(3 downto 0));</a:t>
            </a:r>
          </a:p>
          <a:p>
            <a:r>
              <a:rPr lang="en-US" sz="1300"/>
              <a:t>end component dec2to4;</a:t>
            </a:r>
          </a:p>
          <a:p>
            <a:endParaRPr lang="en-US" sz="1300"/>
          </a:p>
          <a:p>
            <a:r>
              <a:rPr lang="en-US" sz="1300"/>
              <a:t>signal ip:bit_vector(1 downto 0);</a:t>
            </a:r>
          </a:p>
          <a:p>
            <a:r>
              <a:rPr lang="en-US" sz="1300"/>
              <a:t>signal op:bit_vector(3 downto 0);</a:t>
            </a:r>
          </a:p>
          <a:p>
            <a:r>
              <a:rPr lang="en-US" sz="1300"/>
              <a:t>constant PERIOD : time := 10 ns;</a:t>
            </a:r>
          </a:p>
          <a:p>
            <a:r>
              <a:rPr lang="en-US" sz="1300"/>
              <a:t>begin</a:t>
            </a:r>
          </a:p>
          <a:p>
            <a:endParaRPr lang="en-US" sz="1300"/>
          </a:p>
          <a:p>
            <a:r>
              <a:rPr lang="en-US" sz="1300"/>
              <a:t>dec1:dec2to4 port map(ip(0),ip(1),op);</a:t>
            </a:r>
          </a:p>
          <a:p>
            <a:endParaRPr lang="en-US" sz="1300"/>
          </a:p>
          <a:p>
            <a:r>
              <a:rPr lang="en-US" sz="1300"/>
              <a:t>P:process</a:t>
            </a:r>
          </a:p>
          <a:p>
            <a:r>
              <a:rPr lang="en-US" sz="1300"/>
              <a:t>variable index:integer;</a:t>
            </a:r>
          </a:p>
          <a:p>
            <a:r>
              <a:rPr lang="en-US" sz="1300"/>
              <a:t>variable temp:std_logic_vector(1 downto 0);</a:t>
            </a:r>
          </a:p>
          <a:p>
            <a:r>
              <a:rPr lang="en-US" sz="1300"/>
              <a:t>  begin</a:t>
            </a:r>
          </a:p>
          <a:p>
            <a:r>
              <a:rPr lang="en-US" sz="1300"/>
              <a:t>    for n in 0 to 3 loop  -- in a loop use index variable to get input value</a:t>
            </a:r>
          </a:p>
          <a:p>
            <a:r>
              <a:rPr lang="en-US" sz="1300"/>
              <a:t>        temp := conv_std_logic_vector(n,2); -- take value of n convert 3 bit vector  </a:t>
            </a:r>
          </a:p>
          <a:p>
            <a:r>
              <a:rPr lang="en-US" sz="1300"/>
              <a:t>					-- as soon as we assign value to ip</a:t>
            </a:r>
          </a:p>
          <a:p>
            <a:r>
              <a:rPr lang="en-US" sz="1300"/>
              <a:t>         ip &lt;= to_bitvector(temp);</a:t>
            </a:r>
          </a:p>
          <a:p>
            <a:r>
              <a:rPr lang="en-US" sz="1300"/>
              <a:t>        wait for PERIOD; -- wait 8 ns (this time needs to be somewhat larger</a:t>
            </a:r>
          </a:p>
          <a:p>
            <a:r>
              <a:rPr lang="en-US" sz="1300"/>
              <a:t>                       -- than the worst case circuit delay (6 ns for 2-4 dec)</a:t>
            </a:r>
          </a:p>
          <a:p>
            <a:r>
              <a:rPr lang="en-US" sz="1300"/>
              <a:t>    end loop; </a:t>
            </a:r>
          </a:p>
          <a:p>
            <a:r>
              <a:rPr lang="en-US" sz="1300"/>
              <a:t>    wait;</a:t>
            </a:r>
          </a:p>
          <a:p>
            <a:r>
              <a:rPr lang="en-US" sz="1300"/>
              <a:t>   end process P;</a:t>
            </a:r>
          </a:p>
          <a:p>
            <a:r>
              <a:rPr lang="en-US" sz="1300"/>
              <a:t>   end architecture structure_proc;</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811213" y="1658938"/>
            <a:ext cx="7781925" cy="2462212"/>
          </a:xfrm>
          <a:prstGeom prst="rect">
            <a:avLst/>
          </a:prstGeom>
          <a:noFill/>
          <a:ln w="9525">
            <a:noFill/>
            <a:miter lim="800000"/>
            <a:headEnd/>
            <a:tailEnd/>
          </a:ln>
        </p:spPr>
        <p:txBody>
          <a:bodyPr>
            <a:spAutoFit/>
          </a:bodyPr>
          <a:lstStyle/>
          <a:p>
            <a:r>
              <a:rPr lang="en-US"/>
              <a:t>configuration Config_2to4 of tb2to4 is -- configuration and entity names</a:t>
            </a:r>
          </a:p>
          <a:p>
            <a:r>
              <a:rPr lang="en-US"/>
              <a:t>for structure_proc -- architecture name of the entity</a:t>
            </a:r>
          </a:p>
          <a:p>
            <a:r>
              <a:rPr lang="en-US"/>
              <a:t> for dec1:dec2to4 use entity WORK.dec2to4(behav); -- label of statement in</a:t>
            </a:r>
          </a:p>
          <a:p>
            <a:r>
              <a:rPr lang="en-US"/>
              <a:t>                                            -- which dec2to4 is instantiated</a:t>
            </a:r>
          </a:p>
          <a:p>
            <a:r>
              <a:rPr lang="en-US"/>
              <a:t>-- In the above statement textually replace architecture "behav" with</a:t>
            </a:r>
          </a:p>
          <a:p>
            <a:r>
              <a:rPr lang="en-US"/>
              <a:t>-- the other two architectures of dec2to4 and recompile this testbench in</a:t>
            </a:r>
          </a:p>
          <a:p>
            <a:r>
              <a:rPr lang="en-US"/>
              <a:t>-- order to test the alternate architectures</a:t>
            </a:r>
          </a:p>
          <a:p>
            <a:endParaRPr lang="en-US"/>
          </a:p>
          <a:p>
            <a:r>
              <a:rPr lang="en-US"/>
              <a:t> end for;</a:t>
            </a:r>
          </a:p>
          <a:p>
            <a:r>
              <a:rPr lang="en-US"/>
              <a:t>end for;</a:t>
            </a:r>
          </a:p>
          <a:p>
            <a:r>
              <a:rPr lang="en-US"/>
              <a:t>end configuration Config_2to4;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0" y="8683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6158" name="Group 14"/>
          <p:cNvGraphicFramePr>
            <a:graphicFrameLocks noGrp="1"/>
          </p:cNvGraphicFramePr>
          <p:nvPr/>
        </p:nvGraphicFramePr>
        <p:xfrm>
          <a:off x="0" y="868363"/>
          <a:ext cx="9144000" cy="4481512"/>
        </p:xfrm>
        <a:graphic>
          <a:graphicData uri="http://schemas.openxmlformats.org/drawingml/2006/table">
            <a:tbl>
              <a:tblPr/>
              <a:tblGrid>
                <a:gridCol w="9144000"/>
              </a:tblGrid>
              <a:tr h="44815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rPr>
                        <a:t>  </a:t>
                      </a:r>
                      <a:r>
                        <a:rPr kumimoji="0" lang="en-US" sz="27000" b="0" i="0" u="none" strike="noStrike" cap="none" normalizeH="0" baseline="0" smtClean="0">
                          <a:ln>
                            <a:noFill/>
                          </a:ln>
                          <a:solidFill>
                            <a:schemeClr val="tx1"/>
                          </a:solidFill>
                          <a:effectLst/>
                          <a:latin typeface="Arial" pitchFamily="34" charset="0"/>
                        </a:rPr>
                        <a:t> </a:t>
                      </a:r>
                      <a:r>
                        <a:rPr kumimoji="0" lang="en-US" sz="1800" b="0" i="0" u="none" strike="noStrike" cap="none" normalizeH="0" baseline="0" smtClean="0">
                          <a:ln>
                            <a:noFill/>
                          </a:ln>
                          <a:solidFill>
                            <a:schemeClr val="tx1"/>
                          </a:solidFill>
                          <a:effectLst/>
                          <a:latin typeface="Arial" pitchFamily="34" charset="0"/>
                        </a:rPr>
                        <a:t>                                                                                                                                                                                    </a:t>
                      </a: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6149" name="Rectangle 15"/>
          <p:cNvSpPr>
            <a:spLocks noChangeArrowheads="1"/>
          </p:cNvSpPr>
          <p:nvPr/>
        </p:nvSpPr>
        <p:spPr bwMode="auto">
          <a:xfrm>
            <a:off x="3429000" y="4648200"/>
            <a:ext cx="1425575" cy="336550"/>
          </a:xfrm>
          <a:prstGeom prst="rect">
            <a:avLst/>
          </a:prstGeom>
          <a:noFill/>
          <a:ln w="9525">
            <a:noFill/>
            <a:miter lim="800000"/>
            <a:headEnd/>
            <a:tailEnd/>
          </a:ln>
          <a:effectLst/>
        </p:spPr>
        <p:txBody>
          <a:bodyPr wrap="none" anchor="ctr">
            <a:spAutoFit/>
          </a:bodyPr>
          <a:lstStyle/>
          <a:p>
            <a:pPr algn="ctr"/>
            <a:r>
              <a:rPr lang="en-US" sz="1600"/>
              <a:t>Slide 48 of 93</a:t>
            </a:r>
          </a:p>
        </p:txBody>
      </p:sp>
      <p:pic>
        <p:nvPicPr>
          <p:cNvPr id="6150" name="Picture 6" descr="img048"/>
          <p:cNvPicPr>
            <a:picLocks noChangeAspect="1" noChangeArrowheads="1"/>
          </p:cNvPicPr>
          <p:nvPr/>
        </p:nvPicPr>
        <p:blipFill>
          <a:blip r:embed="rId2" cstate="print"/>
          <a:srcRect/>
          <a:stretch>
            <a:fillRect/>
          </a:stretch>
        </p:blipFill>
        <p:spPr bwMode="auto">
          <a:xfrm>
            <a:off x="1371600" y="228600"/>
            <a:ext cx="5715000" cy="4286250"/>
          </a:xfrm>
          <a:prstGeom prst="rect">
            <a:avLst/>
          </a:prstGeom>
          <a:noFill/>
          <a:ln w="9525">
            <a:noFill/>
            <a:miter lim="800000"/>
            <a:headEnd/>
            <a:tailEnd/>
          </a:ln>
        </p:spPr>
      </p:pic>
      <p:sp>
        <p:nvSpPr>
          <p:cNvPr id="6151" name="Rectangle 16"/>
          <p:cNvSpPr>
            <a:spLocks noChangeArrowheads="1"/>
          </p:cNvSpPr>
          <p:nvPr/>
        </p:nvSpPr>
        <p:spPr bwMode="auto">
          <a:xfrm>
            <a:off x="3733800" y="5029200"/>
            <a:ext cx="784225" cy="304800"/>
          </a:xfrm>
          <a:prstGeom prst="rect">
            <a:avLst/>
          </a:prstGeom>
          <a:noFill/>
          <a:ln w="9525">
            <a:noFill/>
            <a:miter lim="800000"/>
            <a:headEnd/>
            <a:tailEnd/>
          </a:ln>
          <a:effectLst/>
        </p:spPr>
        <p:txBody>
          <a:bodyPr wrap="none" anchor="ctr">
            <a:spAutoFit/>
          </a:bodyPr>
          <a:lstStyle/>
          <a:p>
            <a:pPr algn="ctr"/>
            <a:r>
              <a:rPr lang="en-US" b="1"/>
              <a:t>Notes: </a:t>
            </a:r>
            <a:endParaRPr lang="en-US" sz="1800"/>
          </a:p>
        </p:txBody>
      </p:sp>
      <p:sp>
        <p:nvSpPr>
          <p:cNvPr id="6152" name="Rectangle 17"/>
          <p:cNvSpPr>
            <a:spLocks noChangeArrowheads="1"/>
          </p:cNvSpPr>
          <p:nvPr/>
        </p:nvSpPr>
        <p:spPr bwMode="auto">
          <a:xfrm>
            <a:off x="0" y="5410200"/>
            <a:ext cx="9144000" cy="20638"/>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6153" name="Rectangle 18"/>
          <p:cNvSpPr>
            <a:spLocks noChangeArrowheads="1"/>
          </p:cNvSpPr>
          <p:nvPr/>
        </p:nvSpPr>
        <p:spPr bwMode="auto">
          <a:xfrm>
            <a:off x="76200" y="5562600"/>
            <a:ext cx="8991600" cy="942975"/>
          </a:xfrm>
          <a:prstGeom prst="rect">
            <a:avLst/>
          </a:prstGeom>
          <a:noFill/>
          <a:ln w="9525">
            <a:noFill/>
            <a:miter lim="800000"/>
            <a:headEnd/>
            <a:tailEnd/>
          </a:ln>
          <a:effectLst/>
        </p:spPr>
        <p:txBody>
          <a:bodyPr anchor="ctr">
            <a:spAutoFit/>
          </a:bodyPr>
          <a:lstStyle/>
          <a:p>
            <a:r>
              <a:rPr lang="en-US"/>
              <a:t>A second simple example is the real data type. This type consists of the real numbers within a simulator-specific (but with a VHDL standard imposed minimum) range. The variable assignment lines marked OK are valid assignments. The first illegal statement above attempts to assign an integer to a real type variable, and the second illegal statement is not allowed since the unit “ns” denotes a physical data type.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4454525" y="87313"/>
            <a:ext cx="9144000" cy="0"/>
          </a:xfrm>
          <a:prstGeom prst="rect">
            <a:avLst/>
          </a:prstGeom>
          <a:noFill/>
          <a:ln w="9525">
            <a:noFill/>
            <a:miter lim="800000"/>
            <a:headEnd/>
            <a:tailEnd/>
          </a:ln>
          <a:effectLst/>
        </p:spPr>
        <p:txBody>
          <a:bodyPr wrap="none" anchor="ctr">
            <a:spAutoFit/>
          </a:bodyPr>
          <a:lstStyle/>
          <a:p>
            <a:endParaRPr lang="en-US"/>
          </a:p>
        </p:txBody>
      </p:sp>
      <p:sp>
        <p:nvSpPr>
          <p:cNvPr id="7171" name="Rectangle 15"/>
          <p:cNvSpPr>
            <a:spLocks noChangeArrowheads="1"/>
          </p:cNvSpPr>
          <p:nvPr/>
        </p:nvSpPr>
        <p:spPr bwMode="auto">
          <a:xfrm>
            <a:off x="3660775" y="4449763"/>
            <a:ext cx="1268413" cy="517525"/>
          </a:xfrm>
          <a:prstGeom prst="rect">
            <a:avLst/>
          </a:prstGeom>
          <a:noFill/>
          <a:ln w="9525">
            <a:noFill/>
            <a:miter lim="800000"/>
            <a:headEnd/>
            <a:tailEnd/>
          </a:ln>
          <a:effectLst/>
        </p:spPr>
        <p:txBody>
          <a:bodyPr wrap="none" anchor="ctr">
            <a:spAutoFit/>
          </a:bodyPr>
          <a:lstStyle/>
          <a:p>
            <a:pPr algn="ctr"/>
            <a:r>
              <a:rPr lang="en-US"/>
              <a:t>Slide 49 of 93</a:t>
            </a:r>
          </a:p>
          <a:p>
            <a:pPr algn="ctr" eaLnBrk="0" hangingPunct="0"/>
            <a:r>
              <a:rPr lang="en-US" b="1"/>
              <a:t>Notes: </a:t>
            </a:r>
            <a:endParaRPr lang="en-US" sz="1800"/>
          </a:p>
        </p:txBody>
      </p:sp>
      <p:sp>
        <p:nvSpPr>
          <p:cNvPr id="7172" name="Rectangle 16"/>
          <p:cNvSpPr>
            <a:spLocks noChangeArrowheads="1"/>
          </p:cNvSpPr>
          <p:nvPr/>
        </p:nvSpPr>
        <p:spPr bwMode="auto">
          <a:xfrm>
            <a:off x="76200" y="5105400"/>
            <a:ext cx="9144000" cy="20638"/>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7173" name="Rectangle 17"/>
          <p:cNvSpPr>
            <a:spLocks noChangeArrowheads="1"/>
          </p:cNvSpPr>
          <p:nvPr/>
        </p:nvSpPr>
        <p:spPr bwMode="auto">
          <a:xfrm>
            <a:off x="152400" y="5178425"/>
            <a:ext cx="8991600" cy="1581150"/>
          </a:xfrm>
          <a:prstGeom prst="rect">
            <a:avLst/>
          </a:prstGeom>
          <a:noFill/>
          <a:ln w="9525">
            <a:noFill/>
            <a:miter lim="800000"/>
            <a:headEnd/>
            <a:tailEnd/>
          </a:ln>
          <a:effectLst/>
        </p:spPr>
        <p:txBody>
          <a:bodyPr anchor="ctr">
            <a:spAutoFit/>
          </a:bodyPr>
          <a:lstStyle/>
          <a:p>
            <a:r>
              <a:rPr lang="en-US"/>
              <a:t>The enumerated data type allows a user to specify the list of legal values that a variable or signal of the defined type may be assigned. As an example, this data type is useful for defining the various states of a FSM with descriptive names. </a:t>
            </a:r>
          </a:p>
          <a:p>
            <a:pPr eaLnBrk="0" hangingPunct="0"/>
            <a:r>
              <a:rPr lang="en-US"/>
              <a:t>The designer first declares the members of the enumerated type. In the example above, the designer declares a new type binary with two legal values, ON and OFF. </a:t>
            </a:r>
          </a:p>
          <a:p>
            <a:pPr eaLnBrk="0" hangingPunct="0"/>
            <a:r>
              <a:rPr lang="en-US"/>
              <a:t>Note that VHDL is not case sensitive. Typing reserved words in capitals and variables in lower case may enhance readability, </a:t>
            </a:r>
          </a:p>
        </p:txBody>
      </p:sp>
      <p:pic>
        <p:nvPicPr>
          <p:cNvPr id="7174" name="Picture 6" descr="img049"/>
          <p:cNvPicPr>
            <a:picLocks noChangeAspect="1" noChangeArrowheads="1"/>
          </p:cNvPicPr>
          <p:nvPr/>
        </p:nvPicPr>
        <p:blipFill>
          <a:blip r:embed="rId2" cstate="print"/>
          <a:srcRect/>
          <a:stretch>
            <a:fillRect/>
          </a:stretch>
        </p:blipFill>
        <p:spPr bwMode="auto">
          <a:xfrm>
            <a:off x="1600200" y="152400"/>
            <a:ext cx="5715000"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0" y="762000"/>
            <a:ext cx="9144000" cy="0"/>
          </a:xfrm>
          <a:prstGeom prst="rect">
            <a:avLst/>
          </a:prstGeom>
          <a:noFill/>
          <a:ln w="9525">
            <a:noFill/>
            <a:miter lim="800000"/>
            <a:headEnd/>
            <a:tailEnd/>
          </a:ln>
          <a:effectLst/>
        </p:spPr>
        <p:txBody>
          <a:bodyPr wrap="none" anchor="ctr">
            <a:spAutoFit/>
          </a:bodyPr>
          <a:lstStyle/>
          <a:p>
            <a:endParaRPr lang="en-US"/>
          </a:p>
        </p:txBody>
      </p:sp>
      <p:sp>
        <p:nvSpPr>
          <p:cNvPr id="8195" name="Rectangle 15"/>
          <p:cNvSpPr>
            <a:spLocks noChangeArrowheads="1"/>
          </p:cNvSpPr>
          <p:nvPr/>
        </p:nvSpPr>
        <p:spPr bwMode="auto">
          <a:xfrm>
            <a:off x="3810000" y="4495800"/>
            <a:ext cx="1268413" cy="517525"/>
          </a:xfrm>
          <a:prstGeom prst="rect">
            <a:avLst/>
          </a:prstGeom>
          <a:noFill/>
          <a:ln w="9525">
            <a:noFill/>
            <a:miter lim="800000"/>
            <a:headEnd/>
            <a:tailEnd/>
          </a:ln>
          <a:effectLst/>
        </p:spPr>
        <p:txBody>
          <a:bodyPr wrap="none" anchor="ctr">
            <a:spAutoFit/>
          </a:bodyPr>
          <a:lstStyle/>
          <a:p>
            <a:pPr algn="ctr"/>
            <a:r>
              <a:rPr lang="en-US"/>
              <a:t>Slide 50 of 93</a:t>
            </a:r>
          </a:p>
          <a:p>
            <a:pPr algn="ctr" eaLnBrk="0" hangingPunct="0"/>
            <a:r>
              <a:rPr lang="en-US" b="1"/>
              <a:t>Notes:</a:t>
            </a:r>
            <a:endParaRPr lang="en-US" sz="1800"/>
          </a:p>
        </p:txBody>
      </p:sp>
      <p:pic>
        <p:nvPicPr>
          <p:cNvPr id="8196" name="Picture 6" descr="img050"/>
          <p:cNvPicPr>
            <a:picLocks noChangeAspect="1" noChangeArrowheads="1"/>
          </p:cNvPicPr>
          <p:nvPr/>
        </p:nvPicPr>
        <p:blipFill>
          <a:blip r:embed="rId2" cstate="print"/>
          <a:srcRect/>
          <a:stretch>
            <a:fillRect/>
          </a:stretch>
        </p:blipFill>
        <p:spPr bwMode="auto">
          <a:xfrm>
            <a:off x="1600200" y="228600"/>
            <a:ext cx="5715000" cy="4286250"/>
          </a:xfrm>
          <a:prstGeom prst="rect">
            <a:avLst/>
          </a:prstGeom>
          <a:noFill/>
          <a:ln w="9525">
            <a:noFill/>
            <a:miter lim="800000"/>
            <a:headEnd/>
            <a:tailEnd/>
          </a:ln>
        </p:spPr>
      </p:pic>
      <p:sp>
        <p:nvSpPr>
          <p:cNvPr id="8197" name="Text Box 16"/>
          <p:cNvSpPr txBox="1">
            <a:spLocks noChangeArrowheads="1"/>
          </p:cNvSpPr>
          <p:nvPr/>
        </p:nvSpPr>
        <p:spPr bwMode="auto">
          <a:xfrm>
            <a:off x="0" y="5257800"/>
            <a:ext cx="9144000" cy="1368425"/>
          </a:xfrm>
          <a:prstGeom prst="rect">
            <a:avLst/>
          </a:prstGeom>
          <a:noFill/>
          <a:ln w="9525">
            <a:noFill/>
            <a:miter lim="800000"/>
            <a:headEnd/>
            <a:tailEnd/>
          </a:ln>
          <a:effectLst/>
        </p:spPr>
        <p:txBody>
          <a:bodyPr>
            <a:spAutoFit/>
          </a:bodyPr>
          <a:lstStyle/>
          <a:p>
            <a:r>
              <a:rPr lang="en-US"/>
              <a:t>The physical data type is used for values which have associated units. The designer first declares the name and range of the data type and then specifies the units of the type. Notice there is no semicolon separating the end of the TYPE statement and the UNITS statement. The line after the UNITS line states the base unit of of the type. The units after the base unit statement may be in terms of the base unit or another already defined unit. </a:t>
            </a:r>
          </a:p>
          <a:p>
            <a:r>
              <a:rPr lang="en-US"/>
              <a:t>Note that VHDL is not case sensitive so Kohm and kohm refer to the same unit. </a:t>
            </a:r>
          </a:p>
          <a:p>
            <a:r>
              <a:rPr lang="en-US"/>
              <a:t>The only predefined physical type in VHDL is time. </a:t>
            </a:r>
          </a:p>
        </p:txBody>
      </p:sp>
      <p:sp>
        <p:nvSpPr>
          <p:cNvPr id="8198" name="Rectangle 17"/>
          <p:cNvSpPr>
            <a:spLocks noChangeArrowheads="1"/>
          </p:cNvSpPr>
          <p:nvPr/>
        </p:nvSpPr>
        <p:spPr bwMode="auto">
          <a:xfrm>
            <a:off x="0" y="5105400"/>
            <a:ext cx="9144000" cy="20638"/>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9219" name="Rectangle 15"/>
          <p:cNvSpPr>
            <a:spLocks noChangeArrowheads="1"/>
          </p:cNvSpPr>
          <p:nvPr/>
        </p:nvSpPr>
        <p:spPr bwMode="auto">
          <a:xfrm>
            <a:off x="3736975" y="4602163"/>
            <a:ext cx="1268413" cy="517525"/>
          </a:xfrm>
          <a:prstGeom prst="rect">
            <a:avLst/>
          </a:prstGeom>
          <a:noFill/>
          <a:ln w="9525">
            <a:noFill/>
            <a:miter lim="800000"/>
            <a:headEnd/>
            <a:tailEnd/>
          </a:ln>
          <a:effectLst/>
        </p:spPr>
        <p:txBody>
          <a:bodyPr wrap="none" anchor="ctr">
            <a:spAutoFit/>
          </a:bodyPr>
          <a:lstStyle/>
          <a:p>
            <a:pPr algn="ctr"/>
            <a:r>
              <a:rPr lang="en-US"/>
              <a:t>Slide 51 of 93</a:t>
            </a:r>
          </a:p>
          <a:p>
            <a:pPr algn="ctr" eaLnBrk="0" hangingPunct="0"/>
            <a:r>
              <a:rPr lang="en-US" b="1"/>
              <a:t>Notes: </a:t>
            </a:r>
            <a:endParaRPr lang="en-US" sz="1800"/>
          </a:p>
        </p:txBody>
      </p:sp>
      <p:sp>
        <p:nvSpPr>
          <p:cNvPr id="9220" name="Rectangle 16"/>
          <p:cNvSpPr>
            <a:spLocks noChangeArrowheads="1"/>
          </p:cNvSpPr>
          <p:nvPr/>
        </p:nvSpPr>
        <p:spPr bwMode="auto">
          <a:xfrm>
            <a:off x="0" y="5181600"/>
            <a:ext cx="9144000" cy="20638"/>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9221" name="Rectangle 17"/>
          <p:cNvSpPr>
            <a:spLocks noChangeArrowheads="1"/>
          </p:cNvSpPr>
          <p:nvPr/>
        </p:nvSpPr>
        <p:spPr bwMode="auto">
          <a:xfrm>
            <a:off x="4479925" y="5718175"/>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pic>
        <p:nvPicPr>
          <p:cNvPr id="9222" name="Picture 6" descr="img051"/>
          <p:cNvPicPr>
            <a:picLocks noChangeAspect="1" noChangeArrowheads="1"/>
          </p:cNvPicPr>
          <p:nvPr/>
        </p:nvPicPr>
        <p:blipFill>
          <a:blip r:embed="rId2" cstate="print"/>
          <a:srcRect/>
          <a:stretch>
            <a:fillRect/>
          </a:stretch>
        </p:blipFill>
        <p:spPr bwMode="auto">
          <a:xfrm>
            <a:off x="1371600" y="152400"/>
            <a:ext cx="5715000" cy="4286250"/>
          </a:xfrm>
          <a:prstGeom prst="rect">
            <a:avLst/>
          </a:prstGeom>
          <a:noFill/>
          <a:ln w="9525">
            <a:noFill/>
            <a:miter lim="800000"/>
            <a:headEnd/>
            <a:tailEnd/>
          </a:ln>
        </p:spPr>
      </p:pic>
      <p:sp>
        <p:nvSpPr>
          <p:cNvPr id="9223" name="Text Box 18"/>
          <p:cNvSpPr txBox="1">
            <a:spLocks noChangeArrowheads="1"/>
          </p:cNvSpPr>
          <p:nvPr/>
        </p:nvSpPr>
        <p:spPr bwMode="auto">
          <a:xfrm>
            <a:off x="76200" y="5257800"/>
            <a:ext cx="8991600" cy="1552575"/>
          </a:xfrm>
          <a:prstGeom prst="rect">
            <a:avLst/>
          </a:prstGeom>
          <a:noFill/>
          <a:ln w="9525">
            <a:noFill/>
            <a:miter lim="800000"/>
            <a:headEnd/>
            <a:tailEnd/>
          </a:ln>
          <a:effectLst/>
        </p:spPr>
        <p:txBody>
          <a:bodyPr>
            <a:spAutoFit/>
          </a:bodyPr>
          <a:lstStyle/>
          <a:p>
            <a:r>
              <a:rPr lang="en-US" sz="1200"/>
              <a:t>VHDL composite types consists of arrays and records. Each object of this data type can hold more than one value. </a:t>
            </a:r>
          </a:p>
          <a:p>
            <a:r>
              <a:rPr lang="en-US" sz="1200"/>
              <a:t>Arrays consist of many similar elements of any data type, including arrays. The array is declared in a TYPE statement. There are numerous items in an array declaration. The first item is the name of the array. Second, the range of the array is declared. The keywords TO and DOWNTO designate ascending or descending indices, respectively, within the specified range. The third item in the array declaration is the specification of the data type for each element of the array. </a:t>
            </a:r>
          </a:p>
          <a:p>
            <a:r>
              <a:rPr lang="en-US" sz="1200"/>
              <a:t>In the example above, an array consisting of 32 bits is specified. Note that individual elements of the array are accessed by using the index number of the element as shown above. The index number corresponds to where in the specified range the index appears. For example, X(12) above refers to the thirteenth element from the left (since the leftmost index is 0) in the array.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0" y="636588"/>
            <a:ext cx="9144000" cy="0"/>
          </a:xfrm>
          <a:prstGeom prst="rect">
            <a:avLst/>
          </a:prstGeom>
          <a:noFill/>
          <a:ln w="9525">
            <a:noFill/>
            <a:miter lim="800000"/>
            <a:headEnd/>
            <a:tailEnd/>
          </a:ln>
          <a:effectLst/>
        </p:spPr>
        <p:txBody>
          <a:bodyPr wrap="none" anchor="ctr">
            <a:spAutoFit/>
          </a:bodyPr>
          <a:lstStyle/>
          <a:p>
            <a:endParaRPr lang="en-US"/>
          </a:p>
        </p:txBody>
      </p:sp>
      <p:sp>
        <p:nvSpPr>
          <p:cNvPr id="10243" name="Rectangle 15"/>
          <p:cNvSpPr>
            <a:spLocks noChangeArrowheads="1"/>
          </p:cNvSpPr>
          <p:nvPr/>
        </p:nvSpPr>
        <p:spPr bwMode="auto">
          <a:xfrm>
            <a:off x="3760788" y="4449763"/>
            <a:ext cx="1268412" cy="517525"/>
          </a:xfrm>
          <a:prstGeom prst="rect">
            <a:avLst/>
          </a:prstGeom>
          <a:noFill/>
          <a:ln w="9525">
            <a:noFill/>
            <a:miter lim="800000"/>
            <a:headEnd/>
            <a:tailEnd/>
          </a:ln>
          <a:effectLst/>
        </p:spPr>
        <p:txBody>
          <a:bodyPr wrap="none" anchor="ctr">
            <a:spAutoFit/>
          </a:bodyPr>
          <a:lstStyle/>
          <a:p>
            <a:pPr algn="ctr"/>
            <a:r>
              <a:rPr lang="en-US"/>
              <a:t>Slide 52 of 93</a:t>
            </a:r>
          </a:p>
          <a:p>
            <a:pPr algn="ctr" eaLnBrk="0" hangingPunct="0"/>
            <a:r>
              <a:rPr lang="en-US" b="1"/>
              <a:t>Notes: </a:t>
            </a:r>
            <a:endParaRPr lang="en-US" sz="1800"/>
          </a:p>
        </p:txBody>
      </p:sp>
      <p:sp>
        <p:nvSpPr>
          <p:cNvPr id="10244" name="Rectangle 16"/>
          <p:cNvSpPr>
            <a:spLocks noChangeArrowheads="1"/>
          </p:cNvSpPr>
          <p:nvPr/>
        </p:nvSpPr>
        <p:spPr bwMode="auto">
          <a:xfrm>
            <a:off x="0" y="5105400"/>
            <a:ext cx="9144000" cy="20638"/>
          </a:xfrm>
          <a:prstGeom prst="rect">
            <a:avLst/>
          </a:prstGeom>
          <a:solidFill>
            <a:srgbClr val="000000"/>
          </a:solidFill>
          <a:ln w="9525">
            <a:solidFill>
              <a:schemeClr val="tx1"/>
            </a:solidFill>
            <a:miter lim="800000"/>
            <a:headEnd/>
            <a:tailEnd/>
          </a:ln>
          <a:effectLst/>
        </p:spPr>
        <p:txBody>
          <a:bodyPr wrap="none" anchor="ctr">
            <a:spAutoFit/>
          </a:bodyPr>
          <a:lstStyle/>
          <a:p>
            <a:endParaRPr lang="en-US"/>
          </a:p>
        </p:txBody>
      </p:sp>
      <p:sp>
        <p:nvSpPr>
          <p:cNvPr id="10245" name="Rectangle 17"/>
          <p:cNvSpPr>
            <a:spLocks noChangeArrowheads="1"/>
          </p:cNvSpPr>
          <p:nvPr/>
        </p:nvSpPr>
        <p:spPr bwMode="auto">
          <a:xfrm>
            <a:off x="4479925" y="5718175"/>
            <a:ext cx="184150" cy="503238"/>
          </a:xfrm>
          <a:prstGeom prst="rect">
            <a:avLst/>
          </a:prstGeom>
          <a:noFill/>
          <a:ln w="9525">
            <a:noFill/>
            <a:miter lim="800000"/>
            <a:headEnd/>
            <a:tailEnd/>
          </a:ln>
          <a:effectLst/>
        </p:spPr>
        <p:txBody>
          <a:bodyPr wrap="none" anchor="ctr">
            <a:spAutoFit/>
          </a:bodyPr>
          <a:lstStyle/>
          <a:p>
            <a:pPr algn="ctr"/>
            <a:endParaRPr lang="en-US" sz="900"/>
          </a:p>
          <a:p>
            <a:pPr algn="ctr" eaLnBrk="0" hangingPunct="0"/>
            <a:endParaRPr lang="en-US" sz="1800"/>
          </a:p>
        </p:txBody>
      </p:sp>
      <p:pic>
        <p:nvPicPr>
          <p:cNvPr id="10246" name="Picture 6" descr="img052"/>
          <p:cNvPicPr>
            <a:picLocks noChangeAspect="1" noChangeArrowheads="1"/>
          </p:cNvPicPr>
          <p:nvPr/>
        </p:nvPicPr>
        <p:blipFill>
          <a:blip r:embed="rId2" cstate="print"/>
          <a:srcRect/>
          <a:stretch>
            <a:fillRect/>
          </a:stretch>
        </p:blipFill>
        <p:spPr bwMode="auto">
          <a:xfrm>
            <a:off x="1600200" y="152400"/>
            <a:ext cx="5715000" cy="4286250"/>
          </a:xfrm>
          <a:prstGeom prst="rect">
            <a:avLst/>
          </a:prstGeom>
          <a:noFill/>
          <a:ln w="9525">
            <a:noFill/>
            <a:miter lim="800000"/>
            <a:headEnd/>
            <a:tailEnd/>
          </a:ln>
        </p:spPr>
      </p:pic>
      <p:sp>
        <p:nvSpPr>
          <p:cNvPr id="10247" name="Text Box 18"/>
          <p:cNvSpPr txBox="1">
            <a:spLocks noChangeArrowheads="1"/>
          </p:cNvSpPr>
          <p:nvPr/>
        </p:nvSpPr>
        <p:spPr bwMode="auto">
          <a:xfrm>
            <a:off x="152400" y="5294313"/>
            <a:ext cx="8839200" cy="730250"/>
          </a:xfrm>
          <a:prstGeom prst="rect">
            <a:avLst/>
          </a:prstGeom>
          <a:noFill/>
          <a:ln w="9525">
            <a:noFill/>
            <a:miter lim="800000"/>
            <a:headEnd/>
            <a:tailEnd/>
          </a:ln>
          <a:effectLst/>
        </p:spPr>
        <p:txBody>
          <a:bodyPr>
            <a:spAutoFit/>
          </a:bodyPr>
          <a:lstStyle/>
          <a:p>
            <a:r>
              <a:rPr lang="en-US"/>
              <a:t>This example illustrates the use of the DOWNTO designator in the range specification of the array. DOWNTO specifies a descending order in array indices so that in the example above, X(4) refers to the fifth element from the right in the array (with 0 being the index for the element furthest to the right in this case).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467</TotalTime>
  <Words>4627</Words>
  <Application>Microsoft Office PowerPoint</Application>
  <PresentationFormat>On-screen Show (4:3)</PresentationFormat>
  <Paragraphs>326</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Default Design</vt:lpstr>
      <vt:lpstr>ECE 368 Basic VHDL</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VHDL</dc:title>
  <dc:creator>user</dc:creator>
  <cp:lastModifiedBy>Corporate Edition</cp:lastModifiedBy>
  <cp:revision>25</cp:revision>
  <dcterms:created xsi:type="dcterms:W3CDTF">2009-01-28T09:26:43Z</dcterms:created>
  <dcterms:modified xsi:type="dcterms:W3CDTF">2016-10-19T16:02:36Z</dcterms:modified>
</cp:coreProperties>
</file>