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3" r:id="rId1"/>
  </p:sldMasterIdLst>
  <p:notesMasterIdLst>
    <p:notesMasterId r:id="rId65"/>
  </p:notesMasterIdLst>
  <p:handoutMasterIdLst>
    <p:handoutMasterId r:id="rId66"/>
  </p:handoutMasterIdLst>
  <p:sldIdLst>
    <p:sldId id="256" r:id="rId2"/>
    <p:sldId id="258" r:id="rId3"/>
    <p:sldId id="259" r:id="rId4"/>
    <p:sldId id="317" r:id="rId5"/>
    <p:sldId id="318" r:id="rId6"/>
    <p:sldId id="319" r:id="rId7"/>
    <p:sldId id="320" r:id="rId8"/>
    <p:sldId id="321" r:id="rId9"/>
    <p:sldId id="260" r:id="rId10"/>
    <p:sldId id="264" r:id="rId11"/>
    <p:sldId id="265" r:id="rId12"/>
    <p:sldId id="310" r:id="rId13"/>
    <p:sldId id="311" r:id="rId14"/>
    <p:sldId id="268" r:id="rId15"/>
    <p:sldId id="338" r:id="rId16"/>
    <p:sldId id="312" r:id="rId17"/>
    <p:sldId id="313" r:id="rId18"/>
    <p:sldId id="314" r:id="rId19"/>
    <p:sldId id="339" r:id="rId20"/>
    <p:sldId id="269" r:id="rId21"/>
    <p:sldId id="328" r:id="rId22"/>
    <p:sldId id="327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82" r:id="rId32"/>
    <p:sldId id="283" r:id="rId33"/>
    <p:sldId id="284" r:id="rId34"/>
    <p:sldId id="285" r:id="rId35"/>
    <p:sldId id="286" r:id="rId36"/>
    <p:sldId id="287" r:id="rId37"/>
    <p:sldId id="322" r:id="rId38"/>
    <p:sldId id="289" r:id="rId39"/>
    <p:sldId id="290" r:id="rId40"/>
    <p:sldId id="291" r:id="rId41"/>
    <p:sldId id="323" r:id="rId42"/>
    <p:sldId id="324" r:id="rId43"/>
    <p:sldId id="292" r:id="rId44"/>
    <p:sldId id="325" r:id="rId45"/>
    <p:sldId id="326" r:id="rId46"/>
    <p:sldId id="295" r:id="rId47"/>
    <p:sldId id="296" r:id="rId48"/>
    <p:sldId id="297" r:id="rId49"/>
    <p:sldId id="299" r:id="rId50"/>
    <p:sldId id="329" r:id="rId51"/>
    <p:sldId id="330" r:id="rId52"/>
    <p:sldId id="331" r:id="rId53"/>
    <p:sldId id="332" r:id="rId54"/>
    <p:sldId id="333" r:id="rId55"/>
    <p:sldId id="334" r:id="rId56"/>
    <p:sldId id="335" r:id="rId57"/>
    <p:sldId id="336" r:id="rId58"/>
    <p:sldId id="301" r:id="rId59"/>
    <p:sldId id="302" r:id="rId60"/>
    <p:sldId id="303" r:id="rId61"/>
    <p:sldId id="304" r:id="rId62"/>
    <p:sldId id="305" r:id="rId63"/>
    <p:sldId id="306" r:id="rId64"/>
  </p:sldIdLst>
  <p:sldSz cx="9144000" cy="6858000" type="screen4x3"/>
  <p:notesSz cx="7315200" cy="9601200"/>
  <p:embeddedFontLst>
    <p:embeddedFont>
      <p:font typeface="Arial Narrow" pitchFamily="34" charset="0"/>
      <p:regular r:id="rId67"/>
      <p:bold r:id="rId68"/>
      <p:italic r:id="rId69"/>
      <p:boldItalic r:id="rId70"/>
    </p:embeddedFont>
    <p:embeddedFont>
      <p:font typeface="Wide Latin" pitchFamily="18" charset="0"/>
      <p:regular r:id="rId71"/>
    </p:embeddedFont>
    <p:embeddedFont>
      <p:font typeface="Tahoma" pitchFamily="34" charset="0"/>
      <p:regular r:id="rId72"/>
      <p:bold r:id="rId73"/>
    </p:embeddedFont>
    <p:embeddedFont>
      <p:font typeface="Verdana" pitchFamily="34" charset="0"/>
      <p:regular r:id="rId74"/>
      <p:bold r:id="rId75"/>
      <p:italic r:id="rId76"/>
      <p:boldItalic r:id="rId77"/>
    </p:embeddedFont>
  </p:embeddedFontLst>
  <p:custShowLst>
    <p:custShow name="seminar_05" id="0">
      <p:sldLst>
        <p:sld r:id="rId2"/>
        <p:sld r:id="rId11"/>
        <p:sld r:id="rId12"/>
        <p:sld r:id="rId3"/>
        <p:sld r:id="rId21"/>
        <p:sld r:id="rId30"/>
        <p:sld r:id="rId31"/>
        <p:sld r:id="rId32"/>
        <p:sld r:id="rId33"/>
        <p:sld r:id="rId34"/>
        <p:sld r:id="rId35"/>
        <p:sld r:id="rId36"/>
        <p:sld r:id="rId37"/>
        <p:sld r:id="rId41"/>
        <p:sld r:id="rId48"/>
        <p:sld r:id="rId49"/>
        <p:sld r:id="rId50"/>
        <p:sld r:id="rId59"/>
        <p:sld r:id="rId60"/>
        <p:sld r:id="rId61"/>
        <p:sld r:id="rId62"/>
        <p:sld r:id="rId63"/>
        <p:sld r:id="rId64"/>
        <p:sld r:id="rId13"/>
        <p:sld r:id="rId14"/>
        <p:sld r:id="rId18"/>
        <p:sld r:id="rId7"/>
        <p:sld r:id="rId5"/>
        <p:sld r:id="rId6"/>
      </p:sldLst>
    </p:custShow>
  </p:custShow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</p:showPr>
  <p:clrMru>
    <a:srgbClr val="EC0000"/>
    <a:srgbClr val="CC0000"/>
    <a:srgbClr val="3366CC"/>
    <a:srgbClr val="990033"/>
    <a:srgbClr val="660066"/>
    <a:srgbClr val="FF00FF"/>
    <a:srgbClr val="FF0066"/>
    <a:srgbClr val="FF66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825" autoAdjust="0"/>
    <p:restoredTop sz="96213" autoAdjust="0"/>
  </p:normalViewPr>
  <p:slideViewPr>
    <p:cSldViewPr>
      <p:cViewPr>
        <p:scale>
          <a:sx n="75" d="100"/>
          <a:sy n="75" d="100"/>
        </p:scale>
        <p:origin x="-1020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font" Target="fonts/font2.fntdata"/><Relationship Id="rId76" Type="http://schemas.openxmlformats.org/officeDocument/2006/relationships/font" Target="fonts/font10.fntdata"/><Relationship Id="rId7" Type="http://schemas.openxmlformats.org/officeDocument/2006/relationships/slide" Target="slides/slide6.xml"/><Relationship Id="rId71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handoutMaster" Target="handoutMasters/handoutMaster1.xml"/><Relationship Id="rId74" Type="http://schemas.openxmlformats.org/officeDocument/2006/relationships/font" Target="fonts/font8.fntdata"/><Relationship Id="rId79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73" Type="http://schemas.openxmlformats.org/officeDocument/2006/relationships/font" Target="fonts/font7.fntdata"/><Relationship Id="rId78" Type="http://schemas.openxmlformats.org/officeDocument/2006/relationships/presProps" Target="presProps.xml"/><Relationship Id="rId8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font" Target="fonts/font3.fntdata"/><Relationship Id="rId77" Type="http://schemas.openxmlformats.org/officeDocument/2006/relationships/font" Target="fonts/font11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6.fntdata"/><Relationship Id="rId80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1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font" Target="fonts/font4.fntdata"/><Relationship Id="rId75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9456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14800" y="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t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9456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9456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14800" y="9144000"/>
            <a:ext cx="32004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36" tIns="45718" rIns="91436" bIns="45718" numCol="1" anchor="b" anchorCtr="0" compatLnSpc="1">
            <a:prstTxWarp prst="textNoShape">
              <a:avLst/>
            </a:prstTxWarp>
          </a:bodyPr>
          <a:lstStyle>
            <a:lvl1pPr algn="r">
              <a:defRPr sz="1100"/>
            </a:lvl1pPr>
          </a:lstStyle>
          <a:p>
            <a:fld id="{7CA9123D-47AB-4425-9C1C-5EFB81B2C40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9" rIns="96656" bIns="48329" numCol="1" anchor="t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9" rIns="96656" bIns="48329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512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9012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12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9" rIns="96656" bIns="4832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2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9" rIns="96656" bIns="48329" numCol="1" anchor="b" anchorCtr="0" compatLnSpc="1">
            <a:prstTxWarp prst="textNoShape">
              <a:avLst/>
            </a:prstTxWarp>
          </a:bodyPr>
          <a:lstStyle>
            <a:lvl1pPr algn="l" defTabSz="966788" eaLnBrk="1" hangingPunct="1">
              <a:defRPr sz="1300"/>
            </a:lvl1pPr>
          </a:lstStyle>
          <a:p>
            <a:endParaRPr lang="en-US"/>
          </a:p>
        </p:txBody>
      </p:sp>
      <p:sp>
        <p:nvSpPr>
          <p:cNvPr id="512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6" tIns="48329" rIns="96656" bIns="48329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/>
            </a:lvl1pPr>
          </a:lstStyle>
          <a:p>
            <a:fld id="{52314E95-C243-471C-BB5D-B7F57E568BF6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842CA3-4B19-49F1-BBF0-13C768A020FC}" type="slidenum">
              <a:rPr lang="en-US"/>
              <a:pPr/>
              <a:t>1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371600"/>
            <a:ext cx="6477000" cy="1752600"/>
          </a:xfrm>
        </p:spPr>
        <p:txBody>
          <a:bodyPr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3733800"/>
            <a:ext cx="6477000" cy="1981200"/>
          </a:xfrm>
        </p:spPr>
        <p:txBody>
          <a:bodyPr/>
          <a:lstStyle>
            <a:lvl1pPr marL="0" indent="0">
              <a:buFont typeface="Wingdings" pitchFamily="2" charset="2"/>
              <a:buNone/>
              <a:defRPr>
                <a:solidFill>
                  <a:srgbClr val="000066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319" name="Line 7"/>
          <p:cNvSpPr>
            <a:spLocks noChangeShapeType="1"/>
          </p:cNvSpPr>
          <p:nvPr/>
        </p:nvSpPr>
        <p:spPr bwMode="auto">
          <a:xfrm>
            <a:off x="1905000" y="1219200"/>
            <a:ext cx="0" cy="2057400"/>
          </a:xfrm>
          <a:prstGeom prst="line">
            <a:avLst/>
          </a:prstGeom>
          <a:noFill/>
          <a:ln w="34925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3323" name="Picture 11" descr="EWU_logo_red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981200"/>
            <a:ext cx="1633538" cy="679450"/>
          </a:xfrm>
          <a:prstGeom prst="rect">
            <a:avLst/>
          </a:prstGeom>
          <a:noFill/>
        </p:spPr>
      </p:pic>
      <p:sp>
        <p:nvSpPr>
          <p:cNvPr id="13324" name="Rectangle 12"/>
          <p:cNvSpPr>
            <a:spLocks noChangeArrowheads="1"/>
          </p:cNvSpPr>
          <p:nvPr/>
        </p:nvSpPr>
        <p:spPr bwMode="auto">
          <a:xfrm>
            <a:off x="8077200" y="6172200"/>
            <a:ext cx="457200" cy="381000"/>
          </a:xfrm>
          <a:prstGeom prst="rect">
            <a:avLst/>
          </a:prstGeom>
          <a:solidFill>
            <a:srgbClr val="99CCFF"/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/>
          <a:lstStyle/>
          <a:p>
            <a:pPr eaLnBrk="1" hangingPunct="1"/>
            <a:fld id="{3D258856-FCF6-4054-961A-FEDF304FD6EE}" type="slidenum">
              <a:rPr lang="en-US" sz="1400" b="1">
                <a:solidFill>
                  <a:srgbClr val="3366CC"/>
                </a:solidFill>
              </a:rPr>
              <a:pPr eaLnBrk="1" hangingPunct="1"/>
              <a:t>‹#›</a:t>
            </a:fld>
            <a:endParaRPr lang="en-US" sz="1400" b="1">
              <a:solidFill>
                <a:srgbClr val="3366CC"/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318F126-D24A-445F-BAFD-919A517AFC6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95D7A345-41F9-49B6-9488-2F504AF22A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105400" y="1905000"/>
            <a:ext cx="3429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105400" y="4038600"/>
            <a:ext cx="3429000" cy="1981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8077200" y="6172200"/>
            <a:ext cx="457200" cy="381000"/>
          </a:xfrm>
        </p:spPr>
        <p:txBody>
          <a:bodyPr/>
          <a:lstStyle>
            <a:lvl1pPr>
              <a:defRPr/>
            </a:lvl1pPr>
          </a:lstStyle>
          <a:p>
            <a:fld id="{649F0AB8-B5AD-443A-86F4-D25F0298396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724A94C-76B0-4BE5-B1DF-55E8A6D57DF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283B3D3-A1EB-4CFC-9760-E6AB0814E63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EB9B1A01-30F1-41DD-9666-E60121562E0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6244A19-214D-4326-846B-81EDE36551E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DE09F54A-E118-47C3-8259-4EF0441B7D1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0F3AD2E-EFA8-4B24-8F0A-1F2ADE4920D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AE0CE32F-A0E3-4CD7-8162-AAB1F492D4A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46EF65CD-353F-4535-9812-E2CCAC888A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0" y="1905000"/>
            <a:ext cx="7010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77200" y="6172200"/>
            <a:ext cx="457200" cy="381000"/>
          </a:xfrm>
          <a:prstGeom prst="rect">
            <a:avLst/>
          </a:prstGeom>
          <a:solidFill>
            <a:srgbClr val="99CCFF"/>
          </a:solidFill>
          <a:ln w="381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1">
                <a:solidFill>
                  <a:srgbClr val="3366CC"/>
                </a:solidFill>
              </a:defRPr>
            </a:lvl1pPr>
          </a:lstStyle>
          <a:p>
            <a:fld id="{56FD74DA-D80C-4987-A749-7C932E67806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2295" name="Line 7"/>
          <p:cNvSpPr>
            <a:spLocks noChangeShapeType="1"/>
          </p:cNvSpPr>
          <p:nvPr/>
        </p:nvSpPr>
        <p:spPr bwMode="auto">
          <a:xfrm flipV="1">
            <a:off x="1371600" y="304800"/>
            <a:ext cx="0" cy="1295400"/>
          </a:xfrm>
          <a:prstGeom prst="line">
            <a:avLst/>
          </a:prstGeom>
          <a:noFill/>
          <a:ln w="38100">
            <a:solidFill>
              <a:schemeClr val="tx2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pic>
        <p:nvPicPr>
          <p:cNvPr id="12303" name="Picture 15" descr="EWU_logo_red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152400" y="685800"/>
            <a:ext cx="1112838" cy="461963"/>
          </a:xfrm>
          <a:prstGeom prst="rect">
            <a:avLst/>
          </a:prstGeom>
          <a:noFill/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  <p:sldLayoutId id="2147483665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>
          <a:solidFill>
            <a:srgbClr val="993366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rgbClr val="993366"/>
          </a:solidFill>
          <a:latin typeface="Aria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rgbClr val="993366"/>
          </a:solidFill>
          <a:latin typeface="Aria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rgbClr val="993366"/>
          </a:solidFill>
          <a:latin typeface="Aria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rgbClr val="993366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rgbClr val="993366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rgbClr val="993366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rgbClr val="993366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rgbClr val="993366"/>
          </a:solidFill>
          <a:latin typeface="Arial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003366"/>
        </a:buClr>
        <a:buSzPct val="70000"/>
        <a:buFont typeface="Wingdings" pitchFamily="2" charset="2"/>
        <a:buChar char="l"/>
        <a:defRPr sz="3000">
          <a:solidFill>
            <a:srgbClr val="003366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3366CC"/>
        </a:buClr>
        <a:buSzPct val="75000"/>
        <a:buFont typeface="Wingdings" pitchFamily="2" charset="2"/>
        <a:buChar char="l"/>
        <a:defRPr sz="2800">
          <a:solidFill>
            <a:srgbClr val="003366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993366"/>
        </a:buClr>
        <a:buChar char="•"/>
        <a:defRPr sz="2400">
          <a:solidFill>
            <a:srgbClr val="003366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CC0000"/>
        </a:buClr>
        <a:buChar char="•"/>
        <a:defRPr sz="2000">
          <a:solidFill>
            <a:srgbClr val="003366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3366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3366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3366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3366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000">
          <a:solidFill>
            <a:srgbClr val="003366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6.wmf"/><Relationship Id="rId4" Type="http://schemas.openxmlformats.org/officeDocument/2006/relationships/oleObject" Target="../embeddings/oleObject3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4038600" y="1371600"/>
            <a:ext cx="4572000" cy="1752600"/>
          </a:xfrm>
        </p:spPr>
        <p:txBody>
          <a:bodyPr/>
          <a:lstStyle/>
          <a:p>
            <a:r>
              <a:rPr lang="en-GB" sz="4400">
                <a:latin typeface="Arial Narrow" pitchFamily="34" charset="0"/>
              </a:rPr>
              <a:t>VHDL Overview</a:t>
            </a:r>
            <a:endParaRPr lang="en-US" sz="4000">
              <a:solidFill>
                <a:srgbClr val="777777"/>
              </a:solidFill>
              <a:latin typeface="Arial Narrow" pitchFamily="34" charset="0"/>
            </a:endParaRPr>
          </a:p>
        </p:txBody>
      </p:sp>
      <p:sp>
        <p:nvSpPr>
          <p:cNvPr id="3072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ctr"/>
            <a:endParaRPr lang="en-GB"/>
          </a:p>
          <a:p>
            <a:endParaRPr lang="en-US"/>
          </a:p>
        </p:txBody>
      </p:sp>
      <p:sp>
        <p:nvSpPr>
          <p:cNvPr id="30728" name="Rectangle 8"/>
          <p:cNvSpPr>
            <a:spLocks noChangeArrowheads="1"/>
          </p:cNvSpPr>
          <p:nvPr/>
        </p:nvSpPr>
        <p:spPr bwMode="auto">
          <a:xfrm>
            <a:off x="1981200" y="4130675"/>
            <a:ext cx="3748088" cy="11906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3600">
                <a:solidFill>
                  <a:srgbClr val="3366CC"/>
                </a:solidFill>
                <a:latin typeface="Arial Narrow" pitchFamily="34" charset="0"/>
              </a:rPr>
              <a:t>A Quick Start Tutorial</a:t>
            </a:r>
          </a:p>
          <a:p>
            <a:pPr algn="l"/>
            <a:endParaRPr lang="en-US" sz="3600">
              <a:solidFill>
                <a:schemeClr val="tx2"/>
              </a:solidFill>
              <a:latin typeface="Arial Narrow" pitchFamily="34" charset="0"/>
            </a:endParaRPr>
          </a:p>
        </p:txBody>
      </p:sp>
      <p:graphicFrame>
        <p:nvGraphicFramePr>
          <p:cNvPr id="30729" name="Object 9"/>
          <p:cNvGraphicFramePr>
            <a:graphicFrameLocks noChangeAspect="1"/>
          </p:cNvGraphicFramePr>
          <p:nvPr/>
        </p:nvGraphicFramePr>
        <p:xfrm>
          <a:off x="2057400" y="1219200"/>
          <a:ext cx="1901825" cy="2187575"/>
        </p:xfrm>
        <a:graphic>
          <a:graphicData uri="http://schemas.openxmlformats.org/presentationml/2006/ole">
            <p:oleObj spid="_x0000_s30729" name="Photo Editor Photo" r:id="rId4" imgW="1580952" imgH="1819529" progId="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C6DF72-AEC3-40E6-9A59-2FB6AFB3061C}" type="slidenum">
              <a:rPr lang="en-US"/>
              <a:pPr/>
              <a:t>10</a:t>
            </a:fld>
            <a:endParaRPr lang="en-US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Narrow" pitchFamily="34" charset="0"/>
              </a:rPr>
              <a:t>HDL coding Styles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2286000"/>
            <a:ext cx="7010400" cy="4114800"/>
          </a:xfrm>
        </p:spPr>
        <p:txBody>
          <a:bodyPr/>
          <a:lstStyle/>
          <a:p>
            <a:endParaRPr lang="en-US" b="1">
              <a:solidFill>
                <a:srgbClr val="3366CC"/>
              </a:solidFill>
            </a:endParaRPr>
          </a:p>
          <a:p>
            <a:r>
              <a:rPr lang="en-US" b="1">
                <a:solidFill>
                  <a:srgbClr val="FF6600"/>
                </a:solidFill>
              </a:rPr>
              <a:t>R</a:t>
            </a:r>
            <a:r>
              <a:rPr lang="en-US"/>
              <a:t>egister </a:t>
            </a:r>
            <a:r>
              <a:rPr lang="en-US" b="1">
                <a:solidFill>
                  <a:srgbClr val="FF6600"/>
                </a:solidFill>
              </a:rPr>
              <a:t>T</a:t>
            </a:r>
            <a:r>
              <a:rPr lang="en-US"/>
              <a:t>ransfer </a:t>
            </a:r>
            <a:r>
              <a:rPr lang="en-US" b="1">
                <a:solidFill>
                  <a:srgbClr val="FF6600"/>
                </a:solidFill>
              </a:rPr>
              <a:t>L</a:t>
            </a:r>
            <a:r>
              <a:rPr lang="en-US"/>
              <a:t>evel</a:t>
            </a:r>
          </a:p>
          <a:p>
            <a:r>
              <a:rPr lang="en-US"/>
              <a:t>Structural</a:t>
            </a:r>
          </a:p>
          <a:p>
            <a:r>
              <a:rPr lang="en-US"/>
              <a:t>Behavioral</a:t>
            </a:r>
          </a:p>
        </p:txBody>
      </p:sp>
      <p:sp>
        <p:nvSpPr>
          <p:cNvPr id="260100" name="Freeform 4"/>
          <p:cNvSpPr>
            <a:spLocks/>
          </p:cNvSpPr>
          <p:nvPr/>
        </p:nvSpPr>
        <p:spPr bwMode="auto">
          <a:xfrm>
            <a:off x="4495800" y="3657600"/>
            <a:ext cx="1905000" cy="533400"/>
          </a:xfrm>
          <a:custGeom>
            <a:avLst/>
            <a:gdLst/>
            <a:ahLst/>
            <a:cxnLst>
              <a:cxn ang="0">
                <a:pos x="0" y="720"/>
              </a:cxn>
              <a:cxn ang="0">
                <a:pos x="528" y="672"/>
              </a:cxn>
              <a:cxn ang="0">
                <a:pos x="576" y="240"/>
              </a:cxn>
              <a:cxn ang="0">
                <a:pos x="960" y="0"/>
              </a:cxn>
            </a:cxnLst>
            <a:rect l="0" t="0" r="r" b="b"/>
            <a:pathLst>
              <a:path w="960" h="752">
                <a:moveTo>
                  <a:pt x="0" y="720"/>
                </a:moveTo>
                <a:cubicBezTo>
                  <a:pt x="216" y="736"/>
                  <a:pt x="432" y="752"/>
                  <a:pt x="528" y="672"/>
                </a:cubicBezTo>
                <a:cubicBezTo>
                  <a:pt x="624" y="592"/>
                  <a:pt x="504" y="352"/>
                  <a:pt x="576" y="240"/>
                </a:cubicBezTo>
                <a:cubicBezTo>
                  <a:pt x="648" y="128"/>
                  <a:pt x="888" y="40"/>
                  <a:pt x="960" y="0"/>
                </a:cubicBezTo>
              </a:path>
            </a:pathLst>
          </a:custGeom>
          <a:noFill/>
          <a:ln w="38100" cap="flat" cmpd="sng">
            <a:solidFill>
              <a:srgbClr val="EC0000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101" name="AutoShape 5"/>
          <p:cNvSpPr>
            <a:spLocks/>
          </p:cNvSpPr>
          <p:nvPr/>
        </p:nvSpPr>
        <p:spPr bwMode="auto">
          <a:xfrm>
            <a:off x="4038600" y="3962400"/>
            <a:ext cx="304800" cy="457200"/>
          </a:xfrm>
          <a:prstGeom prst="rightBrace">
            <a:avLst>
              <a:gd name="adj1" fmla="val 12500"/>
              <a:gd name="adj2" fmla="val 50000"/>
            </a:avLst>
          </a:prstGeom>
          <a:noFill/>
          <a:ln w="38100">
            <a:solidFill>
              <a:srgbClr val="E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0102" name="Text Box 6"/>
          <p:cNvSpPr txBox="1">
            <a:spLocks noChangeArrowheads="1"/>
          </p:cNvSpPr>
          <p:nvPr/>
        </p:nvSpPr>
        <p:spPr bwMode="auto">
          <a:xfrm>
            <a:off x="6400800" y="3048000"/>
            <a:ext cx="2673350" cy="14652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EC0000"/>
                </a:solidFill>
              </a:rPr>
              <a:t>Be careful NOT </a:t>
            </a:r>
          </a:p>
          <a:p>
            <a:pPr algn="l"/>
            <a:r>
              <a:rPr lang="en-US" sz="1800">
                <a:solidFill>
                  <a:srgbClr val="EC0000"/>
                </a:solidFill>
              </a:rPr>
              <a:t>everybody gives</a:t>
            </a:r>
          </a:p>
          <a:p>
            <a:pPr algn="l"/>
            <a:r>
              <a:rPr lang="en-US" sz="1800">
                <a:solidFill>
                  <a:srgbClr val="EC0000"/>
                </a:solidFill>
              </a:rPr>
              <a:t>the same meaning to </a:t>
            </a:r>
          </a:p>
          <a:p>
            <a:pPr algn="l"/>
            <a:r>
              <a:rPr lang="en-US" sz="1800">
                <a:solidFill>
                  <a:srgbClr val="EC0000"/>
                </a:solidFill>
              </a:rPr>
              <a:t>the term BEHAVIORAL !</a:t>
            </a:r>
          </a:p>
          <a:p>
            <a:pPr algn="l"/>
            <a:endParaRPr lang="en-US" sz="1800">
              <a:solidFill>
                <a:srgbClr val="EC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260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260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0100" grpId="0" animBg="1"/>
      <p:bldP spid="260101" grpId="0" animBg="1"/>
      <p:bldP spid="260102" grpId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B08F8E-F579-45F6-9AD9-F79C22B4774A}" type="slidenum">
              <a:rPr lang="en-US"/>
              <a:pPr/>
              <a:t>11</a:t>
            </a:fld>
            <a:endParaRPr lang="en-US"/>
          </a:p>
        </p:txBody>
      </p:sp>
      <p:sp>
        <p:nvSpPr>
          <p:cNvPr id="261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Narrow" pitchFamily="34" charset="0"/>
              </a:rPr>
              <a:t>RTL</a:t>
            </a:r>
          </a:p>
        </p:txBody>
      </p:sp>
      <p:sp>
        <p:nvSpPr>
          <p:cNvPr id="26112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676400"/>
            <a:ext cx="8534400" cy="1295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Arial Narrow" pitchFamily="34" charset="0"/>
              </a:rPr>
              <a:t>model combinational and sequential logic components</a:t>
            </a:r>
          </a:p>
          <a:p>
            <a:pPr>
              <a:lnSpc>
                <a:spcPct val="90000"/>
              </a:lnSpc>
            </a:pPr>
            <a:r>
              <a:rPr lang="en-US" sz="2600">
                <a:latin typeface="Arial Narrow" pitchFamily="34" charset="0"/>
              </a:rPr>
              <a:t>Only a small subset of the Language statements can be mapped in real “Silicon”.</a:t>
            </a:r>
          </a:p>
        </p:txBody>
      </p:sp>
      <p:pic>
        <p:nvPicPr>
          <p:cNvPr id="261147" name="Picture 27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0" y="4191000"/>
            <a:ext cx="1335088" cy="712788"/>
          </a:xfrm>
          <a:noFill/>
          <a:ln/>
        </p:spPr>
      </p:pic>
      <p:sp>
        <p:nvSpPr>
          <p:cNvPr id="261125" name="AutoShape 5"/>
          <p:cNvSpPr>
            <a:spLocks noChangeArrowheads="1"/>
          </p:cNvSpPr>
          <p:nvPr/>
        </p:nvSpPr>
        <p:spPr bwMode="auto">
          <a:xfrm>
            <a:off x="1752600" y="4495800"/>
            <a:ext cx="1600200" cy="1143000"/>
          </a:xfrm>
          <a:prstGeom prst="cube">
            <a:avLst>
              <a:gd name="adj" fmla="val 9847"/>
            </a:avLst>
          </a:prstGeom>
          <a:noFill/>
          <a:ln w="254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26" name="Text Box 6"/>
          <p:cNvSpPr txBox="1">
            <a:spLocks noChangeArrowheads="1"/>
          </p:cNvSpPr>
          <p:nvPr/>
        </p:nvSpPr>
        <p:spPr bwMode="auto">
          <a:xfrm>
            <a:off x="1752600" y="4876800"/>
            <a:ext cx="152400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solidFill>
                  <a:srgbClr val="3366CC"/>
                </a:solidFill>
              </a:rPr>
              <a:t>translation</a:t>
            </a:r>
          </a:p>
          <a:p>
            <a:endParaRPr lang="en-US" sz="1800">
              <a:solidFill>
                <a:srgbClr val="3366CC"/>
              </a:solidFill>
            </a:endParaRPr>
          </a:p>
        </p:txBody>
      </p:sp>
      <p:sp>
        <p:nvSpPr>
          <p:cNvPr id="261127" name="AutoShape 7"/>
          <p:cNvSpPr>
            <a:spLocks noChangeArrowheads="1"/>
          </p:cNvSpPr>
          <p:nvPr/>
        </p:nvSpPr>
        <p:spPr bwMode="auto">
          <a:xfrm>
            <a:off x="1219200" y="4953000"/>
            <a:ext cx="533400" cy="228600"/>
          </a:xfrm>
          <a:prstGeom prst="rightArrow">
            <a:avLst>
              <a:gd name="adj1" fmla="val 50000"/>
              <a:gd name="adj2" fmla="val 75002"/>
            </a:avLst>
          </a:prstGeom>
          <a:solidFill>
            <a:srgbClr val="99CCFF"/>
          </a:solidFill>
          <a:ln w="25400">
            <a:solidFill>
              <a:srgbClr val="3366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28" name="AutoShape 8"/>
          <p:cNvSpPr>
            <a:spLocks noChangeArrowheads="1"/>
          </p:cNvSpPr>
          <p:nvPr/>
        </p:nvSpPr>
        <p:spPr bwMode="auto">
          <a:xfrm>
            <a:off x="3276600" y="4953000"/>
            <a:ext cx="2286000" cy="228600"/>
          </a:xfrm>
          <a:prstGeom prst="rightArrow">
            <a:avLst>
              <a:gd name="adj1" fmla="val 50000"/>
              <a:gd name="adj2" fmla="val 77963"/>
            </a:avLst>
          </a:prstGeom>
          <a:solidFill>
            <a:srgbClr val="99CCFF"/>
          </a:solidFill>
          <a:ln w="25400">
            <a:solidFill>
              <a:srgbClr val="3366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29" name="Text Box 9"/>
          <p:cNvSpPr txBox="1">
            <a:spLocks noChangeArrowheads="1"/>
          </p:cNvSpPr>
          <p:nvPr/>
        </p:nvSpPr>
        <p:spPr bwMode="auto">
          <a:xfrm>
            <a:off x="-152400" y="4876800"/>
            <a:ext cx="15176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solidFill>
                  <a:srgbClr val="003366"/>
                </a:solidFill>
              </a:rPr>
              <a:t>HDL code</a:t>
            </a:r>
          </a:p>
        </p:txBody>
      </p:sp>
      <p:sp>
        <p:nvSpPr>
          <p:cNvPr id="261131" name="Text Box 11"/>
          <p:cNvSpPr txBox="1">
            <a:spLocks noChangeArrowheads="1"/>
          </p:cNvSpPr>
          <p:nvPr/>
        </p:nvSpPr>
        <p:spPr bwMode="auto">
          <a:xfrm>
            <a:off x="1828800" y="3352800"/>
            <a:ext cx="14414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solidFill>
                  <a:srgbClr val="003366"/>
                </a:solidFill>
              </a:rPr>
              <a:t>generic </a:t>
            </a:r>
          </a:p>
          <a:p>
            <a:r>
              <a:rPr lang="en-US" sz="1800">
                <a:solidFill>
                  <a:srgbClr val="003366"/>
                </a:solidFill>
              </a:rPr>
              <a:t>technology</a:t>
            </a:r>
          </a:p>
        </p:txBody>
      </p:sp>
      <p:sp>
        <p:nvSpPr>
          <p:cNvPr id="261132" name="Text Box 12"/>
          <p:cNvSpPr txBox="1">
            <a:spLocks noChangeArrowheads="1"/>
          </p:cNvSpPr>
          <p:nvPr/>
        </p:nvSpPr>
        <p:spPr bwMode="auto">
          <a:xfrm>
            <a:off x="3505200" y="4114800"/>
            <a:ext cx="1657350" cy="915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003366"/>
                </a:solidFill>
              </a:rPr>
              <a:t>unoptimized</a:t>
            </a:r>
          </a:p>
          <a:p>
            <a:pPr algn="l"/>
            <a:r>
              <a:rPr lang="en-US" sz="1800">
                <a:solidFill>
                  <a:srgbClr val="003366"/>
                </a:solidFill>
              </a:rPr>
              <a:t>generic</a:t>
            </a:r>
          </a:p>
          <a:p>
            <a:pPr algn="l"/>
            <a:r>
              <a:rPr lang="en-US" sz="1800">
                <a:solidFill>
                  <a:srgbClr val="003366"/>
                </a:solidFill>
              </a:rPr>
              <a:t>boolean netlist</a:t>
            </a:r>
          </a:p>
        </p:txBody>
      </p:sp>
      <p:sp>
        <p:nvSpPr>
          <p:cNvPr id="261133" name="AutoShape 13"/>
          <p:cNvSpPr>
            <a:spLocks noChangeArrowheads="1"/>
          </p:cNvSpPr>
          <p:nvPr/>
        </p:nvSpPr>
        <p:spPr bwMode="auto">
          <a:xfrm rot="5400000">
            <a:off x="2286000" y="4191000"/>
            <a:ext cx="533400" cy="228600"/>
          </a:xfrm>
          <a:prstGeom prst="rightArrow">
            <a:avLst>
              <a:gd name="adj1" fmla="val 50000"/>
              <a:gd name="adj2" fmla="val 75002"/>
            </a:avLst>
          </a:prstGeom>
          <a:solidFill>
            <a:srgbClr val="99CCFF"/>
          </a:solidFill>
          <a:ln w="25400">
            <a:solidFill>
              <a:srgbClr val="3366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34" name="Text Box 14"/>
          <p:cNvSpPr txBox="1">
            <a:spLocks noChangeArrowheads="1"/>
          </p:cNvSpPr>
          <p:nvPr/>
        </p:nvSpPr>
        <p:spPr bwMode="auto">
          <a:xfrm>
            <a:off x="5562600" y="4724400"/>
            <a:ext cx="152400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solidFill>
                  <a:srgbClr val="3366CC"/>
                </a:solidFill>
              </a:rPr>
              <a:t>optimization &amp; mapping</a:t>
            </a:r>
          </a:p>
        </p:txBody>
      </p:sp>
      <p:sp>
        <p:nvSpPr>
          <p:cNvPr id="261135" name="AutoShape 15"/>
          <p:cNvSpPr>
            <a:spLocks noChangeArrowheads="1"/>
          </p:cNvSpPr>
          <p:nvPr/>
        </p:nvSpPr>
        <p:spPr bwMode="auto">
          <a:xfrm>
            <a:off x="5562600" y="4495800"/>
            <a:ext cx="1600200" cy="1143000"/>
          </a:xfrm>
          <a:prstGeom prst="cube">
            <a:avLst>
              <a:gd name="adj" fmla="val 9847"/>
            </a:avLst>
          </a:prstGeom>
          <a:noFill/>
          <a:ln w="25400">
            <a:solidFill>
              <a:srgbClr val="3366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36" name="AutoShape 16"/>
          <p:cNvSpPr>
            <a:spLocks noChangeArrowheads="1"/>
          </p:cNvSpPr>
          <p:nvPr/>
        </p:nvSpPr>
        <p:spPr bwMode="auto">
          <a:xfrm rot="5400000">
            <a:off x="5638800" y="4191000"/>
            <a:ext cx="533400" cy="228600"/>
          </a:xfrm>
          <a:prstGeom prst="rightArrow">
            <a:avLst>
              <a:gd name="adj1" fmla="val 50000"/>
              <a:gd name="adj2" fmla="val 75002"/>
            </a:avLst>
          </a:prstGeom>
          <a:solidFill>
            <a:srgbClr val="99CCFF"/>
          </a:solidFill>
          <a:ln w="25400">
            <a:solidFill>
              <a:srgbClr val="3366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37" name="AutoShape 17"/>
          <p:cNvSpPr>
            <a:spLocks noChangeArrowheads="1"/>
          </p:cNvSpPr>
          <p:nvPr/>
        </p:nvSpPr>
        <p:spPr bwMode="auto">
          <a:xfrm rot="5400000">
            <a:off x="6553200" y="4191000"/>
            <a:ext cx="533400" cy="228600"/>
          </a:xfrm>
          <a:prstGeom prst="rightArrow">
            <a:avLst>
              <a:gd name="adj1" fmla="val 50000"/>
              <a:gd name="adj2" fmla="val 75002"/>
            </a:avLst>
          </a:prstGeom>
          <a:solidFill>
            <a:srgbClr val="99CCFF"/>
          </a:solidFill>
          <a:ln w="25400">
            <a:solidFill>
              <a:srgbClr val="3366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38" name="Text Box 18"/>
          <p:cNvSpPr txBox="1">
            <a:spLocks noChangeArrowheads="1"/>
          </p:cNvSpPr>
          <p:nvPr/>
        </p:nvSpPr>
        <p:spPr bwMode="auto">
          <a:xfrm>
            <a:off x="6096000" y="3352800"/>
            <a:ext cx="129540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solidFill>
                  <a:srgbClr val="003366"/>
                </a:solidFill>
              </a:rPr>
              <a:t>target </a:t>
            </a:r>
          </a:p>
          <a:p>
            <a:r>
              <a:rPr lang="en-US" sz="1800">
                <a:solidFill>
                  <a:srgbClr val="003366"/>
                </a:solidFill>
              </a:rPr>
              <a:t>technology</a:t>
            </a:r>
          </a:p>
        </p:txBody>
      </p:sp>
      <p:sp>
        <p:nvSpPr>
          <p:cNvPr id="261139" name="Text Box 19"/>
          <p:cNvSpPr txBox="1">
            <a:spLocks noChangeArrowheads="1"/>
          </p:cNvSpPr>
          <p:nvPr/>
        </p:nvSpPr>
        <p:spPr bwMode="auto">
          <a:xfrm>
            <a:off x="4800600" y="3124200"/>
            <a:ext cx="1371600" cy="915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solidFill>
                  <a:srgbClr val="003366"/>
                </a:solidFill>
              </a:rPr>
              <a:t>area and timing</a:t>
            </a:r>
          </a:p>
          <a:p>
            <a:r>
              <a:rPr lang="en-US" sz="1800">
                <a:solidFill>
                  <a:srgbClr val="003366"/>
                </a:solidFill>
              </a:rPr>
              <a:t>constraints</a:t>
            </a:r>
          </a:p>
        </p:txBody>
      </p:sp>
      <p:sp>
        <p:nvSpPr>
          <p:cNvPr id="261140" name="AutoShape 20"/>
          <p:cNvSpPr>
            <a:spLocks noChangeArrowheads="1"/>
          </p:cNvSpPr>
          <p:nvPr/>
        </p:nvSpPr>
        <p:spPr bwMode="auto">
          <a:xfrm>
            <a:off x="7086600" y="4953000"/>
            <a:ext cx="609600" cy="228600"/>
          </a:xfrm>
          <a:prstGeom prst="rightArrow">
            <a:avLst>
              <a:gd name="adj1" fmla="val 50000"/>
              <a:gd name="adj2" fmla="val 85716"/>
            </a:avLst>
          </a:prstGeom>
          <a:solidFill>
            <a:srgbClr val="99CCFF"/>
          </a:solidFill>
          <a:ln w="25400">
            <a:solidFill>
              <a:srgbClr val="3366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41" name="Text Box 21"/>
          <p:cNvSpPr txBox="1">
            <a:spLocks noChangeArrowheads="1"/>
          </p:cNvSpPr>
          <p:nvPr/>
        </p:nvSpPr>
        <p:spPr bwMode="auto">
          <a:xfrm>
            <a:off x="7696200" y="4648200"/>
            <a:ext cx="1225550" cy="915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003366"/>
                </a:solidFill>
              </a:rPr>
              <a:t>optimized</a:t>
            </a:r>
          </a:p>
          <a:p>
            <a:pPr algn="l"/>
            <a:r>
              <a:rPr lang="en-US" sz="1800">
                <a:solidFill>
                  <a:srgbClr val="003366"/>
                </a:solidFill>
              </a:rPr>
              <a:t>gate level </a:t>
            </a:r>
          </a:p>
          <a:p>
            <a:pPr algn="l"/>
            <a:r>
              <a:rPr lang="en-US" sz="1800">
                <a:solidFill>
                  <a:srgbClr val="003366"/>
                </a:solidFill>
              </a:rPr>
              <a:t>netlist</a:t>
            </a:r>
          </a:p>
        </p:txBody>
      </p:sp>
      <p:sp>
        <p:nvSpPr>
          <p:cNvPr id="261142" name="Rectangle 22"/>
          <p:cNvSpPr>
            <a:spLocks noChangeArrowheads="1"/>
          </p:cNvSpPr>
          <p:nvPr/>
        </p:nvSpPr>
        <p:spPr bwMode="auto">
          <a:xfrm>
            <a:off x="1447800" y="2971800"/>
            <a:ext cx="5943600" cy="3200400"/>
          </a:xfrm>
          <a:prstGeom prst="rect">
            <a:avLst/>
          </a:prstGeom>
          <a:noFill/>
          <a:ln w="25400">
            <a:solidFill>
              <a:srgbClr val="E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1143" name="Text Box 23"/>
          <p:cNvSpPr txBox="1">
            <a:spLocks noChangeArrowheads="1"/>
          </p:cNvSpPr>
          <p:nvPr/>
        </p:nvSpPr>
        <p:spPr bwMode="auto">
          <a:xfrm>
            <a:off x="1447800" y="5791200"/>
            <a:ext cx="14795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EC0000"/>
                </a:solidFill>
              </a:rPr>
              <a:t>SYNTHESIS</a:t>
            </a:r>
          </a:p>
        </p:txBody>
      </p:sp>
      <p:sp>
        <p:nvSpPr>
          <p:cNvPr id="261144" name="Rectangle 24"/>
          <p:cNvSpPr>
            <a:spLocks noChangeArrowheads="1"/>
          </p:cNvSpPr>
          <p:nvPr/>
        </p:nvSpPr>
        <p:spPr bwMode="auto">
          <a:xfrm>
            <a:off x="1447800" y="5791200"/>
            <a:ext cx="1524000" cy="381000"/>
          </a:xfrm>
          <a:prstGeom prst="rect">
            <a:avLst/>
          </a:prstGeom>
          <a:noFill/>
          <a:ln w="25400">
            <a:solidFill>
              <a:srgbClr val="EC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pic>
        <p:nvPicPr>
          <p:cNvPr id="261151" name="Picture 3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96200" y="3810000"/>
            <a:ext cx="1181100" cy="8286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B92CB5-BD45-4E92-B231-D9DB19B079CB}" type="slidenum">
              <a:rPr lang="en-US"/>
              <a:pPr/>
              <a:t>12</a:t>
            </a:fld>
            <a:endParaRPr lang="en-US"/>
          </a:p>
        </p:txBody>
      </p:sp>
      <p:sp>
        <p:nvSpPr>
          <p:cNvPr id="312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Narrow" pitchFamily="34" charset="0"/>
              </a:rPr>
              <a:t>Structural Level</a:t>
            </a:r>
          </a:p>
        </p:txBody>
      </p:sp>
      <p:sp>
        <p:nvSpPr>
          <p:cNvPr id="312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09800"/>
            <a:ext cx="8001000" cy="4114800"/>
          </a:xfrm>
        </p:spPr>
        <p:txBody>
          <a:bodyPr/>
          <a:lstStyle/>
          <a:p>
            <a:r>
              <a:rPr lang="en-US">
                <a:latin typeface="Arial Narrow" pitchFamily="34" charset="0"/>
              </a:rPr>
              <a:t>Describe connectivity among components</a:t>
            </a:r>
          </a:p>
          <a:p>
            <a:r>
              <a:rPr lang="en-US">
                <a:latin typeface="Arial Narrow" pitchFamily="34" charset="0"/>
              </a:rPr>
              <a:t>The code consists of a bunch of port mappings.</a:t>
            </a:r>
          </a:p>
        </p:txBody>
      </p:sp>
      <p:sp>
        <p:nvSpPr>
          <p:cNvPr id="312324" name="Rectangle 4"/>
          <p:cNvSpPr>
            <a:spLocks noChangeArrowheads="1"/>
          </p:cNvSpPr>
          <p:nvPr/>
        </p:nvSpPr>
        <p:spPr bwMode="auto">
          <a:xfrm>
            <a:off x="3200400" y="4343400"/>
            <a:ext cx="1219200" cy="990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325" name="Rectangle 5"/>
          <p:cNvSpPr>
            <a:spLocks noChangeArrowheads="1"/>
          </p:cNvSpPr>
          <p:nvPr/>
        </p:nvSpPr>
        <p:spPr bwMode="auto">
          <a:xfrm>
            <a:off x="5257800" y="4953000"/>
            <a:ext cx="1219200" cy="9906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326" name="Line 6"/>
          <p:cNvSpPr>
            <a:spLocks noChangeShapeType="1"/>
          </p:cNvSpPr>
          <p:nvPr/>
        </p:nvSpPr>
        <p:spPr bwMode="auto">
          <a:xfrm>
            <a:off x="4419600" y="5105400"/>
            <a:ext cx="838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327" name="Line 7"/>
          <p:cNvSpPr>
            <a:spLocks noChangeShapeType="1"/>
          </p:cNvSpPr>
          <p:nvPr/>
        </p:nvSpPr>
        <p:spPr bwMode="auto">
          <a:xfrm>
            <a:off x="4419600" y="4495800"/>
            <a:ext cx="2971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328" name="Line 8"/>
          <p:cNvSpPr>
            <a:spLocks noChangeShapeType="1"/>
          </p:cNvSpPr>
          <p:nvPr/>
        </p:nvSpPr>
        <p:spPr bwMode="auto">
          <a:xfrm>
            <a:off x="6477000" y="5410200"/>
            <a:ext cx="914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329" name="Line 9"/>
          <p:cNvSpPr>
            <a:spLocks noChangeShapeType="1"/>
          </p:cNvSpPr>
          <p:nvPr/>
        </p:nvSpPr>
        <p:spPr bwMode="auto">
          <a:xfrm>
            <a:off x="2057400" y="449580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330" name="Line 10"/>
          <p:cNvSpPr>
            <a:spLocks noChangeShapeType="1"/>
          </p:cNvSpPr>
          <p:nvPr/>
        </p:nvSpPr>
        <p:spPr bwMode="auto">
          <a:xfrm>
            <a:off x="2057400" y="480060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331" name="Line 11"/>
          <p:cNvSpPr>
            <a:spLocks noChangeShapeType="1"/>
          </p:cNvSpPr>
          <p:nvPr/>
        </p:nvSpPr>
        <p:spPr bwMode="auto">
          <a:xfrm>
            <a:off x="2057400" y="5105400"/>
            <a:ext cx="1143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332" name="Line 12"/>
          <p:cNvSpPr>
            <a:spLocks noChangeShapeType="1"/>
          </p:cNvSpPr>
          <p:nvPr/>
        </p:nvSpPr>
        <p:spPr bwMode="auto">
          <a:xfrm>
            <a:off x="2667000" y="5105400"/>
            <a:ext cx="0" cy="685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2333" name="Line 13"/>
          <p:cNvSpPr>
            <a:spLocks noChangeShapeType="1"/>
          </p:cNvSpPr>
          <p:nvPr/>
        </p:nvSpPr>
        <p:spPr bwMode="auto">
          <a:xfrm>
            <a:off x="2667000" y="5791200"/>
            <a:ext cx="25908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312334" name="Group 14"/>
          <p:cNvGrpSpPr>
            <a:grpSpLocks/>
          </p:cNvGrpSpPr>
          <p:nvPr/>
        </p:nvGrpSpPr>
        <p:grpSpPr bwMode="auto">
          <a:xfrm>
            <a:off x="1752600" y="4419600"/>
            <a:ext cx="304800" cy="152400"/>
            <a:chOff x="1104" y="2784"/>
            <a:chExt cx="192" cy="96"/>
          </a:xfrm>
        </p:grpSpPr>
        <p:sp>
          <p:nvSpPr>
            <p:cNvPr id="312335" name="Line 15"/>
            <p:cNvSpPr>
              <a:spLocks noChangeShapeType="1"/>
            </p:cNvSpPr>
            <p:nvPr/>
          </p:nvSpPr>
          <p:spPr bwMode="auto">
            <a:xfrm flipH="1">
              <a:off x="1200" y="2832"/>
              <a:ext cx="96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36" name="Line 16"/>
            <p:cNvSpPr>
              <a:spLocks noChangeShapeType="1"/>
            </p:cNvSpPr>
            <p:nvPr/>
          </p:nvSpPr>
          <p:spPr bwMode="auto">
            <a:xfrm flipH="1" flipV="1">
              <a:off x="1200" y="2784"/>
              <a:ext cx="96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37" name="Line 17"/>
            <p:cNvSpPr>
              <a:spLocks noChangeShapeType="1"/>
            </p:cNvSpPr>
            <p:nvPr/>
          </p:nvSpPr>
          <p:spPr bwMode="auto">
            <a:xfrm flipH="1">
              <a:off x="1104" y="278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38" name="Line 18"/>
            <p:cNvSpPr>
              <a:spLocks noChangeShapeType="1"/>
            </p:cNvSpPr>
            <p:nvPr/>
          </p:nvSpPr>
          <p:spPr bwMode="auto">
            <a:xfrm flipH="1">
              <a:off x="1104" y="2880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39" name="Line 19"/>
            <p:cNvSpPr>
              <a:spLocks noChangeShapeType="1"/>
            </p:cNvSpPr>
            <p:nvPr/>
          </p:nvSpPr>
          <p:spPr bwMode="auto">
            <a:xfrm>
              <a:off x="1104" y="2784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2340" name="Group 20"/>
          <p:cNvGrpSpPr>
            <a:grpSpLocks/>
          </p:cNvGrpSpPr>
          <p:nvPr/>
        </p:nvGrpSpPr>
        <p:grpSpPr bwMode="auto">
          <a:xfrm>
            <a:off x="1752600" y="4724400"/>
            <a:ext cx="304800" cy="152400"/>
            <a:chOff x="1104" y="2784"/>
            <a:chExt cx="192" cy="96"/>
          </a:xfrm>
        </p:grpSpPr>
        <p:sp>
          <p:nvSpPr>
            <p:cNvPr id="312341" name="Line 21"/>
            <p:cNvSpPr>
              <a:spLocks noChangeShapeType="1"/>
            </p:cNvSpPr>
            <p:nvPr/>
          </p:nvSpPr>
          <p:spPr bwMode="auto">
            <a:xfrm flipH="1">
              <a:off x="1200" y="2832"/>
              <a:ext cx="96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42" name="Line 22"/>
            <p:cNvSpPr>
              <a:spLocks noChangeShapeType="1"/>
            </p:cNvSpPr>
            <p:nvPr/>
          </p:nvSpPr>
          <p:spPr bwMode="auto">
            <a:xfrm flipH="1" flipV="1">
              <a:off x="1200" y="2784"/>
              <a:ext cx="96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43" name="Line 23"/>
            <p:cNvSpPr>
              <a:spLocks noChangeShapeType="1"/>
            </p:cNvSpPr>
            <p:nvPr/>
          </p:nvSpPr>
          <p:spPr bwMode="auto">
            <a:xfrm flipH="1">
              <a:off x="1104" y="278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44" name="Line 24"/>
            <p:cNvSpPr>
              <a:spLocks noChangeShapeType="1"/>
            </p:cNvSpPr>
            <p:nvPr/>
          </p:nvSpPr>
          <p:spPr bwMode="auto">
            <a:xfrm flipH="1">
              <a:off x="1104" y="2880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45" name="Line 25"/>
            <p:cNvSpPr>
              <a:spLocks noChangeShapeType="1"/>
            </p:cNvSpPr>
            <p:nvPr/>
          </p:nvSpPr>
          <p:spPr bwMode="auto">
            <a:xfrm>
              <a:off x="1104" y="2784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2346" name="Group 26"/>
          <p:cNvGrpSpPr>
            <a:grpSpLocks/>
          </p:cNvGrpSpPr>
          <p:nvPr/>
        </p:nvGrpSpPr>
        <p:grpSpPr bwMode="auto">
          <a:xfrm>
            <a:off x="1752600" y="5029200"/>
            <a:ext cx="304800" cy="152400"/>
            <a:chOff x="1104" y="2784"/>
            <a:chExt cx="192" cy="96"/>
          </a:xfrm>
        </p:grpSpPr>
        <p:sp>
          <p:nvSpPr>
            <p:cNvPr id="312347" name="Line 27"/>
            <p:cNvSpPr>
              <a:spLocks noChangeShapeType="1"/>
            </p:cNvSpPr>
            <p:nvPr/>
          </p:nvSpPr>
          <p:spPr bwMode="auto">
            <a:xfrm flipH="1">
              <a:off x="1200" y="2832"/>
              <a:ext cx="96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48" name="Line 28"/>
            <p:cNvSpPr>
              <a:spLocks noChangeShapeType="1"/>
            </p:cNvSpPr>
            <p:nvPr/>
          </p:nvSpPr>
          <p:spPr bwMode="auto">
            <a:xfrm flipH="1" flipV="1">
              <a:off x="1200" y="2784"/>
              <a:ext cx="96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49" name="Line 29"/>
            <p:cNvSpPr>
              <a:spLocks noChangeShapeType="1"/>
            </p:cNvSpPr>
            <p:nvPr/>
          </p:nvSpPr>
          <p:spPr bwMode="auto">
            <a:xfrm flipH="1">
              <a:off x="1104" y="278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50" name="Line 30"/>
            <p:cNvSpPr>
              <a:spLocks noChangeShapeType="1"/>
            </p:cNvSpPr>
            <p:nvPr/>
          </p:nvSpPr>
          <p:spPr bwMode="auto">
            <a:xfrm flipH="1">
              <a:off x="1104" y="2880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51" name="Line 31"/>
            <p:cNvSpPr>
              <a:spLocks noChangeShapeType="1"/>
            </p:cNvSpPr>
            <p:nvPr/>
          </p:nvSpPr>
          <p:spPr bwMode="auto">
            <a:xfrm>
              <a:off x="1104" y="2784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2352" name="Group 32"/>
          <p:cNvGrpSpPr>
            <a:grpSpLocks/>
          </p:cNvGrpSpPr>
          <p:nvPr/>
        </p:nvGrpSpPr>
        <p:grpSpPr bwMode="auto">
          <a:xfrm>
            <a:off x="7391400" y="4419600"/>
            <a:ext cx="304800" cy="152400"/>
            <a:chOff x="1104" y="2784"/>
            <a:chExt cx="192" cy="96"/>
          </a:xfrm>
        </p:grpSpPr>
        <p:sp>
          <p:nvSpPr>
            <p:cNvPr id="312353" name="Line 33"/>
            <p:cNvSpPr>
              <a:spLocks noChangeShapeType="1"/>
            </p:cNvSpPr>
            <p:nvPr/>
          </p:nvSpPr>
          <p:spPr bwMode="auto">
            <a:xfrm flipH="1">
              <a:off x="1200" y="2832"/>
              <a:ext cx="96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54" name="Line 34"/>
            <p:cNvSpPr>
              <a:spLocks noChangeShapeType="1"/>
            </p:cNvSpPr>
            <p:nvPr/>
          </p:nvSpPr>
          <p:spPr bwMode="auto">
            <a:xfrm flipH="1" flipV="1">
              <a:off x="1200" y="2784"/>
              <a:ext cx="96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55" name="Line 35"/>
            <p:cNvSpPr>
              <a:spLocks noChangeShapeType="1"/>
            </p:cNvSpPr>
            <p:nvPr/>
          </p:nvSpPr>
          <p:spPr bwMode="auto">
            <a:xfrm flipH="1">
              <a:off x="1104" y="278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56" name="Line 36"/>
            <p:cNvSpPr>
              <a:spLocks noChangeShapeType="1"/>
            </p:cNvSpPr>
            <p:nvPr/>
          </p:nvSpPr>
          <p:spPr bwMode="auto">
            <a:xfrm flipH="1">
              <a:off x="1104" y="2880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57" name="Line 37"/>
            <p:cNvSpPr>
              <a:spLocks noChangeShapeType="1"/>
            </p:cNvSpPr>
            <p:nvPr/>
          </p:nvSpPr>
          <p:spPr bwMode="auto">
            <a:xfrm>
              <a:off x="1104" y="2784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2358" name="Group 38"/>
          <p:cNvGrpSpPr>
            <a:grpSpLocks/>
          </p:cNvGrpSpPr>
          <p:nvPr/>
        </p:nvGrpSpPr>
        <p:grpSpPr bwMode="auto">
          <a:xfrm>
            <a:off x="7391400" y="5334000"/>
            <a:ext cx="304800" cy="152400"/>
            <a:chOff x="1104" y="2784"/>
            <a:chExt cx="192" cy="96"/>
          </a:xfrm>
        </p:grpSpPr>
        <p:sp>
          <p:nvSpPr>
            <p:cNvPr id="312359" name="Line 39"/>
            <p:cNvSpPr>
              <a:spLocks noChangeShapeType="1"/>
            </p:cNvSpPr>
            <p:nvPr/>
          </p:nvSpPr>
          <p:spPr bwMode="auto">
            <a:xfrm flipH="1">
              <a:off x="1200" y="2832"/>
              <a:ext cx="96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60" name="Line 40"/>
            <p:cNvSpPr>
              <a:spLocks noChangeShapeType="1"/>
            </p:cNvSpPr>
            <p:nvPr/>
          </p:nvSpPr>
          <p:spPr bwMode="auto">
            <a:xfrm flipH="1" flipV="1">
              <a:off x="1200" y="2784"/>
              <a:ext cx="96" cy="4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61" name="Line 41"/>
            <p:cNvSpPr>
              <a:spLocks noChangeShapeType="1"/>
            </p:cNvSpPr>
            <p:nvPr/>
          </p:nvSpPr>
          <p:spPr bwMode="auto">
            <a:xfrm flipH="1">
              <a:off x="1104" y="2784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62" name="Line 42"/>
            <p:cNvSpPr>
              <a:spLocks noChangeShapeType="1"/>
            </p:cNvSpPr>
            <p:nvPr/>
          </p:nvSpPr>
          <p:spPr bwMode="auto">
            <a:xfrm flipH="1">
              <a:off x="1104" y="2880"/>
              <a:ext cx="9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2363" name="Line 43"/>
            <p:cNvSpPr>
              <a:spLocks noChangeShapeType="1"/>
            </p:cNvSpPr>
            <p:nvPr/>
          </p:nvSpPr>
          <p:spPr bwMode="auto">
            <a:xfrm>
              <a:off x="1104" y="2784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2EF32-605E-48F7-B815-55BCBD3481F2}" type="slidenum">
              <a:rPr lang="en-US"/>
              <a:pPr/>
              <a:t>13</a:t>
            </a:fld>
            <a:endParaRPr lang="en-US"/>
          </a:p>
        </p:txBody>
      </p:sp>
      <p:sp>
        <p:nvSpPr>
          <p:cNvPr id="313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Narrow" pitchFamily="34" charset="0"/>
              </a:rPr>
              <a:t>Behavioral Level</a:t>
            </a:r>
          </a:p>
        </p:txBody>
      </p:sp>
      <p:sp>
        <p:nvSpPr>
          <p:cNvPr id="3133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2438400"/>
            <a:ext cx="8534400" cy="4114800"/>
          </a:xfrm>
        </p:spPr>
        <p:txBody>
          <a:bodyPr/>
          <a:lstStyle/>
          <a:p>
            <a:endParaRPr lang="en-US"/>
          </a:p>
          <a:p>
            <a:r>
              <a:rPr lang="en-US">
                <a:latin typeface="Arial Narrow" pitchFamily="34" charset="0"/>
              </a:rPr>
              <a:t>Describe behavior (functionality and performances)</a:t>
            </a:r>
          </a:p>
          <a:p>
            <a:r>
              <a:rPr lang="en-US">
                <a:latin typeface="Arial Narrow" pitchFamily="34" charset="0"/>
              </a:rPr>
              <a:t>All language features can be used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C88A6AE-98C5-48CC-869A-A9B82BEB3AB4}" type="slidenum">
              <a:rPr lang="en-US"/>
              <a:pPr/>
              <a:t>14</a:t>
            </a:fld>
            <a:endParaRPr lang="en-US"/>
          </a:p>
        </p:txBody>
      </p:sp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Narrow" pitchFamily="34" charset="0"/>
              </a:rPr>
              <a:t>Levels of Abstraction</a:t>
            </a:r>
          </a:p>
        </p:txBody>
      </p:sp>
      <p:sp>
        <p:nvSpPr>
          <p:cNvPr id="264195" name="AutoShape 3"/>
          <p:cNvSpPr>
            <a:spLocks noChangeArrowheads="1"/>
          </p:cNvSpPr>
          <p:nvPr/>
        </p:nvSpPr>
        <p:spPr bwMode="auto">
          <a:xfrm>
            <a:off x="2514600" y="2438400"/>
            <a:ext cx="609600" cy="3200400"/>
          </a:xfrm>
          <a:prstGeom prst="upArrow">
            <a:avLst>
              <a:gd name="adj1" fmla="val 50000"/>
              <a:gd name="adj2" fmla="val 104174"/>
            </a:avLst>
          </a:prstGeom>
          <a:solidFill>
            <a:srgbClr val="3366FF"/>
          </a:solidFill>
          <a:ln w="38100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196" name="Text Box 4"/>
          <p:cNvSpPr txBox="1">
            <a:spLocks noChangeArrowheads="1"/>
          </p:cNvSpPr>
          <p:nvPr/>
        </p:nvSpPr>
        <p:spPr bwMode="auto">
          <a:xfrm>
            <a:off x="3810000" y="3024188"/>
            <a:ext cx="2101850" cy="2528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3200">
                <a:solidFill>
                  <a:srgbClr val="3366CC"/>
                </a:solidFill>
              </a:rPr>
              <a:t>Behavioral</a:t>
            </a:r>
            <a:br>
              <a:rPr lang="en-US" sz="3200">
                <a:solidFill>
                  <a:srgbClr val="3366CC"/>
                </a:solidFill>
              </a:rPr>
            </a:br>
            <a:r>
              <a:rPr lang="en-US" sz="3200">
                <a:solidFill>
                  <a:srgbClr val="3366CC"/>
                </a:solidFill>
              </a:rPr>
              <a:t/>
            </a:r>
            <a:br>
              <a:rPr lang="en-US" sz="3200">
                <a:solidFill>
                  <a:srgbClr val="3366CC"/>
                </a:solidFill>
              </a:rPr>
            </a:br>
            <a:r>
              <a:rPr lang="en-US" sz="3200">
                <a:solidFill>
                  <a:srgbClr val="3366CC"/>
                </a:solidFill>
              </a:rPr>
              <a:t>RTL</a:t>
            </a:r>
            <a:br>
              <a:rPr lang="en-US" sz="3200">
                <a:solidFill>
                  <a:srgbClr val="3366CC"/>
                </a:solidFill>
              </a:rPr>
            </a:br>
            <a:r>
              <a:rPr lang="en-US" sz="3200">
                <a:solidFill>
                  <a:srgbClr val="3366CC"/>
                </a:solidFill>
              </a:rPr>
              <a:t/>
            </a:r>
            <a:br>
              <a:rPr lang="en-US" sz="3200">
                <a:solidFill>
                  <a:srgbClr val="3366CC"/>
                </a:solidFill>
              </a:rPr>
            </a:br>
            <a:r>
              <a:rPr lang="en-US" sz="3200">
                <a:solidFill>
                  <a:srgbClr val="3366CC"/>
                </a:solidFill>
              </a:rPr>
              <a:t>Structural</a:t>
            </a:r>
          </a:p>
        </p:txBody>
      </p:sp>
      <p:sp>
        <p:nvSpPr>
          <p:cNvPr id="264197" name="Line 5"/>
          <p:cNvSpPr>
            <a:spLocks noChangeShapeType="1"/>
          </p:cNvSpPr>
          <p:nvPr/>
        </p:nvSpPr>
        <p:spPr bwMode="auto">
          <a:xfrm>
            <a:off x="2514600" y="53340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198" name="Text Box 6"/>
          <p:cNvSpPr txBox="1">
            <a:spLocks noChangeArrowheads="1"/>
          </p:cNvSpPr>
          <p:nvPr/>
        </p:nvSpPr>
        <p:spPr bwMode="auto">
          <a:xfrm>
            <a:off x="228600" y="3048000"/>
            <a:ext cx="2032000" cy="252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 eaLnBrk="1" hangingPunct="1"/>
            <a:r>
              <a:rPr lang="en-US" sz="2400" b="1"/>
              <a:t>High</a:t>
            </a:r>
            <a:br>
              <a:rPr lang="en-US" sz="2400" b="1"/>
            </a:br>
            <a:endParaRPr lang="en-US" sz="1000" b="1"/>
          </a:p>
          <a:p>
            <a:pPr algn="r" eaLnBrk="1" hangingPunct="1"/>
            <a:endParaRPr lang="en-US" sz="1000">
              <a:solidFill>
                <a:srgbClr val="FF6600"/>
              </a:solidFill>
            </a:endParaRPr>
          </a:p>
          <a:p>
            <a:pPr algn="r" eaLnBrk="1" hangingPunct="1"/>
            <a:endParaRPr lang="en-US" sz="1000">
              <a:solidFill>
                <a:srgbClr val="FF6600"/>
              </a:solidFill>
            </a:endParaRPr>
          </a:p>
          <a:p>
            <a:pPr algn="r" eaLnBrk="1" hangingPunct="1"/>
            <a:endParaRPr lang="en-US" sz="1000">
              <a:solidFill>
                <a:srgbClr val="FF6600"/>
              </a:solidFill>
            </a:endParaRPr>
          </a:p>
          <a:p>
            <a:pPr algn="r" eaLnBrk="1" hangingPunct="1"/>
            <a:r>
              <a:rPr lang="en-US" sz="2400" b="1"/>
              <a:t>Intermediate</a:t>
            </a:r>
          </a:p>
          <a:p>
            <a:pPr algn="r" eaLnBrk="1" hangingPunct="1"/>
            <a:endParaRPr lang="en-US" sz="2400" b="1"/>
          </a:p>
          <a:p>
            <a:pPr algn="r" eaLnBrk="1" hangingPunct="1"/>
            <a:endParaRPr lang="en-US" sz="2400">
              <a:solidFill>
                <a:srgbClr val="FF6600"/>
              </a:solidFill>
            </a:endParaRPr>
          </a:p>
          <a:p>
            <a:pPr algn="r" eaLnBrk="1" hangingPunct="1"/>
            <a:r>
              <a:rPr lang="en-US" sz="2400" b="1"/>
              <a:t>Low</a:t>
            </a:r>
          </a:p>
        </p:txBody>
      </p:sp>
      <p:sp>
        <p:nvSpPr>
          <p:cNvPr id="264199" name="Line 7"/>
          <p:cNvSpPr>
            <a:spLocks noChangeShapeType="1"/>
          </p:cNvSpPr>
          <p:nvPr/>
        </p:nvSpPr>
        <p:spPr bwMode="auto">
          <a:xfrm>
            <a:off x="2514600" y="42672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64200" name="Line 8"/>
          <p:cNvSpPr>
            <a:spLocks noChangeShapeType="1"/>
          </p:cNvSpPr>
          <p:nvPr/>
        </p:nvSpPr>
        <p:spPr bwMode="auto">
          <a:xfrm>
            <a:off x="2514600" y="3276600"/>
            <a:ext cx="228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82FAD7-4461-49DC-8E18-BA059C2A6407}" type="slidenum">
              <a:rPr lang="en-US"/>
              <a:pPr/>
              <a:t>15</a:t>
            </a:fld>
            <a:endParaRPr lang="en-US"/>
          </a:p>
        </p:txBody>
      </p:sp>
      <p:sp>
        <p:nvSpPr>
          <p:cNvPr id="340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Narrow" pitchFamily="34" charset="0"/>
              </a:rPr>
              <a:t>HDL style vs. application </a:t>
            </a:r>
          </a:p>
        </p:txBody>
      </p:sp>
      <p:sp>
        <p:nvSpPr>
          <p:cNvPr id="3409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676400"/>
            <a:ext cx="7010400" cy="4114800"/>
          </a:xfrm>
        </p:spPr>
        <p:txBody>
          <a:bodyPr/>
          <a:lstStyle/>
          <a:p>
            <a:r>
              <a:rPr lang="en-US" sz="3200">
                <a:latin typeface="Arial Narrow" pitchFamily="34" charset="0"/>
              </a:rPr>
              <a:t>High Level Modeling (Behavioral style)</a:t>
            </a:r>
          </a:p>
          <a:p>
            <a:r>
              <a:rPr lang="en-US" sz="3200">
                <a:latin typeface="Arial Narrow" pitchFamily="34" charset="0"/>
              </a:rPr>
              <a:t>Design Entry (Structural &amp; RTL styles)</a:t>
            </a:r>
          </a:p>
          <a:p>
            <a:r>
              <a:rPr lang="en-US" sz="3200">
                <a:latin typeface="Arial Narrow" pitchFamily="34" charset="0"/>
              </a:rPr>
              <a:t>Simulation (Behavioral style)</a:t>
            </a:r>
          </a:p>
          <a:p>
            <a:pPr lvl="1"/>
            <a:r>
              <a:rPr lang="en-US" sz="3000">
                <a:latin typeface="Arial Narrow" pitchFamily="34" charset="0"/>
              </a:rPr>
              <a:t>validation by mean of a test bench</a:t>
            </a:r>
          </a:p>
          <a:p>
            <a:endParaRPr lang="en-US"/>
          </a:p>
        </p:txBody>
      </p:sp>
      <p:sp>
        <p:nvSpPr>
          <p:cNvPr id="340996" name="Rectangle 4"/>
          <p:cNvSpPr>
            <a:spLocks noChangeArrowheads="1"/>
          </p:cNvSpPr>
          <p:nvPr/>
        </p:nvSpPr>
        <p:spPr bwMode="auto">
          <a:xfrm>
            <a:off x="3657600" y="5029200"/>
            <a:ext cx="1828800" cy="1066800"/>
          </a:xfrm>
          <a:prstGeom prst="rect">
            <a:avLst/>
          </a:prstGeom>
          <a:noFill/>
          <a:ln w="25400">
            <a:solidFill>
              <a:srgbClr val="3366CC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997" name="Oval 5"/>
          <p:cNvSpPr>
            <a:spLocks noChangeArrowheads="1"/>
          </p:cNvSpPr>
          <p:nvPr/>
        </p:nvSpPr>
        <p:spPr bwMode="auto">
          <a:xfrm>
            <a:off x="6019800" y="5181600"/>
            <a:ext cx="1676400" cy="838200"/>
          </a:xfrm>
          <a:prstGeom prst="ellips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0998" name="Text Box 6"/>
          <p:cNvSpPr txBox="1">
            <a:spLocks noChangeArrowheads="1"/>
          </p:cNvSpPr>
          <p:nvPr/>
        </p:nvSpPr>
        <p:spPr bwMode="auto">
          <a:xfrm>
            <a:off x="1600200" y="5257800"/>
            <a:ext cx="152400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solidFill>
                  <a:srgbClr val="3366CC"/>
                </a:solidFill>
              </a:rPr>
              <a:t>generate stimuli</a:t>
            </a:r>
          </a:p>
        </p:txBody>
      </p:sp>
      <p:sp>
        <p:nvSpPr>
          <p:cNvPr id="340999" name="Text Box 7"/>
          <p:cNvSpPr txBox="1">
            <a:spLocks noChangeArrowheads="1"/>
          </p:cNvSpPr>
          <p:nvPr/>
        </p:nvSpPr>
        <p:spPr bwMode="auto">
          <a:xfrm>
            <a:off x="6019800" y="5257800"/>
            <a:ext cx="167640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solidFill>
                  <a:srgbClr val="3366CC"/>
                </a:solidFill>
              </a:rPr>
              <a:t>observe</a:t>
            </a:r>
          </a:p>
          <a:p>
            <a:r>
              <a:rPr lang="en-US" sz="1800">
                <a:solidFill>
                  <a:srgbClr val="3366CC"/>
                </a:solidFill>
              </a:rPr>
              <a:t>responses</a:t>
            </a:r>
          </a:p>
        </p:txBody>
      </p:sp>
      <p:sp>
        <p:nvSpPr>
          <p:cNvPr id="341000" name="Oval 8"/>
          <p:cNvSpPr>
            <a:spLocks noChangeArrowheads="1"/>
          </p:cNvSpPr>
          <p:nvPr/>
        </p:nvSpPr>
        <p:spPr bwMode="auto">
          <a:xfrm>
            <a:off x="1524000" y="5181600"/>
            <a:ext cx="1676400" cy="838200"/>
          </a:xfrm>
          <a:prstGeom prst="ellipse">
            <a:avLst/>
          </a:prstGeom>
          <a:noFill/>
          <a:ln w="25400">
            <a:solidFill>
              <a:srgbClr val="3366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001" name="Line 9"/>
          <p:cNvSpPr>
            <a:spLocks noChangeShapeType="1"/>
          </p:cNvSpPr>
          <p:nvPr/>
        </p:nvSpPr>
        <p:spPr bwMode="auto">
          <a:xfrm>
            <a:off x="3200400" y="5562600"/>
            <a:ext cx="457200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002" name="Line 10"/>
          <p:cNvSpPr>
            <a:spLocks noChangeShapeType="1"/>
          </p:cNvSpPr>
          <p:nvPr/>
        </p:nvSpPr>
        <p:spPr bwMode="auto">
          <a:xfrm>
            <a:off x="5486400" y="5562600"/>
            <a:ext cx="533400" cy="0"/>
          </a:xfrm>
          <a:prstGeom prst="line">
            <a:avLst/>
          </a:prstGeom>
          <a:noFill/>
          <a:ln w="25400">
            <a:solidFill>
              <a:srgbClr val="3366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003" name="Text Box 11"/>
          <p:cNvSpPr txBox="1">
            <a:spLocks noChangeArrowheads="1"/>
          </p:cNvSpPr>
          <p:nvPr/>
        </p:nvSpPr>
        <p:spPr bwMode="auto">
          <a:xfrm>
            <a:off x="3962400" y="5105400"/>
            <a:ext cx="1238250" cy="14652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solidFill>
                  <a:srgbClr val="3366CC"/>
                </a:solidFill>
              </a:rPr>
              <a:t>instantiate</a:t>
            </a:r>
          </a:p>
          <a:p>
            <a:r>
              <a:rPr lang="en-US" sz="1800">
                <a:solidFill>
                  <a:srgbClr val="3366CC"/>
                </a:solidFill>
              </a:rPr>
              <a:t>design to </a:t>
            </a:r>
          </a:p>
          <a:p>
            <a:r>
              <a:rPr lang="en-US" sz="1800">
                <a:solidFill>
                  <a:srgbClr val="3366CC"/>
                </a:solidFill>
              </a:rPr>
              <a:t>test</a:t>
            </a:r>
            <a:br>
              <a:rPr lang="en-US" sz="1800">
                <a:solidFill>
                  <a:srgbClr val="3366CC"/>
                </a:solidFill>
              </a:rPr>
            </a:br>
            <a:endParaRPr lang="en-US" sz="1800">
              <a:solidFill>
                <a:srgbClr val="3366CC"/>
              </a:solidFill>
            </a:endParaRPr>
          </a:p>
          <a:p>
            <a:endParaRPr lang="en-US" sz="1800">
              <a:solidFill>
                <a:srgbClr val="3366CC"/>
              </a:solidFill>
            </a:endParaRPr>
          </a:p>
        </p:txBody>
      </p:sp>
      <p:sp>
        <p:nvSpPr>
          <p:cNvPr id="341004" name="Text Box 12"/>
          <p:cNvSpPr txBox="1">
            <a:spLocks noChangeArrowheads="1"/>
          </p:cNvSpPr>
          <p:nvPr/>
        </p:nvSpPr>
        <p:spPr bwMode="auto">
          <a:xfrm>
            <a:off x="3657600" y="4648200"/>
            <a:ext cx="933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>
                <a:solidFill>
                  <a:srgbClr val="3366CC"/>
                </a:solidFill>
              </a:rPr>
              <a:t>dut.vhd</a:t>
            </a:r>
          </a:p>
        </p:txBody>
      </p:sp>
      <p:sp>
        <p:nvSpPr>
          <p:cNvPr id="341005" name="Rectangle 13"/>
          <p:cNvSpPr>
            <a:spLocks noChangeArrowheads="1"/>
          </p:cNvSpPr>
          <p:nvPr/>
        </p:nvSpPr>
        <p:spPr bwMode="auto">
          <a:xfrm>
            <a:off x="1371600" y="4572000"/>
            <a:ext cx="6477000" cy="1905000"/>
          </a:xfrm>
          <a:prstGeom prst="rect">
            <a:avLst/>
          </a:prstGeom>
          <a:noFill/>
          <a:ln w="28575">
            <a:solidFill>
              <a:srgbClr val="000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>
              <a:solidFill>
                <a:srgbClr val="003366"/>
              </a:solidFill>
            </a:endParaRPr>
          </a:p>
        </p:txBody>
      </p:sp>
      <p:sp>
        <p:nvSpPr>
          <p:cNvPr id="341006" name="Text Box 14"/>
          <p:cNvSpPr txBox="1">
            <a:spLocks noChangeArrowheads="1"/>
          </p:cNvSpPr>
          <p:nvPr/>
        </p:nvSpPr>
        <p:spPr bwMode="auto">
          <a:xfrm>
            <a:off x="1371600" y="6096000"/>
            <a:ext cx="15684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3366"/>
                </a:solidFill>
              </a:rPr>
              <a:t>TESTBENCH</a:t>
            </a:r>
          </a:p>
        </p:txBody>
      </p:sp>
      <p:sp>
        <p:nvSpPr>
          <p:cNvPr id="341007" name="Text Box 15"/>
          <p:cNvSpPr txBox="1">
            <a:spLocks noChangeArrowheads="1"/>
          </p:cNvSpPr>
          <p:nvPr/>
        </p:nvSpPr>
        <p:spPr bwMode="auto">
          <a:xfrm>
            <a:off x="1371600" y="4191000"/>
            <a:ext cx="12509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3366"/>
                </a:solidFill>
              </a:rPr>
              <a:t>dut_tb.vhd</a:t>
            </a:r>
          </a:p>
        </p:txBody>
      </p:sp>
      <p:sp>
        <p:nvSpPr>
          <p:cNvPr id="341008" name="Rectangle 16"/>
          <p:cNvSpPr>
            <a:spLocks noChangeArrowheads="1"/>
          </p:cNvSpPr>
          <p:nvPr/>
        </p:nvSpPr>
        <p:spPr bwMode="auto">
          <a:xfrm>
            <a:off x="1371600" y="4267200"/>
            <a:ext cx="1219200" cy="304800"/>
          </a:xfrm>
          <a:prstGeom prst="rect">
            <a:avLst/>
          </a:prstGeom>
          <a:noFill/>
          <a:ln w="25400">
            <a:solidFill>
              <a:srgbClr val="003366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41009" name="Rectangle 17"/>
          <p:cNvSpPr>
            <a:spLocks noChangeArrowheads="1"/>
          </p:cNvSpPr>
          <p:nvPr/>
        </p:nvSpPr>
        <p:spPr bwMode="auto">
          <a:xfrm>
            <a:off x="3657600" y="4724400"/>
            <a:ext cx="1219200" cy="304800"/>
          </a:xfrm>
          <a:prstGeom prst="rect">
            <a:avLst/>
          </a:prstGeom>
          <a:noFill/>
          <a:ln w="25400">
            <a:solidFill>
              <a:srgbClr val="3366FF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693F26-776B-4176-83D8-37B00ECE1BD6}" type="slidenum">
              <a:rPr lang="en-US"/>
              <a:pPr/>
              <a:t>16</a:t>
            </a:fld>
            <a:endParaRPr lang="en-US"/>
          </a:p>
        </p:txBody>
      </p:sp>
      <p:sp>
        <p:nvSpPr>
          <p:cNvPr id="314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Narrow" pitchFamily="34" charset="0"/>
              </a:rPr>
              <a:t>Modeling Digital Systems</a:t>
            </a:r>
          </a:p>
        </p:txBody>
      </p:sp>
      <p:sp>
        <p:nvSpPr>
          <p:cNvPr id="3143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362200"/>
            <a:ext cx="7239000" cy="3124200"/>
          </a:xfrm>
        </p:spPr>
        <p:txBody>
          <a:bodyPr/>
          <a:lstStyle/>
          <a:p>
            <a:pPr>
              <a:buSzPct val="90000"/>
              <a:buFont typeface="Wingdings" pitchFamily="2" charset="2"/>
              <a:buChar char="§"/>
            </a:pPr>
            <a:r>
              <a:rPr lang="en-US" sz="2800">
                <a:latin typeface="Arial Narrow" pitchFamily="34" charset="0"/>
              </a:rPr>
              <a:t>What aspects do we need to consider to describe a digital system ?</a:t>
            </a:r>
            <a:br>
              <a:rPr lang="en-US" sz="2800">
                <a:latin typeface="Arial Narrow" pitchFamily="34" charset="0"/>
              </a:rPr>
            </a:br>
            <a:endParaRPr lang="en-US" sz="900">
              <a:latin typeface="Arial Narrow" pitchFamily="34" charset="0"/>
            </a:endParaRPr>
          </a:p>
          <a:p>
            <a:pPr lvl="1">
              <a:buSzPct val="90000"/>
              <a:buFont typeface="Wingdings" pitchFamily="2" charset="2"/>
              <a:buChar char="§"/>
            </a:pPr>
            <a:r>
              <a:rPr lang="en-US">
                <a:latin typeface="Arial Narrow" pitchFamily="34" charset="0"/>
              </a:rPr>
              <a:t>Interface</a:t>
            </a:r>
          </a:p>
          <a:p>
            <a:pPr lvl="1">
              <a:buSzPct val="90000"/>
              <a:buFont typeface="Wingdings" pitchFamily="2" charset="2"/>
              <a:buChar char="§"/>
            </a:pPr>
            <a:r>
              <a:rPr lang="en-US">
                <a:latin typeface="Arial Narrow" pitchFamily="34" charset="0"/>
              </a:rPr>
              <a:t>Function</a:t>
            </a:r>
          </a:p>
          <a:p>
            <a:pPr lvl="1">
              <a:buSzPct val="90000"/>
              <a:buFont typeface="Wingdings" pitchFamily="2" charset="2"/>
              <a:buChar char="§"/>
            </a:pPr>
            <a:r>
              <a:rPr lang="en-US">
                <a:latin typeface="Arial Narrow" pitchFamily="34" charset="0"/>
              </a:rPr>
              <a:t>Performance (delay/area/costs/…)</a:t>
            </a:r>
          </a:p>
          <a:p>
            <a:pPr>
              <a:buSzPct val="90000"/>
            </a:pPr>
            <a:endParaRPr lang="en-US" sz="2600"/>
          </a:p>
        </p:txBody>
      </p:sp>
      <p:sp>
        <p:nvSpPr>
          <p:cNvPr id="314372" name="Oval 4"/>
          <p:cNvSpPr>
            <a:spLocks noChangeArrowheads="1"/>
          </p:cNvSpPr>
          <p:nvPr/>
        </p:nvSpPr>
        <p:spPr bwMode="auto">
          <a:xfrm>
            <a:off x="1828800" y="2362200"/>
            <a:ext cx="1066800" cy="5334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374" name="Line 6"/>
          <p:cNvSpPr>
            <a:spLocks noChangeShapeType="1"/>
          </p:cNvSpPr>
          <p:nvPr/>
        </p:nvSpPr>
        <p:spPr bwMode="auto">
          <a:xfrm flipV="1">
            <a:off x="2590800" y="1905000"/>
            <a:ext cx="1143000" cy="457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arrow" w="med" len="med"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14375" name="Text Box 7"/>
          <p:cNvSpPr txBox="1">
            <a:spLocks noChangeArrowheads="1"/>
          </p:cNvSpPr>
          <p:nvPr/>
        </p:nvSpPr>
        <p:spPr bwMode="auto">
          <a:xfrm>
            <a:off x="3810000" y="1600200"/>
            <a:ext cx="2533650" cy="5191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EC0000"/>
                </a:solidFill>
                <a:latin typeface="Arial Narrow" pitchFamily="34" charset="0"/>
              </a:rPr>
              <a:t>abstraction Levels</a:t>
            </a:r>
          </a:p>
        </p:txBody>
      </p:sp>
      <p:sp>
        <p:nvSpPr>
          <p:cNvPr id="314376" name="Oval 8"/>
          <p:cNvSpPr>
            <a:spLocks noChangeArrowheads="1"/>
          </p:cNvSpPr>
          <p:nvPr/>
        </p:nvSpPr>
        <p:spPr bwMode="auto">
          <a:xfrm>
            <a:off x="3733800" y="1600200"/>
            <a:ext cx="2743200" cy="609600"/>
          </a:xfrm>
          <a:prstGeom prst="ellipse">
            <a:avLst/>
          </a:prstGeom>
          <a:noFill/>
          <a:ln w="254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143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143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143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43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4372" grpId="0" animBg="1"/>
      <p:bldP spid="314372" grpId="1" animBg="1"/>
      <p:bldP spid="314374" grpId="0" animBg="1"/>
      <p:bldP spid="314374" grpId="1" animBg="1"/>
      <p:bldP spid="314375" grpId="0"/>
      <p:bldP spid="314376" grpId="0" animBg="1"/>
      <p:bldP spid="314376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CBB42E-C068-4BB3-B3E7-DC45D7731C05}" type="slidenum">
              <a:rPr lang="en-US"/>
              <a:pPr/>
              <a:t>17</a:t>
            </a:fld>
            <a:endParaRPr lang="en-US"/>
          </a:p>
        </p:txBody>
      </p:sp>
      <p:sp>
        <p:nvSpPr>
          <p:cNvPr id="315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Narrow" pitchFamily="34" charset="0"/>
              </a:rPr>
              <a:t>Modeling Digital Systems</a:t>
            </a:r>
          </a:p>
        </p:txBody>
      </p:sp>
      <p:sp>
        <p:nvSpPr>
          <p:cNvPr id="315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7010400" cy="4114800"/>
          </a:xfrm>
        </p:spPr>
        <p:txBody>
          <a:bodyPr/>
          <a:lstStyle/>
          <a:p>
            <a:r>
              <a:rPr lang="en-US" sz="2800">
                <a:latin typeface="Arial Narrow" pitchFamily="34" charset="0"/>
              </a:rPr>
              <a:t>What are the attributes necessary to describe a digital systems ?</a:t>
            </a:r>
          </a:p>
          <a:p>
            <a:pPr lvl="1"/>
            <a:r>
              <a:rPr lang="en-US">
                <a:latin typeface="Arial Narrow" pitchFamily="34" charset="0"/>
              </a:rPr>
              <a:t>events, propagation delays, concurrency</a:t>
            </a:r>
          </a:p>
          <a:p>
            <a:pPr lvl="1"/>
            <a:r>
              <a:rPr lang="en-US">
                <a:latin typeface="Arial Narrow" pitchFamily="34" charset="0"/>
              </a:rPr>
              <a:t>waveforms and timing </a:t>
            </a:r>
          </a:p>
          <a:p>
            <a:pPr lvl="1"/>
            <a:r>
              <a:rPr lang="en-US">
                <a:latin typeface="Arial Narrow" pitchFamily="34" charset="0"/>
              </a:rPr>
              <a:t>signal values</a:t>
            </a:r>
          </a:p>
          <a:p>
            <a:pPr lvl="1"/>
            <a:r>
              <a:rPr lang="en-US">
                <a:latin typeface="Arial Narrow" pitchFamily="34" charset="0"/>
              </a:rPr>
              <a:t>shared signals</a:t>
            </a:r>
          </a:p>
          <a:p>
            <a:pPr lvl="1"/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9F42FB-4BC2-4645-BF89-7963829B95EF}" type="slidenum">
              <a:rPr lang="en-US"/>
              <a:pPr/>
              <a:t>18</a:t>
            </a:fld>
            <a:endParaRPr lang="en-US"/>
          </a:p>
        </p:txBody>
      </p:sp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Narrow" pitchFamily="34" charset="0"/>
              </a:rPr>
              <a:t>Modeling Digital Systems</a:t>
            </a:r>
          </a:p>
        </p:txBody>
      </p:sp>
      <p:sp>
        <p:nvSpPr>
          <p:cNvPr id="316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848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>
                <a:solidFill>
                  <a:srgbClr val="FF6600"/>
                </a:solidFill>
                <a:latin typeface="Arial Narrow" pitchFamily="34" charset="0"/>
              </a:rPr>
              <a:t>Hardware description languages</a:t>
            </a:r>
            <a:r>
              <a:rPr lang="en-US" sz="2800">
                <a:latin typeface="Arial Narrow" pitchFamily="34" charset="0"/>
              </a:rPr>
              <a:t> must provide constructs for describing the attributes of a specific design, and …</a:t>
            </a:r>
          </a:p>
          <a:p>
            <a:pPr>
              <a:lnSpc>
                <a:spcPct val="90000"/>
              </a:lnSpc>
            </a:pPr>
            <a:endParaRPr lang="en-US" sz="2800">
              <a:latin typeface="Arial Narrow" pitchFamily="34" charset="0"/>
            </a:endParaRPr>
          </a:p>
          <a:p>
            <a:pPr>
              <a:lnSpc>
                <a:spcPct val="90000"/>
              </a:lnSpc>
            </a:pPr>
            <a:r>
              <a:rPr lang="en-US" b="1">
                <a:solidFill>
                  <a:srgbClr val="FF6600"/>
                </a:solidFill>
                <a:latin typeface="Arial Narrow" pitchFamily="34" charset="0"/>
              </a:rPr>
              <a:t>Simulators</a:t>
            </a:r>
            <a:r>
              <a:rPr lang="en-US">
                <a:latin typeface="Arial Narrow" pitchFamily="34" charset="0"/>
              </a:rPr>
              <a:t> use such descriptions for “mimicking” the physical system behavior</a:t>
            </a:r>
          </a:p>
          <a:p>
            <a:pPr>
              <a:lnSpc>
                <a:spcPct val="90000"/>
              </a:lnSpc>
            </a:pPr>
            <a:r>
              <a:rPr lang="en-US" b="1">
                <a:solidFill>
                  <a:srgbClr val="FF6600"/>
                </a:solidFill>
                <a:latin typeface="Arial Narrow" pitchFamily="34" charset="0"/>
              </a:rPr>
              <a:t>Synthesis compilers</a:t>
            </a:r>
            <a:r>
              <a:rPr lang="en-US">
                <a:latin typeface="Arial Narrow" pitchFamily="34" charset="0"/>
              </a:rPr>
              <a:t> use such descriptions for synthesizing manufacturable hardware that conform to a given specification</a:t>
            </a:r>
          </a:p>
          <a:p>
            <a:pPr>
              <a:lnSpc>
                <a:spcPct val="90000"/>
              </a:lnSpc>
            </a:pPr>
            <a:endParaRPr lang="en-US" sz="2600">
              <a:latin typeface="Arial Narrow" pitchFamily="34" charset="0"/>
            </a:endParaRPr>
          </a:p>
          <a:p>
            <a:pPr>
              <a:lnSpc>
                <a:spcPct val="90000"/>
              </a:lnSpc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08DFCA-6BB5-413C-AD2E-052BDB4F245B}" type="slidenum">
              <a:rPr lang="en-US"/>
              <a:pPr/>
              <a:t>19</a:t>
            </a:fld>
            <a:endParaRPr lang="en-US"/>
          </a:p>
        </p:txBody>
      </p:sp>
      <p:sp>
        <p:nvSpPr>
          <p:cNvPr id="342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Narrow" pitchFamily="34" charset="0"/>
              </a:rPr>
              <a:t>HDLs vs. Software Languages</a:t>
            </a:r>
          </a:p>
        </p:txBody>
      </p:sp>
      <p:sp>
        <p:nvSpPr>
          <p:cNvPr id="34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/>
              <a:t>   </a:t>
            </a:r>
          </a:p>
          <a:p>
            <a:pPr>
              <a:buFont typeface="Wingdings" pitchFamily="2" charset="2"/>
              <a:buNone/>
            </a:pPr>
            <a:r>
              <a:rPr lang="en-US"/>
              <a:t>   </a:t>
            </a:r>
          </a:p>
          <a:p>
            <a:pPr>
              <a:buFont typeface="Wingdings" pitchFamily="2" charset="2"/>
              <a:buNone/>
            </a:pPr>
            <a:r>
              <a:rPr lang="en-US"/>
              <a:t>   </a:t>
            </a:r>
            <a:r>
              <a:rPr lang="en-US">
                <a:latin typeface="Arial Narrow" pitchFamily="34" charset="0"/>
              </a:rPr>
              <a:t>Concurrent (parallel) Statements </a:t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                      vs. </a:t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Sequential Statements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DC0E79-1D6A-4365-A9A6-CC9CFA10CEFC}" type="slidenum">
              <a:rPr lang="en-US"/>
              <a:pPr/>
              <a:t>2</a:t>
            </a:fld>
            <a:endParaRPr lang="en-US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Narrow" pitchFamily="34" charset="0"/>
              </a:rPr>
              <a:t>What does VHDL stand for ?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43000" y="1828800"/>
            <a:ext cx="7620000" cy="4114800"/>
          </a:xfrm>
        </p:spPr>
        <p:txBody>
          <a:bodyPr/>
          <a:lstStyle/>
          <a:p>
            <a:endParaRPr lang="en-US" b="1">
              <a:solidFill>
                <a:srgbClr val="3366CC"/>
              </a:solidFill>
            </a:endParaRPr>
          </a:p>
          <a:p>
            <a:r>
              <a:rPr lang="en-US" sz="3200" b="1">
                <a:solidFill>
                  <a:srgbClr val="3366CC"/>
                </a:solidFill>
                <a:latin typeface="Arial Narrow" pitchFamily="34" charset="0"/>
              </a:rPr>
              <a:t>V</a:t>
            </a:r>
            <a:r>
              <a:rPr lang="en-US" sz="3200">
                <a:latin typeface="Arial Narrow" pitchFamily="34" charset="0"/>
              </a:rPr>
              <a:t>HSIC </a:t>
            </a:r>
            <a:r>
              <a:rPr lang="en-US" sz="3200" b="1">
                <a:solidFill>
                  <a:srgbClr val="3366CC"/>
                </a:solidFill>
                <a:latin typeface="Arial Narrow" pitchFamily="34" charset="0"/>
              </a:rPr>
              <a:t>H</a:t>
            </a:r>
            <a:r>
              <a:rPr lang="en-US" sz="3200">
                <a:latin typeface="Arial Narrow" pitchFamily="34" charset="0"/>
              </a:rPr>
              <a:t>ardware </a:t>
            </a:r>
            <a:r>
              <a:rPr lang="en-US" sz="3200" b="1">
                <a:solidFill>
                  <a:srgbClr val="3366CC"/>
                </a:solidFill>
                <a:latin typeface="Arial Narrow" pitchFamily="34" charset="0"/>
              </a:rPr>
              <a:t>D</a:t>
            </a:r>
            <a:r>
              <a:rPr lang="en-US" sz="3200">
                <a:latin typeface="Arial Narrow" pitchFamily="34" charset="0"/>
              </a:rPr>
              <a:t>escription </a:t>
            </a:r>
            <a:r>
              <a:rPr lang="en-US" sz="3200" b="1">
                <a:solidFill>
                  <a:srgbClr val="3366CC"/>
                </a:solidFill>
                <a:latin typeface="Arial Narrow" pitchFamily="34" charset="0"/>
              </a:rPr>
              <a:t>L</a:t>
            </a:r>
            <a:r>
              <a:rPr lang="en-US" sz="3200">
                <a:latin typeface="Arial Narrow" pitchFamily="34" charset="0"/>
              </a:rPr>
              <a:t>anguage</a:t>
            </a:r>
          </a:p>
          <a:p>
            <a:pPr>
              <a:buFont typeface="Wingdings" pitchFamily="2" charset="2"/>
              <a:buNone/>
            </a:pPr>
            <a:endParaRPr lang="en-US" sz="3200">
              <a:latin typeface="Arial Narrow" pitchFamily="34" charset="0"/>
            </a:endParaRPr>
          </a:p>
          <a:p>
            <a:r>
              <a:rPr lang="en-US" sz="3200">
                <a:latin typeface="Arial Narrow" pitchFamily="34" charset="0"/>
              </a:rPr>
              <a:t>VHSIC: </a:t>
            </a:r>
            <a:br>
              <a:rPr lang="en-US" sz="3200">
                <a:latin typeface="Arial Narrow" pitchFamily="34" charset="0"/>
              </a:rPr>
            </a:br>
            <a:r>
              <a:rPr lang="en-US" sz="3200" b="1">
                <a:solidFill>
                  <a:srgbClr val="3366CC"/>
                </a:solidFill>
                <a:latin typeface="Arial Narrow" pitchFamily="34" charset="0"/>
              </a:rPr>
              <a:t>V</a:t>
            </a:r>
            <a:r>
              <a:rPr lang="en-US" sz="3200">
                <a:latin typeface="Arial Narrow" pitchFamily="34" charset="0"/>
              </a:rPr>
              <a:t>ery </a:t>
            </a:r>
            <a:r>
              <a:rPr lang="en-US" sz="3200" b="1">
                <a:solidFill>
                  <a:srgbClr val="3366CC"/>
                </a:solidFill>
                <a:latin typeface="Arial Narrow" pitchFamily="34" charset="0"/>
              </a:rPr>
              <a:t>H</a:t>
            </a:r>
            <a:r>
              <a:rPr lang="en-US" sz="3200">
                <a:latin typeface="Arial Narrow" pitchFamily="34" charset="0"/>
              </a:rPr>
              <a:t>igh </a:t>
            </a:r>
            <a:r>
              <a:rPr lang="en-US" sz="3200" b="1">
                <a:solidFill>
                  <a:srgbClr val="3366CC"/>
                </a:solidFill>
                <a:latin typeface="Arial Narrow" pitchFamily="34" charset="0"/>
              </a:rPr>
              <a:t>S</a:t>
            </a:r>
            <a:r>
              <a:rPr lang="en-US" sz="3200">
                <a:latin typeface="Arial Narrow" pitchFamily="34" charset="0"/>
              </a:rPr>
              <a:t>peed </a:t>
            </a:r>
            <a:r>
              <a:rPr lang="en-US" sz="3200" b="1">
                <a:solidFill>
                  <a:srgbClr val="3366CC"/>
                </a:solidFill>
                <a:latin typeface="Arial Narrow" pitchFamily="34" charset="0"/>
              </a:rPr>
              <a:t>I</a:t>
            </a:r>
            <a:r>
              <a:rPr lang="en-US" sz="3200">
                <a:latin typeface="Arial Narrow" pitchFamily="34" charset="0"/>
              </a:rPr>
              <a:t>ntegrated </a:t>
            </a:r>
            <a:r>
              <a:rPr lang="en-US" sz="3200" b="1">
                <a:solidFill>
                  <a:srgbClr val="3366CC"/>
                </a:solidFill>
                <a:latin typeface="Arial Narrow" pitchFamily="34" charset="0"/>
              </a:rPr>
              <a:t>C</a:t>
            </a:r>
            <a:r>
              <a:rPr lang="en-US" sz="3200">
                <a:latin typeface="Arial Narrow" pitchFamily="34" charset="0"/>
              </a:rPr>
              <a:t>ircuits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05E7F2-96DE-4CD1-B693-D4C4FBCC045D}" type="slidenum">
              <a:rPr lang="en-US"/>
              <a:pPr/>
              <a:t>20</a:t>
            </a:fld>
            <a:endParaRPr lang="en-US"/>
          </a:p>
        </p:txBody>
      </p:sp>
      <p:sp>
        <p:nvSpPr>
          <p:cNvPr id="265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Narrow" pitchFamily="34" charset="0"/>
              </a:rPr>
              <a:t>VHDL Design Organization</a:t>
            </a:r>
          </a:p>
        </p:txBody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81200"/>
            <a:ext cx="7467600" cy="3352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b="1">
                <a:solidFill>
                  <a:srgbClr val="3366CC"/>
                </a:solidFill>
                <a:latin typeface="Arial Narrow" pitchFamily="34" charset="0"/>
              </a:rPr>
              <a:t>Entity</a:t>
            </a:r>
            <a:r>
              <a:rPr lang="en-US" b="1">
                <a:solidFill>
                  <a:schemeClr val="accent2"/>
                </a:solidFill>
                <a:latin typeface="Arial Narrow" pitchFamily="34" charset="0"/>
              </a:rPr>
              <a:t/>
            </a:r>
            <a:br>
              <a:rPr lang="en-US" b="1">
                <a:solidFill>
                  <a:schemeClr val="accent2"/>
                </a:solidFill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the “symbol” (input/output ports)</a:t>
            </a:r>
          </a:p>
          <a:p>
            <a:pPr>
              <a:lnSpc>
                <a:spcPct val="90000"/>
              </a:lnSpc>
            </a:pPr>
            <a:r>
              <a:rPr lang="en-US" b="1">
                <a:solidFill>
                  <a:srgbClr val="3366CC"/>
                </a:solidFill>
                <a:latin typeface="Arial Narrow" pitchFamily="34" charset="0"/>
              </a:rPr>
              <a:t>Architecture</a:t>
            </a:r>
            <a:r>
              <a:rPr lang="en-US">
                <a:solidFill>
                  <a:srgbClr val="FFCC66"/>
                </a:solidFill>
                <a:latin typeface="Arial Narrow" pitchFamily="34" charset="0"/>
              </a:rPr>
              <a:t/>
            </a:r>
            <a:br>
              <a:rPr lang="en-US">
                <a:solidFill>
                  <a:srgbClr val="FFCC66"/>
                </a:solidFill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one of the several possible implementation of the design</a:t>
            </a:r>
          </a:p>
          <a:p>
            <a:pPr>
              <a:lnSpc>
                <a:spcPct val="90000"/>
              </a:lnSpc>
            </a:pPr>
            <a:r>
              <a:rPr lang="en-US" b="1">
                <a:solidFill>
                  <a:srgbClr val="3366CC"/>
                </a:solidFill>
                <a:latin typeface="Arial Narrow" pitchFamily="34" charset="0"/>
              </a:rPr>
              <a:t>Configuration</a:t>
            </a:r>
            <a:r>
              <a:rPr lang="en-US">
                <a:latin typeface="Arial Narrow" pitchFamily="34" charset="0"/>
              </a:rPr>
              <a:t/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binding between the symbol and one of the many possible implementation. </a:t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Can be used to express hierarchy.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7D31A7-38B0-4C94-BFE1-C2D0F2DF1353}" type="slidenum">
              <a:rPr lang="en-US"/>
              <a:pPr/>
              <a:t>21</a:t>
            </a:fld>
            <a:endParaRPr lang="en-US"/>
          </a:p>
        </p:txBody>
      </p:sp>
      <p:sp>
        <p:nvSpPr>
          <p:cNvPr id="33075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 Narrow" pitchFamily="34" charset="0"/>
              </a:rPr>
              <a:t>VHDL Design Organization</a:t>
            </a:r>
          </a:p>
        </p:txBody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676400"/>
            <a:ext cx="8610600" cy="1012825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600" b="1">
                <a:solidFill>
                  <a:srgbClr val="3366CC"/>
                </a:solidFill>
                <a:latin typeface="Arial Narrow" pitchFamily="34" charset="0"/>
              </a:rPr>
              <a:t>Libraries</a:t>
            </a:r>
            <a:r>
              <a:rPr lang="en-US" sz="2600">
                <a:latin typeface="Arial Narrow" pitchFamily="34" charset="0"/>
              </a:rPr>
              <a:t> </a:t>
            </a:r>
            <a:br>
              <a:rPr lang="en-US" sz="2600">
                <a:latin typeface="Arial Narrow" pitchFamily="34" charset="0"/>
              </a:rPr>
            </a:br>
            <a:r>
              <a:rPr lang="en-US" sz="2600">
                <a:latin typeface="Arial Narrow" pitchFamily="34" charset="0"/>
              </a:rPr>
              <a:t>logical units that are mapped to physical directories. The units of a library are called packages.</a:t>
            </a:r>
          </a:p>
          <a:p>
            <a:pPr>
              <a:lnSpc>
                <a:spcPct val="80000"/>
              </a:lnSpc>
            </a:pPr>
            <a:r>
              <a:rPr lang="en-US" sz="2600" b="1">
                <a:solidFill>
                  <a:srgbClr val="3366CC"/>
                </a:solidFill>
                <a:latin typeface="Arial Narrow" pitchFamily="34" charset="0"/>
              </a:rPr>
              <a:t>Packages</a:t>
            </a:r>
            <a:r>
              <a:rPr lang="en-US" sz="2600">
                <a:latin typeface="Arial Narrow" pitchFamily="34" charset="0"/>
              </a:rPr>
              <a:t/>
            </a:r>
            <a:br>
              <a:rPr lang="en-US" sz="2600">
                <a:latin typeface="Arial Narrow" pitchFamily="34" charset="0"/>
              </a:rPr>
            </a:br>
            <a:r>
              <a:rPr lang="en-US" sz="2600">
                <a:latin typeface="Arial Narrow" pitchFamily="34" charset="0"/>
              </a:rPr>
              <a:t>repositories for type definitions, procedures, and functions</a:t>
            </a:r>
            <a:br>
              <a:rPr lang="en-US" sz="2600">
                <a:latin typeface="Arial Narrow" pitchFamily="34" charset="0"/>
              </a:rPr>
            </a:br>
            <a:endParaRPr lang="en-US" sz="1000">
              <a:latin typeface="Arial Narrow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600">
                <a:latin typeface="Arial Narrow" pitchFamily="34" charset="0"/>
              </a:rPr>
              <a:t>Libraries and packages can be system defined or user defined</a:t>
            </a:r>
          </a:p>
        </p:txBody>
      </p:sp>
      <p:pic>
        <p:nvPicPr>
          <p:cNvPr id="330756" name="Picture 4"/>
          <p:cNvPicPr>
            <a:picLocks noGrp="1" noChangeAspect="1" noChangeArrowheads="1"/>
          </p:cNvPicPr>
          <p:nvPr>
            <p:ph idx="4294967295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914400" y="3881438"/>
            <a:ext cx="6858000" cy="2976562"/>
          </a:xfrm>
          <a:noFill/>
          <a:ln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932401-C8D4-437F-BBEE-72CA3FA97531}" type="slidenum">
              <a:rPr lang="en-US"/>
              <a:pPr/>
              <a:t>22</a:t>
            </a:fld>
            <a:endParaRPr lang="en-US"/>
          </a:p>
        </p:txBody>
      </p:sp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>
                <a:latin typeface="Arial Narrow" pitchFamily="34" charset="0"/>
              </a:rPr>
              <a:t>Design Units</a:t>
            </a:r>
          </a:p>
        </p:txBody>
      </p:sp>
      <p:sp>
        <p:nvSpPr>
          <p:cNvPr id="329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10600" cy="4876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100" b="1">
                <a:solidFill>
                  <a:srgbClr val="3366CC"/>
                </a:solidFill>
                <a:latin typeface="Arial Narrow" pitchFamily="34" charset="0"/>
              </a:rPr>
              <a:t>Primary design units</a:t>
            </a:r>
            <a:r>
              <a:rPr lang="en-US" sz="2100">
                <a:latin typeface="Arial Narrow" pitchFamily="34" charset="0"/>
              </a:rPr>
              <a:t> (not dependent on other design units)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 Narrow" pitchFamily="34" charset="0"/>
              </a:rPr>
              <a:t>Entity	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 Narrow" pitchFamily="34" charset="0"/>
              </a:rPr>
              <a:t>Configuration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 Narrow" pitchFamily="34" charset="0"/>
              </a:rPr>
              <a:t>Package Declaration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400">
              <a:latin typeface="Arial Narrow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100" b="1">
                <a:solidFill>
                  <a:srgbClr val="3366CC"/>
                </a:solidFill>
                <a:latin typeface="Arial Narrow" pitchFamily="34" charset="0"/>
              </a:rPr>
              <a:t>Secondary design units</a:t>
            </a:r>
            <a:r>
              <a:rPr lang="en-US" sz="2100">
                <a:latin typeface="Arial Narrow" pitchFamily="34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 Narrow" pitchFamily="34" charset="0"/>
              </a:rPr>
              <a:t>Package body	</a:t>
            </a:r>
          </a:p>
          <a:p>
            <a:pPr lvl="1">
              <a:lnSpc>
                <a:spcPct val="90000"/>
              </a:lnSpc>
            </a:pPr>
            <a:r>
              <a:rPr lang="en-US" sz="2400">
                <a:latin typeface="Arial Narrow" pitchFamily="34" charset="0"/>
              </a:rPr>
              <a:t>Architecture</a:t>
            </a:r>
          </a:p>
          <a:p>
            <a:pPr lvl="1">
              <a:lnSpc>
                <a:spcPct val="90000"/>
              </a:lnSpc>
            </a:pPr>
            <a:endParaRPr lang="en-US" sz="2400">
              <a:latin typeface="Arial Narrow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100">
                <a:latin typeface="Arial Narrow" pitchFamily="34" charset="0"/>
              </a:rPr>
              <a:t>Design units are arranged in files</a:t>
            </a:r>
          </a:p>
          <a:p>
            <a:pPr>
              <a:lnSpc>
                <a:spcPct val="90000"/>
              </a:lnSpc>
            </a:pPr>
            <a:endParaRPr lang="en-US" sz="2100">
              <a:latin typeface="Arial Narrow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100">
                <a:latin typeface="Arial Narrow" pitchFamily="34" charset="0"/>
              </a:rPr>
              <a:t>Now you know the layout of a VHDL program!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89AC5E-2367-4DDA-B139-A8B8C7EC4472}" type="slidenum">
              <a:rPr lang="en-US"/>
              <a:pPr/>
              <a:t>23</a:t>
            </a:fld>
            <a:endParaRPr lang="en-US"/>
          </a:p>
        </p:txBody>
      </p:sp>
      <p:sp>
        <p:nvSpPr>
          <p:cNvPr id="266242" name="Rectangle 2"/>
          <p:cNvSpPr>
            <a:spLocks noChangeArrowheads="1"/>
          </p:cNvSpPr>
          <p:nvPr/>
        </p:nvSpPr>
        <p:spPr bwMode="auto">
          <a:xfrm>
            <a:off x="2438400" y="3124200"/>
            <a:ext cx="1828800" cy="1828800"/>
          </a:xfrm>
          <a:prstGeom prst="rect">
            <a:avLst/>
          </a:prstGeom>
          <a:solidFill>
            <a:schemeClr val="accent2"/>
          </a:solidFill>
          <a:ln w="9525"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accent2"/>
            </a:extrusionClr>
          </a:sp3d>
        </p:spPr>
        <p:txBody>
          <a:bodyPr wrap="none" anchor="ctr">
            <a:flatTx/>
          </a:bodyPr>
          <a:lstStyle/>
          <a:p>
            <a:pPr eaLnBrk="1" hangingPunct="1"/>
            <a:endParaRPr lang="en-US" sz="2400"/>
          </a:p>
        </p:txBody>
      </p:sp>
      <p:sp>
        <p:nvSpPr>
          <p:cNvPr id="26624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Narrow" pitchFamily="34" charset="0"/>
              </a:rPr>
              <a:t>Entity</a:t>
            </a:r>
          </a:p>
        </p:txBody>
      </p:sp>
      <p:sp>
        <p:nvSpPr>
          <p:cNvPr id="266244" name="Line 4"/>
          <p:cNvSpPr>
            <a:spLocks noChangeShapeType="1"/>
          </p:cNvSpPr>
          <p:nvPr/>
        </p:nvSpPr>
        <p:spPr bwMode="auto">
          <a:xfrm>
            <a:off x="1752600" y="3657600"/>
            <a:ext cx="685800" cy="0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245" name="Line 5"/>
          <p:cNvSpPr>
            <a:spLocks noChangeShapeType="1"/>
          </p:cNvSpPr>
          <p:nvPr/>
        </p:nvSpPr>
        <p:spPr bwMode="auto">
          <a:xfrm>
            <a:off x="1752600" y="4038600"/>
            <a:ext cx="685800" cy="0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246" name="Line 6"/>
          <p:cNvSpPr>
            <a:spLocks noChangeShapeType="1"/>
          </p:cNvSpPr>
          <p:nvPr/>
        </p:nvSpPr>
        <p:spPr bwMode="auto">
          <a:xfrm>
            <a:off x="1752600" y="4419600"/>
            <a:ext cx="685800" cy="0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247" name="Line 7"/>
          <p:cNvSpPr>
            <a:spLocks noChangeShapeType="1"/>
          </p:cNvSpPr>
          <p:nvPr/>
        </p:nvSpPr>
        <p:spPr bwMode="auto">
          <a:xfrm>
            <a:off x="4343400" y="4038600"/>
            <a:ext cx="685800" cy="0"/>
          </a:xfrm>
          <a:prstGeom prst="line">
            <a:avLst/>
          </a:prstGeom>
          <a:noFill/>
          <a:ln w="38100">
            <a:solidFill>
              <a:srgbClr val="003366"/>
            </a:solidFill>
            <a:round/>
            <a:headEnd/>
            <a:tailEnd type="arrow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66248" name="Text Box 8"/>
          <p:cNvSpPr txBox="1">
            <a:spLocks noChangeArrowheads="1"/>
          </p:cNvSpPr>
          <p:nvPr/>
        </p:nvSpPr>
        <p:spPr bwMode="auto">
          <a:xfrm>
            <a:off x="2498725" y="3392488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400" b="1">
                <a:solidFill>
                  <a:srgbClr val="003366"/>
                </a:solidFill>
              </a:rPr>
              <a:t>A</a:t>
            </a:r>
          </a:p>
        </p:txBody>
      </p:sp>
      <p:sp>
        <p:nvSpPr>
          <p:cNvPr id="266249" name="Text Box 9"/>
          <p:cNvSpPr txBox="1">
            <a:spLocks noChangeArrowheads="1"/>
          </p:cNvSpPr>
          <p:nvPr/>
        </p:nvSpPr>
        <p:spPr bwMode="auto">
          <a:xfrm>
            <a:off x="2514600" y="3810000"/>
            <a:ext cx="4048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400" b="1">
                <a:solidFill>
                  <a:srgbClr val="003366"/>
                </a:solidFill>
              </a:rPr>
              <a:t>B</a:t>
            </a:r>
          </a:p>
        </p:txBody>
      </p:sp>
      <p:sp>
        <p:nvSpPr>
          <p:cNvPr id="266250" name="Text Box 10"/>
          <p:cNvSpPr txBox="1">
            <a:spLocks noChangeArrowheads="1"/>
          </p:cNvSpPr>
          <p:nvPr/>
        </p:nvSpPr>
        <p:spPr bwMode="auto">
          <a:xfrm>
            <a:off x="2514600" y="4267200"/>
            <a:ext cx="3873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400" b="1">
                <a:solidFill>
                  <a:srgbClr val="003366"/>
                </a:solidFill>
              </a:rPr>
              <a:t>S</a:t>
            </a:r>
          </a:p>
        </p:txBody>
      </p:sp>
      <p:sp>
        <p:nvSpPr>
          <p:cNvPr id="266251" name="Text Box 11"/>
          <p:cNvSpPr txBox="1">
            <a:spLocks noChangeArrowheads="1"/>
          </p:cNvSpPr>
          <p:nvPr/>
        </p:nvSpPr>
        <p:spPr bwMode="auto">
          <a:xfrm>
            <a:off x="3733800" y="3810000"/>
            <a:ext cx="369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400" b="1">
                <a:solidFill>
                  <a:srgbClr val="003366"/>
                </a:solidFill>
              </a:rPr>
              <a:t>F</a:t>
            </a:r>
          </a:p>
        </p:txBody>
      </p:sp>
      <p:sp>
        <p:nvSpPr>
          <p:cNvPr id="266252" name="Text Box 12"/>
          <p:cNvSpPr txBox="1">
            <a:spLocks noChangeArrowheads="1"/>
          </p:cNvSpPr>
          <p:nvPr/>
        </p:nvSpPr>
        <p:spPr bwMode="auto">
          <a:xfrm>
            <a:off x="2438400" y="25908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US" sz="2400" b="1">
                <a:solidFill>
                  <a:srgbClr val="3366CC"/>
                </a:solidFill>
              </a:rPr>
              <a:t>MUX</a:t>
            </a:r>
          </a:p>
        </p:txBody>
      </p:sp>
      <p:sp>
        <p:nvSpPr>
          <p:cNvPr id="266253" name="Text Box 13"/>
          <p:cNvSpPr txBox="1">
            <a:spLocks noChangeArrowheads="1"/>
          </p:cNvSpPr>
          <p:nvPr/>
        </p:nvSpPr>
        <p:spPr bwMode="auto">
          <a:xfrm>
            <a:off x="5791200" y="3124200"/>
            <a:ext cx="2514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>
              <a:spcBef>
                <a:spcPct val="50000"/>
              </a:spcBef>
            </a:pPr>
            <a:endParaRPr lang="en-US" sz="2400"/>
          </a:p>
        </p:txBody>
      </p:sp>
      <p:sp>
        <p:nvSpPr>
          <p:cNvPr id="266254" name="Text Box 14"/>
          <p:cNvSpPr txBox="1">
            <a:spLocks noChangeArrowheads="1"/>
          </p:cNvSpPr>
          <p:nvPr/>
        </p:nvSpPr>
        <p:spPr bwMode="auto">
          <a:xfrm>
            <a:off x="5410200" y="2133600"/>
            <a:ext cx="2978150" cy="3508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800">
                <a:solidFill>
                  <a:srgbClr val="EC0000"/>
                </a:solidFill>
                <a:latin typeface="Arial Narrow" pitchFamily="34" charset="0"/>
              </a:rPr>
              <a:t>entity</a:t>
            </a:r>
            <a:r>
              <a:rPr lang="en-US" sz="2800">
                <a:solidFill>
                  <a:srgbClr val="003366"/>
                </a:solidFill>
                <a:latin typeface="Arial Narrow" pitchFamily="34" charset="0"/>
              </a:rPr>
              <a:t> mux </a:t>
            </a:r>
            <a:r>
              <a:rPr lang="en-US" sz="2800">
                <a:solidFill>
                  <a:srgbClr val="EC0000"/>
                </a:solidFill>
                <a:latin typeface="Arial Narrow" pitchFamily="34" charset="0"/>
              </a:rPr>
              <a:t>is</a:t>
            </a:r>
          </a:p>
          <a:p>
            <a:pPr algn="l" eaLnBrk="1" hangingPunct="1"/>
            <a:r>
              <a:rPr lang="en-US" sz="2800">
                <a:solidFill>
                  <a:srgbClr val="EC0000"/>
                </a:solidFill>
                <a:latin typeface="Arial Narrow" pitchFamily="34" charset="0"/>
              </a:rPr>
              <a:t>port</a:t>
            </a:r>
            <a:r>
              <a:rPr lang="en-US" sz="2800">
                <a:solidFill>
                  <a:srgbClr val="003366"/>
                </a:solidFill>
                <a:latin typeface="Arial Narrow" pitchFamily="34" charset="0"/>
              </a:rPr>
              <a:t> (</a:t>
            </a:r>
            <a:br>
              <a:rPr lang="en-US" sz="2800">
                <a:solidFill>
                  <a:srgbClr val="003366"/>
                </a:solidFill>
                <a:latin typeface="Arial Narrow" pitchFamily="34" charset="0"/>
              </a:rPr>
            </a:br>
            <a:r>
              <a:rPr lang="en-US" sz="2800">
                <a:solidFill>
                  <a:srgbClr val="003366"/>
                </a:solidFill>
                <a:latin typeface="Arial Narrow" pitchFamily="34" charset="0"/>
              </a:rPr>
              <a:t>	a: </a:t>
            </a:r>
            <a:r>
              <a:rPr lang="en-US" sz="2800">
                <a:solidFill>
                  <a:srgbClr val="EC0000"/>
                </a:solidFill>
                <a:latin typeface="Arial Narrow" pitchFamily="34" charset="0"/>
              </a:rPr>
              <a:t>in</a:t>
            </a:r>
            <a:r>
              <a:rPr lang="en-US" sz="2800">
                <a:solidFill>
                  <a:srgbClr val="003366"/>
                </a:solidFill>
                <a:latin typeface="Arial Narrow" pitchFamily="34" charset="0"/>
              </a:rPr>
              <a:t> </a:t>
            </a:r>
            <a:r>
              <a:rPr lang="en-US" sz="2800">
                <a:solidFill>
                  <a:srgbClr val="993366"/>
                </a:solidFill>
                <a:latin typeface="Arial Narrow" pitchFamily="34" charset="0"/>
              </a:rPr>
              <a:t>std_logic</a:t>
            </a:r>
            <a:r>
              <a:rPr lang="en-US" sz="2800">
                <a:solidFill>
                  <a:srgbClr val="003366"/>
                </a:solidFill>
                <a:latin typeface="Arial Narrow" pitchFamily="34" charset="0"/>
              </a:rPr>
              <a:t>;</a:t>
            </a:r>
            <a:br>
              <a:rPr lang="en-US" sz="2800">
                <a:solidFill>
                  <a:srgbClr val="003366"/>
                </a:solidFill>
                <a:latin typeface="Arial Narrow" pitchFamily="34" charset="0"/>
              </a:rPr>
            </a:br>
            <a:r>
              <a:rPr lang="en-US" sz="2800">
                <a:solidFill>
                  <a:srgbClr val="003366"/>
                </a:solidFill>
                <a:latin typeface="Arial Narrow" pitchFamily="34" charset="0"/>
              </a:rPr>
              <a:t>	b: </a:t>
            </a:r>
            <a:r>
              <a:rPr lang="en-US" sz="2800">
                <a:solidFill>
                  <a:srgbClr val="EC0000"/>
                </a:solidFill>
                <a:latin typeface="Arial Narrow" pitchFamily="34" charset="0"/>
              </a:rPr>
              <a:t>in</a:t>
            </a:r>
            <a:r>
              <a:rPr lang="en-US" sz="2800">
                <a:solidFill>
                  <a:srgbClr val="003366"/>
                </a:solidFill>
                <a:latin typeface="Arial Narrow" pitchFamily="34" charset="0"/>
              </a:rPr>
              <a:t> </a:t>
            </a:r>
            <a:r>
              <a:rPr lang="en-US" sz="2800">
                <a:solidFill>
                  <a:srgbClr val="993366"/>
                </a:solidFill>
                <a:latin typeface="Arial Narrow" pitchFamily="34" charset="0"/>
              </a:rPr>
              <a:t>std_logic</a:t>
            </a:r>
            <a:r>
              <a:rPr lang="en-US" sz="2800">
                <a:solidFill>
                  <a:srgbClr val="003366"/>
                </a:solidFill>
                <a:latin typeface="Arial Narrow" pitchFamily="34" charset="0"/>
              </a:rPr>
              <a:t>;</a:t>
            </a:r>
          </a:p>
          <a:p>
            <a:pPr algn="l" eaLnBrk="1" hangingPunct="1"/>
            <a:r>
              <a:rPr lang="en-US" sz="2800">
                <a:solidFill>
                  <a:srgbClr val="003366"/>
                </a:solidFill>
                <a:latin typeface="Arial Narrow" pitchFamily="34" charset="0"/>
              </a:rPr>
              <a:t>	s: </a:t>
            </a:r>
            <a:r>
              <a:rPr lang="en-US" sz="2800">
                <a:solidFill>
                  <a:srgbClr val="EC0000"/>
                </a:solidFill>
                <a:latin typeface="Arial Narrow" pitchFamily="34" charset="0"/>
              </a:rPr>
              <a:t>in</a:t>
            </a:r>
            <a:r>
              <a:rPr lang="en-US" sz="2800">
                <a:solidFill>
                  <a:srgbClr val="003366"/>
                </a:solidFill>
                <a:latin typeface="Arial Narrow" pitchFamily="34" charset="0"/>
              </a:rPr>
              <a:t> </a:t>
            </a:r>
            <a:r>
              <a:rPr lang="en-US" sz="2800">
                <a:solidFill>
                  <a:srgbClr val="993366"/>
                </a:solidFill>
                <a:latin typeface="Arial Narrow" pitchFamily="34" charset="0"/>
              </a:rPr>
              <a:t>std_logic</a:t>
            </a:r>
            <a:r>
              <a:rPr lang="en-US" sz="2800">
                <a:solidFill>
                  <a:srgbClr val="003366"/>
                </a:solidFill>
                <a:latin typeface="Arial Narrow" pitchFamily="34" charset="0"/>
              </a:rPr>
              <a:t>;</a:t>
            </a:r>
            <a:br>
              <a:rPr lang="en-US" sz="2800">
                <a:solidFill>
                  <a:srgbClr val="003366"/>
                </a:solidFill>
                <a:latin typeface="Arial Narrow" pitchFamily="34" charset="0"/>
              </a:rPr>
            </a:br>
            <a:r>
              <a:rPr lang="en-US" sz="2800">
                <a:solidFill>
                  <a:srgbClr val="003366"/>
                </a:solidFill>
                <a:latin typeface="Arial Narrow" pitchFamily="34" charset="0"/>
              </a:rPr>
              <a:t>	f: </a:t>
            </a:r>
            <a:r>
              <a:rPr lang="en-US" sz="2800">
                <a:solidFill>
                  <a:srgbClr val="EC0000"/>
                </a:solidFill>
                <a:latin typeface="Arial Narrow" pitchFamily="34" charset="0"/>
              </a:rPr>
              <a:t>out</a:t>
            </a:r>
            <a:r>
              <a:rPr lang="en-US" sz="2800">
                <a:solidFill>
                  <a:srgbClr val="003366"/>
                </a:solidFill>
                <a:latin typeface="Arial Narrow" pitchFamily="34" charset="0"/>
              </a:rPr>
              <a:t> </a:t>
            </a:r>
            <a:r>
              <a:rPr lang="en-US" sz="2800">
                <a:solidFill>
                  <a:srgbClr val="993366"/>
                </a:solidFill>
                <a:latin typeface="Arial Narrow" pitchFamily="34" charset="0"/>
              </a:rPr>
              <a:t>std_logic</a:t>
            </a:r>
            <a:r>
              <a:rPr lang="en-US" sz="2800">
                <a:solidFill>
                  <a:srgbClr val="003366"/>
                </a:solidFill>
                <a:latin typeface="Arial Narrow" pitchFamily="34" charset="0"/>
              </a:rPr>
              <a:t/>
            </a:r>
            <a:br>
              <a:rPr lang="en-US" sz="2800">
                <a:solidFill>
                  <a:srgbClr val="003366"/>
                </a:solidFill>
                <a:latin typeface="Arial Narrow" pitchFamily="34" charset="0"/>
              </a:rPr>
            </a:br>
            <a:r>
              <a:rPr lang="en-US" sz="2800">
                <a:solidFill>
                  <a:srgbClr val="003366"/>
                </a:solidFill>
                <a:latin typeface="Arial Narrow" pitchFamily="34" charset="0"/>
              </a:rPr>
              <a:t>       )</a:t>
            </a:r>
          </a:p>
          <a:p>
            <a:pPr algn="l" eaLnBrk="1" hangingPunct="1"/>
            <a:r>
              <a:rPr lang="en-US" sz="2800">
                <a:solidFill>
                  <a:srgbClr val="EC0000"/>
                </a:solidFill>
                <a:latin typeface="Arial Narrow" pitchFamily="34" charset="0"/>
              </a:rPr>
              <a:t>end</a:t>
            </a:r>
            <a:r>
              <a:rPr lang="en-US" sz="2800">
                <a:solidFill>
                  <a:srgbClr val="003366"/>
                </a:solidFill>
                <a:latin typeface="Arial Narrow" pitchFamily="34" charset="0"/>
              </a:rPr>
              <a:t> mux;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B479A47-91AA-450E-93C5-AC164E8DAFFD}" type="slidenum">
              <a:rPr lang="en-US"/>
              <a:pPr/>
              <a:t>24</a:t>
            </a:fld>
            <a:endParaRPr lang="en-US"/>
          </a:p>
        </p:txBody>
      </p:sp>
      <p:sp>
        <p:nvSpPr>
          <p:cNvPr id="267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381000"/>
            <a:ext cx="7086600" cy="1143000"/>
          </a:xfrm>
        </p:spPr>
        <p:txBody>
          <a:bodyPr/>
          <a:lstStyle/>
          <a:p>
            <a:r>
              <a:rPr lang="en-US">
                <a:latin typeface="Arial Narrow" pitchFamily="34" charset="0"/>
              </a:rPr>
              <a:t>Architecture #1 </a:t>
            </a:r>
          </a:p>
        </p:txBody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47800" y="2057400"/>
            <a:ext cx="7086600" cy="36576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3366CC"/>
                </a:solidFill>
                <a:latin typeface="Arial Narrow" pitchFamily="34" charset="0"/>
              </a:rPr>
              <a:t>architecture</a:t>
            </a:r>
            <a:r>
              <a:rPr lang="en-US">
                <a:latin typeface="Arial Narrow" pitchFamily="34" charset="0"/>
              </a:rPr>
              <a:t> first_rtl </a:t>
            </a:r>
            <a:r>
              <a:rPr lang="en-US">
                <a:solidFill>
                  <a:srgbClr val="3366CC"/>
                </a:solidFill>
                <a:latin typeface="Arial Narrow" pitchFamily="34" charset="0"/>
              </a:rPr>
              <a:t>of</a:t>
            </a:r>
            <a:r>
              <a:rPr lang="en-US">
                <a:latin typeface="Arial Narrow" pitchFamily="34" charset="0"/>
              </a:rPr>
              <a:t> mux </a:t>
            </a:r>
            <a:r>
              <a:rPr lang="en-US">
                <a:solidFill>
                  <a:srgbClr val="3366CC"/>
                </a:solidFill>
                <a:latin typeface="Arial Narrow" pitchFamily="34" charset="0"/>
              </a:rPr>
              <a:t>is</a:t>
            </a:r>
            <a:r>
              <a:rPr lang="en-US">
                <a:latin typeface="Arial Narrow" pitchFamily="34" charset="0"/>
              </a:rPr>
              <a:t> 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3366CC"/>
                </a:solidFill>
                <a:latin typeface="Arial Narrow" pitchFamily="34" charset="0"/>
              </a:rPr>
              <a:t>begin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Arial Narrow" pitchFamily="34" charset="0"/>
              </a:rPr>
              <a:t>  mux_p: </a:t>
            </a:r>
            <a:r>
              <a:rPr lang="en-US">
                <a:solidFill>
                  <a:srgbClr val="3366CC"/>
                </a:solidFill>
                <a:latin typeface="Arial Narrow" pitchFamily="34" charset="0"/>
              </a:rPr>
              <a:t>process</a:t>
            </a:r>
            <a:r>
              <a:rPr lang="en-US">
                <a:latin typeface="Arial Narrow" pitchFamily="34" charset="0"/>
              </a:rPr>
              <a:t> (a,b,s) 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Arial Narrow" pitchFamily="34" charset="0"/>
              </a:rPr>
              <a:t>  </a:t>
            </a:r>
            <a:r>
              <a:rPr lang="en-US">
                <a:solidFill>
                  <a:srgbClr val="3366CC"/>
                </a:solidFill>
                <a:latin typeface="Arial Narrow" pitchFamily="34" charset="0"/>
              </a:rPr>
              <a:t>begin</a:t>
            </a:r>
            <a:r>
              <a:rPr lang="en-US">
                <a:latin typeface="Arial Narrow" pitchFamily="34" charset="0"/>
              </a:rPr>
              <a:t/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   f &lt;= (a and s) or (b and not s);</a:t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 </a:t>
            </a:r>
            <a:r>
              <a:rPr lang="en-US">
                <a:solidFill>
                  <a:srgbClr val="3366CC"/>
                </a:solidFill>
                <a:latin typeface="Arial Narrow" pitchFamily="34" charset="0"/>
              </a:rPr>
              <a:t>end process</a:t>
            </a:r>
            <a:r>
              <a:rPr lang="en-US">
                <a:latin typeface="Arial Narrow" pitchFamily="34" charset="0"/>
              </a:rPr>
              <a:t> mux_p;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3366CC"/>
                </a:solidFill>
                <a:latin typeface="Arial Narrow" pitchFamily="34" charset="0"/>
              </a:rPr>
              <a:t>end</a:t>
            </a:r>
            <a:r>
              <a:rPr lang="en-US">
                <a:latin typeface="Arial Narrow" pitchFamily="34" charset="0"/>
              </a:rPr>
              <a:t> first_rtl;</a:t>
            </a:r>
            <a:br>
              <a:rPr lang="en-US">
                <a:latin typeface="Arial Narrow" pitchFamily="34" charset="0"/>
              </a:rPr>
            </a:br>
            <a:endParaRPr lang="en-US"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A72AB-3E21-4AB2-B946-B87FA37EEB8B}" type="slidenum">
              <a:rPr lang="en-US"/>
              <a:pPr/>
              <a:t>25</a:t>
            </a:fld>
            <a:endParaRPr lang="en-US"/>
          </a:p>
        </p:txBody>
      </p:sp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447800" y="152400"/>
            <a:ext cx="7010400" cy="1527175"/>
          </a:xfrm>
        </p:spPr>
        <p:txBody>
          <a:bodyPr/>
          <a:lstStyle/>
          <a:p>
            <a:r>
              <a:rPr lang="en-US">
                <a:latin typeface="Arial Narrow" pitchFamily="34" charset="0"/>
              </a:rPr>
              <a:t>Architecture #2</a:t>
            </a:r>
          </a:p>
        </p:txBody>
      </p:sp>
      <p:sp>
        <p:nvSpPr>
          <p:cNvPr id="268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600200"/>
            <a:ext cx="4495800" cy="51054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solidFill>
                  <a:srgbClr val="3366CC"/>
                </a:solidFill>
                <a:latin typeface="Arial Narrow" pitchFamily="34" charset="0"/>
              </a:rPr>
              <a:t>architecture rtl</a:t>
            </a:r>
            <a:r>
              <a:rPr lang="en-US" sz="2800">
                <a:latin typeface="Arial Narrow" pitchFamily="34" charset="0"/>
              </a:rPr>
              <a:t> of mux is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solidFill>
                  <a:srgbClr val="3366CC"/>
                </a:solidFill>
                <a:latin typeface="Arial Narrow" pitchFamily="34" charset="0"/>
              </a:rPr>
              <a:t>begin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Arial Narrow" pitchFamily="34" charset="0"/>
              </a:rPr>
              <a:t>  mux_p: </a:t>
            </a:r>
            <a:r>
              <a:rPr lang="en-US" sz="2800">
                <a:solidFill>
                  <a:srgbClr val="3366CC"/>
                </a:solidFill>
                <a:latin typeface="Arial Narrow" pitchFamily="34" charset="0"/>
              </a:rPr>
              <a:t>process</a:t>
            </a:r>
            <a:r>
              <a:rPr lang="en-US" sz="2800">
                <a:latin typeface="Arial Narrow" pitchFamily="34" charset="0"/>
              </a:rPr>
              <a:t> (a,b,s)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Arial Narrow" pitchFamily="34" charset="0"/>
              </a:rPr>
              <a:t>  </a:t>
            </a:r>
            <a:r>
              <a:rPr lang="en-US" sz="2800">
                <a:solidFill>
                  <a:srgbClr val="3366CC"/>
                </a:solidFill>
                <a:latin typeface="Arial Narrow" pitchFamily="34" charset="0"/>
              </a:rPr>
              <a:t>begin</a:t>
            </a:r>
            <a:r>
              <a:rPr lang="en-US" sz="2800">
                <a:latin typeface="Arial Narrow" pitchFamily="34" charset="0"/>
              </a:rPr>
              <a:t/>
            </a:r>
            <a:br>
              <a:rPr lang="en-US" sz="2800">
                <a:latin typeface="Arial Narrow" pitchFamily="34" charset="0"/>
              </a:rPr>
            </a:br>
            <a:r>
              <a:rPr lang="en-US" sz="2800">
                <a:latin typeface="Arial Narrow" pitchFamily="34" charset="0"/>
              </a:rPr>
              <a:t> </a:t>
            </a:r>
            <a:r>
              <a:rPr lang="en-US" sz="2800">
                <a:solidFill>
                  <a:srgbClr val="3366CC"/>
                </a:solidFill>
                <a:latin typeface="Arial Narrow" pitchFamily="34" charset="0"/>
              </a:rPr>
              <a:t>if</a:t>
            </a:r>
            <a:r>
              <a:rPr lang="en-US" sz="2800">
                <a:latin typeface="Arial Narrow" pitchFamily="34" charset="0"/>
              </a:rPr>
              <a:t> (s=‘1’) </a:t>
            </a:r>
            <a:r>
              <a:rPr lang="en-US" sz="2800">
                <a:solidFill>
                  <a:srgbClr val="3366CC"/>
                </a:solidFill>
                <a:latin typeface="Arial Narrow" pitchFamily="34" charset="0"/>
              </a:rPr>
              <a:t>then</a:t>
            </a:r>
            <a:r>
              <a:rPr lang="en-US" sz="2800">
                <a:latin typeface="Arial Narrow" pitchFamily="34" charset="0"/>
              </a:rPr>
              <a:t/>
            </a:r>
            <a:br>
              <a:rPr lang="en-US" sz="2800">
                <a:latin typeface="Arial Narrow" pitchFamily="34" charset="0"/>
              </a:rPr>
            </a:br>
            <a:r>
              <a:rPr lang="en-US" sz="2800">
                <a:latin typeface="Arial Narrow" pitchFamily="34" charset="0"/>
              </a:rPr>
              <a:t>   f &lt;= a;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Arial Narrow" pitchFamily="34" charset="0"/>
              </a:rPr>
              <a:t>    </a:t>
            </a:r>
            <a:r>
              <a:rPr lang="en-US" sz="2800">
                <a:solidFill>
                  <a:srgbClr val="3366CC"/>
                </a:solidFill>
                <a:latin typeface="Arial Narrow" pitchFamily="34" charset="0"/>
              </a:rPr>
              <a:t>else</a:t>
            </a:r>
            <a:r>
              <a:rPr lang="en-US" sz="2800">
                <a:latin typeface="Arial Narrow" pitchFamily="34" charset="0"/>
              </a:rPr>
              <a:t/>
            </a:r>
            <a:br>
              <a:rPr lang="en-US" sz="2800">
                <a:latin typeface="Arial Narrow" pitchFamily="34" charset="0"/>
              </a:rPr>
            </a:br>
            <a:r>
              <a:rPr lang="en-US" sz="2800">
                <a:latin typeface="Arial Narrow" pitchFamily="34" charset="0"/>
              </a:rPr>
              <a:t>   f &lt;= b;</a:t>
            </a:r>
            <a:br>
              <a:rPr lang="en-US" sz="2800">
                <a:latin typeface="Arial Narrow" pitchFamily="34" charset="0"/>
              </a:rPr>
            </a:br>
            <a:r>
              <a:rPr lang="en-US" sz="2800">
                <a:latin typeface="Arial Narrow" pitchFamily="34" charset="0"/>
              </a:rPr>
              <a:t> </a:t>
            </a:r>
            <a:r>
              <a:rPr lang="en-US" sz="2800">
                <a:solidFill>
                  <a:srgbClr val="3366CC"/>
                </a:solidFill>
                <a:latin typeface="Arial Narrow" pitchFamily="34" charset="0"/>
              </a:rPr>
              <a:t>end if</a:t>
            </a:r>
            <a:r>
              <a:rPr lang="en-US" sz="2800">
                <a:latin typeface="Arial Narrow" pitchFamily="34" charset="0"/>
              </a:rPr>
              <a:t>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latin typeface="Arial Narrow" pitchFamily="34" charset="0"/>
              </a:rPr>
              <a:t>  </a:t>
            </a:r>
            <a:r>
              <a:rPr lang="en-US" sz="2800">
                <a:solidFill>
                  <a:srgbClr val="3366CC"/>
                </a:solidFill>
                <a:latin typeface="Arial Narrow" pitchFamily="34" charset="0"/>
              </a:rPr>
              <a:t>end process</a:t>
            </a:r>
            <a:r>
              <a:rPr lang="en-US" sz="2800">
                <a:latin typeface="Arial Narrow" pitchFamily="34" charset="0"/>
              </a:rPr>
              <a:t> mux_p;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>
                <a:solidFill>
                  <a:srgbClr val="3366CC"/>
                </a:solidFill>
                <a:latin typeface="Arial Narrow" pitchFamily="34" charset="0"/>
              </a:rPr>
              <a:t>end</a:t>
            </a:r>
            <a:r>
              <a:rPr lang="en-US" sz="2800">
                <a:latin typeface="Arial Narrow" pitchFamily="34" charset="0"/>
              </a:rPr>
              <a:t> rtl;</a:t>
            </a:r>
            <a:br>
              <a:rPr lang="en-US" sz="2800">
                <a:latin typeface="Arial Narrow" pitchFamily="34" charset="0"/>
              </a:rPr>
            </a:br>
            <a:endParaRPr lang="en-US" sz="2800"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66AA376-C47A-4756-A679-13DDC5B9C4E3}" type="slidenum">
              <a:rPr lang="en-US"/>
              <a:pPr/>
              <a:t>26</a:t>
            </a:fld>
            <a:endParaRPr lang="en-US"/>
          </a:p>
        </p:txBody>
      </p:sp>
      <p:sp>
        <p:nvSpPr>
          <p:cNvPr id="269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Narrow" pitchFamily="34" charset="0"/>
              </a:rPr>
              <a:t>Configuration</a:t>
            </a:r>
          </a:p>
        </p:txBody>
      </p:sp>
      <p:sp>
        <p:nvSpPr>
          <p:cNvPr id="269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00200" y="2667000"/>
            <a:ext cx="7010400" cy="27432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solidFill>
                  <a:srgbClr val="EC0000"/>
                </a:solidFill>
                <a:latin typeface="Arial Narrow" pitchFamily="34" charset="0"/>
              </a:rPr>
              <a:t>configuration</a:t>
            </a:r>
            <a:r>
              <a:rPr lang="en-US">
                <a:latin typeface="Arial Narrow" pitchFamily="34" charset="0"/>
              </a:rPr>
              <a:t> mux_c </a:t>
            </a:r>
            <a:r>
              <a:rPr lang="en-US">
                <a:solidFill>
                  <a:srgbClr val="EC0000"/>
                </a:solidFill>
                <a:latin typeface="Arial Narrow" pitchFamily="34" charset="0"/>
              </a:rPr>
              <a:t>of</a:t>
            </a:r>
            <a:r>
              <a:rPr lang="en-US">
                <a:latin typeface="Arial Narrow" pitchFamily="34" charset="0"/>
              </a:rPr>
              <a:t> mux </a:t>
            </a:r>
            <a:r>
              <a:rPr lang="en-US">
                <a:solidFill>
                  <a:srgbClr val="EC0000"/>
                </a:solidFill>
                <a:latin typeface="Arial Narrow" pitchFamily="34" charset="0"/>
              </a:rPr>
              <a:t>is</a:t>
            </a:r>
            <a:r>
              <a:rPr lang="en-US">
                <a:latin typeface="Arial Narrow" pitchFamily="34" charset="0"/>
              </a:rPr>
              <a:t/>
            </a:r>
            <a:br>
              <a:rPr lang="en-US">
                <a:latin typeface="Arial Narrow" pitchFamily="34" charset="0"/>
              </a:rPr>
            </a:br>
            <a:r>
              <a:rPr lang="en-US">
                <a:solidFill>
                  <a:srgbClr val="EC0000"/>
                </a:solidFill>
                <a:latin typeface="Arial Narrow" pitchFamily="34" charset="0"/>
              </a:rPr>
              <a:t>for</a:t>
            </a:r>
            <a:r>
              <a:rPr lang="en-US">
                <a:latin typeface="Arial Narrow" pitchFamily="34" charset="0"/>
              </a:rPr>
              <a:t> rtl</a:t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end </a:t>
            </a:r>
            <a:r>
              <a:rPr lang="en-US">
                <a:solidFill>
                  <a:srgbClr val="EC0000"/>
                </a:solidFill>
                <a:latin typeface="Arial Narrow" pitchFamily="34" charset="0"/>
              </a:rPr>
              <a:t>for</a:t>
            </a:r>
            <a:r>
              <a:rPr lang="en-US">
                <a:latin typeface="Arial Narrow" pitchFamily="34" charset="0"/>
              </a:rPr>
              <a:t>;</a:t>
            </a:r>
          </a:p>
          <a:p>
            <a:pPr>
              <a:buFont typeface="Wingdings" pitchFamily="2" charset="2"/>
              <a:buNone/>
            </a:pPr>
            <a:r>
              <a:rPr lang="en-US">
                <a:solidFill>
                  <a:srgbClr val="EC0000"/>
                </a:solidFill>
                <a:latin typeface="Arial Narrow" pitchFamily="34" charset="0"/>
              </a:rPr>
              <a:t>end</a:t>
            </a:r>
            <a:r>
              <a:rPr lang="en-US">
                <a:latin typeface="Arial Narrow" pitchFamily="34" charset="0"/>
              </a:rPr>
              <a:t> mux_c;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EF01DB-0537-4E74-A757-479D62DFE4DE}" type="slidenum">
              <a:rPr lang="en-US"/>
              <a:pPr/>
              <a:t>27</a:t>
            </a:fld>
            <a:endParaRPr lang="en-US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Narrow" pitchFamily="34" charset="0"/>
              </a:rPr>
              <a:t>Where did we get std_logic ?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001000" cy="4114800"/>
          </a:xfrm>
        </p:spPr>
        <p:txBody>
          <a:bodyPr/>
          <a:lstStyle/>
          <a:p>
            <a:r>
              <a:rPr lang="en-US">
                <a:latin typeface="Arial Narrow" pitchFamily="34" charset="0"/>
              </a:rPr>
              <a:t>Ohps !!! We need to include some library before we can use this predefined data type</a:t>
            </a:r>
          </a:p>
          <a:p>
            <a:endParaRPr lang="en-US">
              <a:latin typeface="Arial Narrow" pitchFamily="34" charset="0"/>
            </a:endParaRPr>
          </a:p>
          <a:p>
            <a:r>
              <a:rPr lang="en-US">
                <a:latin typeface="Arial Narrow" pitchFamily="34" charset="0"/>
              </a:rPr>
              <a:t>library ieee;</a:t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use ieee.std_logic_1164.all;</a:t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use ieee.std_logic_arith.all;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EE5609-F815-4784-ADAE-327DDDFB835B}" type="slidenum">
              <a:rPr lang="en-US"/>
              <a:pPr/>
              <a:t>28</a:t>
            </a:fld>
            <a:endParaRPr lang="en-US"/>
          </a:p>
        </p:txBody>
      </p:sp>
      <p:sp>
        <p:nvSpPr>
          <p:cNvPr id="271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Narrow" pitchFamily="34" charset="0"/>
              </a:rPr>
              <a:t>Predefined data types</a:t>
            </a:r>
          </a:p>
        </p:txBody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905000"/>
            <a:ext cx="7315200" cy="4114800"/>
          </a:xfrm>
        </p:spPr>
        <p:txBody>
          <a:bodyPr/>
          <a:lstStyle/>
          <a:p>
            <a:r>
              <a:rPr lang="en-US" sz="3200" b="1">
                <a:solidFill>
                  <a:srgbClr val="3366CC"/>
                </a:solidFill>
                <a:latin typeface="Arial Narrow" pitchFamily="34" charset="0"/>
              </a:rPr>
              <a:t>bit</a:t>
            </a:r>
            <a:r>
              <a:rPr lang="en-US" sz="3200">
                <a:solidFill>
                  <a:srgbClr val="3366CC"/>
                </a:solidFill>
                <a:latin typeface="Arial Narrow" pitchFamily="34" charset="0"/>
              </a:rPr>
              <a:t>:</a:t>
            </a:r>
            <a:r>
              <a:rPr lang="en-US" sz="3200">
                <a:latin typeface="Arial Narrow" pitchFamily="34" charset="0"/>
              </a:rPr>
              <a:t> ‘0’ , ‘1’</a:t>
            </a:r>
          </a:p>
          <a:p>
            <a:r>
              <a:rPr lang="en-US" sz="3200" b="1">
                <a:solidFill>
                  <a:srgbClr val="3366CC"/>
                </a:solidFill>
                <a:latin typeface="Arial Narrow" pitchFamily="34" charset="0"/>
              </a:rPr>
              <a:t>boolean</a:t>
            </a:r>
            <a:r>
              <a:rPr lang="en-US" sz="3200">
                <a:solidFill>
                  <a:srgbClr val="3366CC"/>
                </a:solidFill>
                <a:latin typeface="Arial Narrow" pitchFamily="34" charset="0"/>
              </a:rPr>
              <a:t>:</a:t>
            </a:r>
            <a:r>
              <a:rPr lang="en-US" sz="3200">
                <a:latin typeface="Arial Narrow" pitchFamily="34" charset="0"/>
              </a:rPr>
              <a:t> false, true</a:t>
            </a:r>
          </a:p>
          <a:p>
            <a:r>
              <a:rPr lang="en-US" sz="3200" b="1">
                <a:solidFill>
                  <a:srgbClr val="3366CC"/>
                </a:solidFill>
                <a:latin typeface="Arial Narrow" pitchFamily="34" charset="0"/>
              </a:rPr>
              <a:t>integer</a:t>
            </a:r>
            <a:r>
              <a:rPr lang="en-US" sz="3200">
                <a:solidFill>
                  <a:srgbClr val="3366CC"/>
                </a:solidFill>
                <a:latin typeface="Arial Narrow" pitchFamily="34" charset="0"/>
              </a:rPr>
              <a:t>:</a:t>
            </a:r>
            <a:r>
              <a:rPr lang="en-US" sz="3200">
                <a:latin typeface="Arial Narrow" pitchFamily="34" charset="0"/>
              </a:rPr>
              <a:t>  from negative 2</a:t>
            </a:r>
            <a:r>
              <a:rPr lang="en-US" sz="3200" baseline="30000">
                <a:latin typeface="Arial Narrow" pitchFamily="34" charset="0"/>
              </a:rPr>
              <a:t>31</a:t>
            </a:r>
            <a:r>
              <a:rPr lang="en-US" sz="3200">
                <a:latin typeface="Arial Narrow" pitchFamily="34" charset="0"/>
              </a:rPr>
              <a:t>-1 to positive 2</a:t>
            </a:r>
            <a:r>
              <a:rPr lang="en-US" sz="3200" baseline="30000">
                <a:latin typeface="Arial Narrow" pitchFamily="34" charset="0"/>
              </a:rPr>
              <a:t>31</a:t>
            </a:r>
            <a:r>
              <a:rPr lang="en-US" sz="3200">
                <a:latin typeface="Arial Narrow" pitchFamily="34" charset="0"/>
              </a:rPr>
              <a:t>-1</a:t>
            </a:r>
          </a:p>
          <a:p>
            <a:r>
              <a:rPr lang="en-US" sz="3200" b="1">
                <a:solidFill>
                  <a:srgbClr val="3366CC"/>
                </a:solidFill>
                <a:latin typeface="Arial Narrow" pitchFamily="34" charset="0"/>
              </a:rPr>
              <a:t>std_ulogic</a:t>
            </a:r>
            <a:r>
              <a:rPr lang="en-US" sz="3200">
                <a:solidFill>
                  <a:srgbClr val="3366CC"/>
                </a:solidFill>
                <a:latin typeface="Arial Narrow" pitchFamily="34" charset="0"/>
              </a:rPr>
              <a:t>:</a:t>
            </a:r>
            <a:r>
              <a:rPr lang="en-US" sz="3200">
                <a:solidFill>
                  <a:schemeClr val="accent2"/>
                </a:solidFill>
                <a:latin typeface="Arial Narrow" pitchFamily="34" charset="0"/>
              </a:rPr>
              <a:t> </a:t>
            </a:r>
            <a:r>
              <a:rPr lang="en-US" sz="3200">
                <a:latin typeface="Arial Narrow" pitchFamily="34" charset="0"/>
              </a:rPr>
              <a:t> ‘1’,’0’,’H’,’L’,’X’,’U’,’Z’,’-’,’W’</a:t>
            </a:r>
          </a:p>
          <a:p>
            <a:r>
              <a:rPr lang="en-US" sz="3200" b="1">
                <a:solidFill>
                  <a:srgbClr val="3366CC"/>
                </a:solidFill>
                <a:latin typeface="Arial Narrow" pitchFamily="34" charset="0"/>
              </a:rPr>
              <a:t>std_logic</a:t>
            </a:r>
            <a:r>
              <a:rPr lang="en-US" sz="3200">
                <a:solidFill>
                  <a:srgbClr val="3366CC"/>
                </a:solidFill>
                <a:latin typeface="Arial Narrow" pitchFamily="34" charset="0"/>
              </a:rPr>
              <a:t>:</a:t>
            </a:r>
            <a:r>
              <a:rPr lang="en-US" sz="3200">
                <a:latin typeface="Arial Narrow" pitchFamily="34" charset="0"/>
              </a:rPr>
              <a:t>   ‘1’,’0’,’H’,’L’,’X’,’U’,’Z’,’-’,’W’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F493E3A-E86A-4985-A735-BE10E077630F}" type="slidenum">
              <a:rPr lang="en-US"/>
              <a:pPr/>
              <a:t>29</a:t>
            </a:fld>
            <a:endParaRPr lang="en-US"/>
          </a:p>
        </p:txBody>
      </p:sp>
      <p:sp>
        <p:nvSpPr>
          <p:cNvPr id="272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Narrow" pitchFamily="34" charset="0"/>
              </a:rPr>
              <a:t>std_logic, and std_ulogic</a:t>
            </a:r>
          </a:p>
        </p:txBody>
      </p:sp>
      <p:sp>
        <p:nvSpPr>
          <p:cNvPr id="272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Arial Narrow" pitchFamily="34" charset="0"/>
              </a:rPr>
              <a:t>‘1’, ’0’, ’X’  </a:t>
            </a:r>
            <a:r>
              <a:rPr lang="en-US">
                <a:latin typeface="Arial Narrow" pitchFamily="34" charset="0"/>
                <a:sym typeface="Wingdings" pitchFamily="2" charset="2"/>
              </a:rPr>
              <a:t></a:t>
            </a:r>
            <a:r>
              <a:rPr lang="en-US">
                <a:latin typeface="Arial Narrow" pitchFamily="34" charset="0"/>
              </a:rPr>
              <a:t> 	logic 1, logic 0, unknown</a:t>
            </a:r>
          </a:p>
          <a:p>
            <a:r>
              <a:rPr lang="en-US">
                <a:latin typeface="Arial Narrow" pitchFamily="34" charset="0"/>
              </a:rPr>
              <a:t>‘H’, ’L’, ’W’ </a:t>
            </a:r>
            <a:r>
              <a:rPr lang="en-US">
                <a:latin typeface="Arial Narrow" pitchFamily="34" charset="0"/>
                <a:sym typeface="Wingdings" pitchFamily="2" charset="2"/>
              </a:rPr>
              <a:t></a:t>
            </a:r>
            <a:r>
              <a:rPr lang="en-US">
                <a:latin typeface="Arial Narrow" pitchFamily="34" charset="0"/>
              </a:rPr>
              <a:t> 	weak 1, </a:t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			weak 0, </a:t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                  	weak unknown</a:t>
            </a:r>
          </a:p>
          <a:p>
            <a:r>
              <a:rPr lang="en-US">
                <a:latin typeface="Arial Narrow" pitchFamily="34" charset="0"/>
              </a:rPr>
              <a:t>‘U’, ‘Z’, ‘-’  </a:t>
            </a:r>
            <a:r>
              <a:rPr lang="en-US">
                <a:latin typeface="Arial Narrow" pitchFamily="34" charset="0"/>
                <a:sym typeface="Wingdings" pitchFamily="2" charset="2"/>
              </a:rPr>
              <a:t>	uninitialized, </a:t>
            </a:r>
            <a:br>
              <a:rPr lang="en-US">
                <a:latin typeface="Arial Narrow" pitchFamily="34" charset="0"/>
                <a:sym typeface="Wingdings" pitchFamily="2" charset="2"/>
              </a:rPr>
            </a:br>
            <a:r>
              <a:rPr lang="en-US">
                <a:latin typeface="Arial Narrow" pitchFamily="34" charset="0"/>
                <a:sym typeface="Wingdings" pitchFamily="2" charset="2"/>
              </a:rPr>
              <a:t>			high impedance,</a:t>
            </a:r>
            <a:br>
              <a:rPr lang="en-US">
                <a:latin typeface="Arial Narrow" pitchFamily="34" charset="0"/>
                <a:sym typeface="Wingdings" pitchFamily="2" charset="2"/>
              </a:rPr>
            </a:br>
            <a:r>
              <a:rPr lang="en-US">
                <a:latin typeface="Arial Narrow" pitchFamily="34" charset="0"/>
                <a:sym typeface="Wingdings" pitchFamily="2" charset="2"/>
              </a:rPr>
              <a:t>			don’t care</a:t>
            </a:r>
            <a:endParaRPr lang="en-US"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D84E-63A2-4C59-B9A0-05E056FA8075}" type="slidenum">
              <a:rPr lang="en-US"/>
              <a:pPr/>
              <a:t>3</a:t>
            </a:fld>
            <a:endParaRPr lang="en-US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Narrow" pitchFamily="34" charset="0"/>
              </a:rPr>
              <a:t>There are many HDLs …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b="1">
                <a:solidFill>
                  <a:srgbClr val="3366CC"/>
                </a:solidFill>
                <a:latin typeface="Arial Narrow" pitchFamily="34" charset="0"/>
              </a:rPr>
              <a:t>VHDL</a:t>
            </a:r>
            <a:r>
              <a:rPr lang="en-US" sz="2800">
                <a:latin typeface="Arial Narrow" pitchFamily="34" charset="0"/>
              </a:rPr>
              <a:t/>
            </a:r>
            <a:br>
              <a:rPr lang="en-US" sz="2800">
                <a:latin typeface="Arial Narrow" pitchFamily="34" charset="0"/>
              </a:rPr>
            </a:br>
            <a:r>
              <a:rPr lang="en-US" sz="2800">
                <a:latin typeface="Arial Narrow" pitchFamily="34" charset="0"/>
              </a:rPr>
              <a:t>USA Department of Defense</a:t>
            </a:r>
            <a:br>
              <a:rPr lang="en-US" sz="2800">
                <a:latin typeface="Arial Narrow" pitchFamily="34" charset="0"/>
              </a:rPr>
            </a:br>
            <a:r>
              <a:rPr lang="en-US" sz="2800">
                <a:latin typeface="Arial Narrow" pitchFamily="34" charset="0"/>
              </a:rPr>
              <a:t>IEEE Std 1076-1993</a:t>
            </a:r>
          </a:p>
          <a:p>
            <a:pPr>
              <a:lnSpc>
                <a:spcPct val="90000"/>
              </a:lnSpc>
            </a:pPr>
            <a:r>
              <a:rPr lang="en-US" sz="2800" b="1">
                <a:solidFill>
                  <a:srgbClr val="3366CC"/>
                </a:solidFill>
                <a:latin typeface="Arial Narrow" pitchFamily="34" charset="0"/>
              </a:rPr>
              <a:t>Verilog</a:t>
            </a:r>
            <a:r>
              <a:rPr lang="en-US" sz="2800">
                <a:latin typeface="Arial Narrow" pitchFamily="34" charset="0"/>
              </a:rPr>
              <a:t/>
            </a:r>
            <a:br>
              <a:rPr lang="en-US" sz="2800">
                <a:latin typeface="Arial Narrow" pitchFamily="34" charset="0"/>
              </a:rPr>
            </a:br>
            <a:r>
              <a:rPr lang="en-US" sz="2800">
                <a:latin typeface="Arial Narrow" pitchFamily="34" charset="0"/>
              </a:rPr>
              <a:t>IEEE Std 1364-1995</a:t>
            </a:r>
          </a:p>
          <a:p>
            <a:pPr>
              <a:lnSpc>
                <a:spcPct val="90000"/>
              </a:lnSpc>
            </a:pPr>
            <a:r>
              <a:rPr lang="en-US" sz="2800" b="1">
                <a:solidFill>
                  <a:srgbClr val="3366CC"/>
                </a:solidFill>
                <a:latin typeface="Arial Narrow" pitchFamily="34" charset="0"/>
              </a:rPr>
              <a:t>Super Verilog</a:t>
            </a:r>
          </a:p>
          <a:p>
            <a:pPr>
              <a:lnSpc>
                <a:spcPct val="90000"/>
              </a:lnSpc>
            </a:pPr>
            <a:r>
              <a:rPr lang="en-US" sz="2800" b="1">
                <a:solidFill>
                  <a:srgbClr val="3366CC"/>
                </a:solidFill>
                <a:latin typeface="Arial Narrow" pitchFamily="34" charset="0"/>
              </a:rPr>
              <a:t>SystemC</a:t>
            </a:r>
          </a:p>
          <a:p>
            <a:pPr>
              <a:lnSpc>
                <a:spcPct val="90000"/>
              </a:lnSpc>
            </a:pPr>
            <a:r>
              <a:rPr lang="en-US" sz="2800" b="1">
                <a:solidFill>
                  <a:srgbClr val="3366CC"/>
                </a:solidFill>
                <a:latin typeface="Arial Narrow" pitchFamily="34" charset="0"/>
              </a:rPr>
              <a:t>SpecC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 Narrow" pitchFamily="34" charset="0"/>
              </a:rPr>
              <a:t>…</a:t>
            </a:r>
          </a:p>
        </p:txBody>
      </p:sp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4648200" y="4724400"/>
            <a:ext cx="184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grpSp>
        <p:nvGrpSpPr>
          <p:cNvPr id="254983" name="Group 7"/>
          <p:cNvGrpSpPr>
            <a:grpSpLocks/>
          </p:cNvGrpSpPr>
          <p:nvPr/>
        </p:nvGrpSpPr>
        <p:grpSpPr bwMode="auto">
          <a:xfrm>
            <a:off x="4038600" y="4572000"/>
            <a:ext cx="2046288" cy="762000"/>
            <a:chOff x="2544" y="2880"/>
            <a:chExt cx="1289" cy="480"/>
          </a:xfrm>
        </p:grpSpPr>
        <p:sp>
          <p:nvSpPr>
            <p:cNvPr id="254980" name="AutoShape 4"/>
            <p:cNvSpPr>
              <a:spLocks/>
            </p:cNvSpPr>
            <p:nvPr/>
          </p:nvSpPr>
          <p:spPr bwMode="auto">
            <a:xfrm>
              <a:off x="2544" y="2880"/>
              <a:ext cx="240" cy="480"/>
            </a:xfrm>
            <a:prstGeom prst="rightBrace">
              <a:avLst>
                <a:gd name="adj1" fmla="val 16667"/>
                <a:gd name="adj2" fmla="val 50000"/>
              </a:avLst>
            </a:prstGeom>
            <a:noFill/>
            <a:ln w="50800">
              <a:solidFill>
                <a:srgbClr val="FF6600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4982" name="Text Box 6"/>
            <p:cNvSpPr txBox="1">
              <a:spLocks noChangeArrowheads="1"/>
            </p:cNvSpPr>
            <p:nvPr/>
          </p:nvSpPr>
          <p:spPr bwMode="auto">
            <a:xfrm>
              <a:off x="2880" y="2928"/>
              <a:ext cx="953" cy="32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6600"/>
                  </a:solidFill>
                  <a:latin typeface="Arial Narrow" pitchFamily="34" charset="0"/>
                </a:rPr>
                <a:t>HW &amp; SW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49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E90DA-530B-47A0-A638-829C80DE2D47}" type="slidenum">
              <a:rPr lang="en-US"/>
              <a:pPr/>
              <a:t>30</a:t>
            </a:fld>
            <a:endParaRPr lang="en-US"/>
          </a:p>
        </p:txBody>
      </p:sp>
      <p:sp>
        <p:nvSpPr>
          <p:cNvPr id="273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Narrow" pitchFamily="34" charset="0"/>
              </a:rPr>
              <a:t>resolved or unresolved ?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848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 Narrow" pitchFamily="34" charset="0"/>
              </a:rPr>
              <a:t>VHDL Driver – it is one contributor to the final value of a signal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 Narrow" pitchFamily="34" charset="0"/>
              </a:rPr>
              <a:t>Drivers are created by concurrent signal assignments  </a:t>
            </a:r>
          </a:p>
          <a:p>
            <a:pPr>
              <a:lnSpc>
                <a:spcPct val="90000"/>
              </a:lnSpc>
            </a:pPr>
            <a:r>
              <a:rPr lang="en-US">
                <a:latin typeface="Arial Narrow" pitchFamily="34" charset="0"/>
              </a:rPr>
              <a:t>Recommendation: use std_logic, but always check that you do not have any multiple drivers (you don’t want any wired OR inside an ASIC !!!)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EA1CCBE-18CE-4FBC-A8C9-B18054D04AF6}" type="slidenum">
              <a:rPr lang="en-US"/>
              <a:pPr/>
              <a:t>31</a:t>
            </a:fld>
            <a:endParaRPr lang="en-US"/>
          </a:p>
        </p:txBody>
      </p:sp>
      <p:sp>
        <p:nvSpPr>
          <p:cNvPr id="278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itchFamily="34" charset="0"/>
              </a:rPr>
              <a:t>What is a process ?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05000"/>
            <a:ext cx="7772400" cy="4114800"/>
          </a:xfrm>
        </p:spPr>
        <p:txBody>
          <a:bodyPr/>
          <a:lstStyle/>
          <a:p>
            <a:r>
              <a:rPr lang="en-US" dirty="0">
                <a:latin typeface="Arial Narrow" pitchFamily="34" charset="0"/>
              </a:rPr>
              <a:t>A process statement is a concurrent statement, but all statements contained in it are sequential statement (statements that executes serially, one after the other).</a:t>
            </a:r>
          </a:p>
          <a:p>
            <a:r>
              <a:rPr lang="en-US" dirty="0">
                <a:latin typeface="Arial Narrow" pitchFamily="34" charset="0"/>
              </a:rPr>
              <a:t>The use of processes makes your code more modular, more readable, and allows you to separate combinational logic from sequential logic.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17A30F-462B-4417-A15E-A861CDB9DD7F}" type="slidenum">
              <a:rPr lang="en-US"/>
              <a:pPr/>
              <a:t>32</a:t>
            </a:fld>
            <a:endParaRPr lang="en-US"/>
          </a:p>
        </p:txBody>
      </p:sp>
      <p:sp>
        <p:nvSpPr>
          <p:cNvPr id="279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Narrow" pitchFamily="34" charset="0"/>
              </a:rPr>
              <a:t>The sensitivity list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667000"/>
            <a:ext cx="7772400" cy="2209800"/>
          </a:xfrm>
        </p:spPr>
        <p:txBody>
          <a:bodyPr/>
          <a:lstStyle/>
          <a:p>
            <a:r>
              <a:rPr lang="en-US" dirty="0">
                <a:latin typeface="Arial Narrow" pitchFamily="34" charset="0"/>
              </a:rPr>
              <a:t>List of all signals that the process is sensitive to. Sensitive means that a  change in the value of these signals will cause the process to be invoked</a:t>
            </a:r>
            <a:r>
              <a:rPr lang="en-US" dirty="0"/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2C3D1B-2DEC-453E-94EA-79ED5ACFC272}" type="slidenum">
              <a:rPr lang="en-US"/>
              <a:pPr/>
              <a:t>33</a:t>
            </a:fld>
            <a:endParaRPr lang="en-US"/>
          </a:p>
        </p:txBody>
      </p:sp>
      <p:sp>
        <p:nvSpPr>
          <p:cNvPr id="280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391400" cy="1527175"/>
          </a:xfrm>
        </p:spPr>
        <p:txBody>
          <a:bodyPr/>
          <a:lstStyle/>
          <a:p>
            <a:r>
              <a:rPr lang="en-US">
                <a:latin typeface="Arial Narrow" pitchFamily="34" charset="0"/>
              </a:rPr>
              <a:t>For combinational logic the sensitivity list must be complete !!!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905000"/>
            <a:ext cx="3543300" cy="4114800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latin typeface="Arial Narrow" pitchFamily="34" charset="0"/>
              </a:rPr>
              <a:t>process (a)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Arial Narrow" pitchFamily="34" charset="0"/>
              </a:rPr>
              <a:t>variable a_or_b;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Arial Narrow" pitchFamily="34" charset="0"/>
              </a:rPr>
              <a:t>begin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Arial Narrow" pitchFamily="34" charset="0"/>
              </a:rPr>
              <a:t>  a_or_b := a or b;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Arial Narrow" pitchFamily="34" charset="0"/>
              </a:rPr>
              <a:t>  z &lt;=  a_or_b;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Arial Narrow" pitchFamily="34" charset="0"/>
              </a:rPr>
              <a:t>end process;</a:t>
            </a:r>
          </a:p>
        </p:txBody>
      </p:sp>
      <p:sp>
        <p:nvSpPr>
          <p:cNvPr id="280580" name="Rectangle 4"/>
          <p:cNvSpPr>
            <a:spLocks noChangeArrowheads="1"/>
          </p:cNvSpPr>
          <p:nvPr/>
        </p:nvSpPr>
        <p:spPr bwMode="auto">
          <a:xfrm>
            <a:off x="5029200" y="1905000"/>
            <a:ext cx="38862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2400">
                <a:solidFill>
                  <a:srgbClr val="EC0000"/>
                </a:solidFill>
                <a:latin typeface="Tahoma" pitchFamily="34" charset="0"/>
              </a:rPr>
              <a:t>-- since </a:t>
            </a:r>
            <a:r>
              <a:rPr lang="en-US" sz="2400" i="1">
                <a:solidFill>
                  <a:srgbClr val="EC0000"/>
                </a:solidFill>
                <a:latin typeface="Tahoma" pitchFamily="34" charset="0"/>
              </a:rPr>
              <a:t>b</a:t>
            </a:r>
            <a:r>
              <a:rPr lang="en-US" sz="2400">
                <a:solidFill>
                  <a:srgbClr val="EC0000"/>
                </a:solidFill>
                <a:latin typeface="Tahoma" pitchFamily="34" charset="0"/>
              </a:rPr>
              <a:t> is not in the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2400">
                <a:solidFill>
                  <a:srgbClr val="EC0000"/>
                </a:solidFill>
                <a:latin typeface="Tahoma" pitchFamily="34" charset="0"/>
              </a:rPr>
              <a:t>-- sensitivity list, when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2400">
                <a:solidFill>
                  <a:srgbClr val="EC0000"/>
                </a:solidFill>
                <a:latin typeface="Tahoma" pitchFamily="34" charset="0"/>
              </a:rPr>
              <a:t>-- a change occurs on </a:t>
            </a:r>
            <a:r>
              <a:rPr lang="en-US" sz="2400" i="1">
                <a:solidFill>
                  <a:srgbClr val="EC0000"/>
                </a:solidFill>
                <a:latin typeface="Tahoma" pitchFamily="34" charset="0"/>
              </a:rPr>
              <a:t>b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2400">
                <a:solidFill>
                  <a:srgbClr val="EC0000"/>
                </a:solidFill>
                <a:latin typeface="Tahoma" pitchFamily="34" charset="0"/>
              </a:rPr>
              <a:t>-- the process is not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2400">
                <a:solidFill>
                  <a:srgbClr val="EC0000"/>
                </a:solidFill>
                <a:latin typeface="Tahoma" pitchFamily="34" charset="0"/>
              </a:rPr>
              <a:t>-- invoked, so the value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2400">
                <a:solidFill>
                  <a:srgbClr val="EC0000"/>
                </a:solidFill>
                <a:latin typeface="Tahoma" pitchFamily="34" charset="0"/>
              </a:rPr>
              <a:t>-- of </a:t>
            </a:r>
            <a:r>
              <a:rPr lang="en-US" sz="2400" i="1">
                <a:solidFill>
                  <a:srgbClr val="EC0000"/>
                </a:solidFill>
                <a:latin typeface="Tahoma" pitchFamily="34" charset="0"/>
              </a:rPr>
              <a:t>z</a:t>
            </a:r>
            <a:r>
              <a:rPr lang="en-US" sz="2400">
                <a:solidFill>
                  <a:srgbClr val="EC0000"/>
                </a:solidFill>
                <a:latin typeface="Tahoma" pitchFamily="34" charset="0"/>
              </a:rPr>
              <a:t> is not updated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2400">
                <a:solidFill>
                  <a:srgbClr val="EC0000"/>
                </a:solidFill>
                <a:latin typeface="Tahoma" pitchFamily="34" charset="0"/>
              </a:rPr>
              <a:t>-- (still “remembering” the </a:t>
            </a:r>
          </a:p>
          <a:p>
            <a:pPr marL="342900" indent="-342900" algn="l"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sz="2400">
                <a:solidFill>
                  <a:srgbClr val="EC0000"/>
                </a:solidFill>
                <a:latin typeface="Tahoma" pitchFamily="34" charset="0"/>
              </a:rPr>
              <a:t>-- old value of </a:t>
            </a:r>
            <a:r>
              <a:rPr lang="en-US" sz="2400" i="1">
                <a:solidFill>
                  <a:srgbClr val="EC0000"/>
                </a:solidFill>
                <a:latin typeface="Tahoma" pitchFamily="34" charset="0"/>
              </a:rPr>
              <a:t>z</a:t>
            </a:r>
            <a:r>
              <a:rPr lang="en-US" sz="2400">
                <a:solidFill>
                  <a:srgbClr val="EC0000"/>
                </a:solidFill>
                <a:latin typeface="Tahoma" pitchFamily="34" charset="0"/>
              </a:rPr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E15313-1951-4ED9-9079-04A4895B4AB3}" type="slidenum">
              <a:rPr lang="en-US"/>
              <a:pPr/>
              <a:t>34</a:t>
            </a:fld>
            <a:endParaRPr lang="en-US"/>
          </a:p>
        </p:txBody>
      </p:sp>
      <p:sp>
        <p:nvSpPr>
          <p:cNvPr id="281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Arial Narrow" pitchFamily="34" charset="0"/>
              </a:rPr>
              <a:t>Incomplete sensitivity list effect</a:t>
            </a:r>
          </a:p>
        </p:txBody>
      </p:sp>
      <p:sp>
        <p:nvSpPr>
          <p:cNvPr id="281603" name="Line 3"/>
          <p:cNvSpPr>
            <a:spLocks noChangeShapeType="1"/>
          </p:cNvSpPr>
          <p:nvPr/>
        </p:nvSpPr>
        <p:spPr bwMode="auto">
          <a:xfrm>
            <a:off x="2362200" y="2895600"/>
            <a:ext cx="3962400" cy="0"/>
          </a:xfrm>
          <a:prstGeom prst="line">
            <a:avLst/>
          </a:prstGeom>
          <a:noFill/>
          <a:ln w="349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604" name="Text Box 4"/>
          <p:cNvSpPr txBox="1">
            <a:spLocks noChangeArrowheads="1"/>
          </p:cNvSpPr>
          <p:nvPr/>
        </p:nvSpPr>
        <p:spPr bwMode="auto">
          <a:xfrm>
            <a:off x="1905000" y="2587625"/>
            <a:ext cx="323850" cy="457200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400" b="1">
                <a:solidFill>
                  <a:srgbClr val="3366CC"/>
                </a:solidFill>
                <a:latin typeface="Arial Narrow" pitchFamily="34" charset="0"/>
              </a:rPr>
              <a:t>a</a:t>
            </a:r>
          </a:p>
        </p:txBody>
      </p:sp>
      <p:sp>
        <p:nvSpPr>
          <p:cNvPr id="281607" name="Text Box 7"/>
          <p:cNvSpPr txBox="1">
            <a:spLocks noChangeArrowheads="1"/>
          </p:cNvSpPr>
          <p:nvPr/>
        </p:nvSpPr>
        <p:spPr bwMode="auto">
          <a:xfrm>
            <a:off x="1905000" y="3197225"/>
            <a:ext cx="336550" cy="457200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400" b="1">
                <a:solidFill>
                  <a:srgbClr val="3366CC"/>
                </a:solidFill>
                <a:latin typeface="Arial Narrow" pitchFamily="34" charset="0"/>
              </a:rPr>
              <a:t>b</a:t>
            </a:r>
          </a:p>
        </p:txBody>
      </p:sp>
      <p:sp>
        <p:nvSpPr>
          <p:cNvPr id="281608" name="Line 8"/>
          <p:cNvSpPr>
            <a:spLocks noChangeShapeType="1"/>
          </p:cNvSpPr>
          <p:nvPr/>
        </p:nvSpPr>
        <p:spPr bwMode="auto">
          <a:xfrm>
            <a:off x="2362200" y="3505200"/>
            <a:ext cx="1219200" cy="0"/>
          </a:xfrm>
          <a:prstGeom prst="line">
            <a:avLst/>
          </a:prstGeom>
          <a:noFill/>
          <a:ln w="349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609" name="Line 9"/>
          <p:cNvSpPr>
            <a:spLocks noChangeShapeType="1"/>
          </p:cNvSpPr>
          <p:nvPr/>
        </p:nvSpPr>
        <p:spPr bwMode="auto">
          <a:xfrm flipV="1">
            <a:off x="3581400" y="3200400"/>
            <a:ext cx="0" cy="304800"/>
          </a:xfrm>
          <a:prstGeom prst="line">
            <a:avLst/>
          </a:prstGeom>
          <a:noFill/>
          <a:ln w="349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610" name="Line 10"/>
          <p:cNvSpPr>
            <a:spLocks noChangeShapeType="1"/>
          </p:cNvSpPr>
          <p:nvPr/>
        </p:nvSpPr>
        <p:spPr bwMode="auto">
          <a:xfrm>
            <a:off x="3581400" y="3200400"/>
            <a:ext cx="1295400" cy="0"/>
          </a:xfrm>
          <a:prstGeom prst="line">
            <a:avLst/>
          </a:prstGeom>
          <a:noFill/>
          <a:ln w="349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611" name="Line 11"/>
          <p:cNvSpPr>
            <a:spLocks noChangeShapeType="1"/>
          </p:cNvSpPr>
          <p:nvPr/>
        </p:nvSpPr>
        <p:spPr bwMode="auto">
          <a:xfrm flipV="1">
            <a:off x="4876800" y="3200400"/>
            <a:ext cx="0" cy="304800"/>
          </a:xfrm>
          <a:prstGeom prst="line">
            <a:avLst/>
          </a:prstGeom>
          <a:noFill/>
          <a:ln w="349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612" name="Line 12"/>
          <p:cNvSpPr>
            <a:spLocks noChangeShapeType="1"/>
          </p:cNvSpPr>
          <p:nvPr/>
        </p:nvSpPr>
        <p:spPr bwMode="auto">
          <a:xfrm>
            <a:off x="4876800" y="3505200"/>
            <a:ext cx="1447800" cy="0"/>
          </a:xfrm>
          <a:prstGeom prst="line">
            <a:avLst/>
          </a:prstGeom>
          <a:noFill/>
          <a:ln w="349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613" name="Text Box 13"/>
          <p:cNvSpPr txBox="1">
            <a:spLocks noChangeArrowheads="1"/>
          </p:cNvSpPr>
          <p:nvPr/>
        </p:nvSpPr>
        <p:spPr bwMode="auto">
          <a:xfrm>
            <a:off x="1905000" y="3806825"/>
            <a:ext cx="309563" cy="457200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400" b="1">
                <a:solidFill>
                  <a:srgbClr val="3366CC"/>
                </a:solidFill>
                <a:latin typeface="Arial Narrow" pitchFamily="34" charset="0"/>
              </a:rPr>
              <a:t>z</a:t>
            </a:r>
          </a:p>
        </p:txBody>
      </p:sp>
      <p:sp>
        <p:nvSpPr>
          <p:cNvPr id="281614" name="Line 14"/>
          <p:cNvSpPr>
            <a:spLocks noChangeShapeType="1"/>
          </p:cNvSpPr>
          <p:nvPr/>
        </p:nvSpPr>
        <p:spPr bwMode="auto">
          <a:xfrm>
            <a:off x="2362200" y="4191000"/>
            <a:ext cx="3962400" cy="0"/>
          </a:xfrm>
          <a:prstGeom prst="line">
            <a:avLst/>
          </a:prstGeom>
          <a:noFill/>
          <a:ln w="349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615" name="Text Box 15"/>
          <p:cNvSpPr txBox="1">
            <a:spLocks noChangeArrowheads="1"/>
          </p:cNvSpPr>
          <p:nvPr/>
        </p:nvSpPr>
        <p:spPr bwMode="auto">
          <a:xfrm>
            <a:off x="6629400" y="3883025"/>
            <a:ext cx="1030288" cy="457200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400" b="1">
                <a:solidFill>
                  <a:srgbClr val="3366CC"/>
                </a:solidFill>
                <a:latin typeface="Arial Narrow" pitchFamily="34" charset="0"/>
              </a:rPr>
              <a:t>(VHDL)</a:t>
            </a:r>
          </a:p>
        </p:txBody>
      </p:sp>
      <p:sp>
        <p:nvSpPr>
          <p:cNvPr id="281616" name="Text Box 16"/>
          <p:cNvSpPr txBox="1">
            <a:spLocks noChangeArrowheads="1"/>
          </p:cNvSpPr>
          <p:nvPr/>
        </p:nvSpPr>
        <p:spPr bwMode="auto">
          <a:xfrm>
            <a:off x="1905000" y="4568825"/>
            <a:ext cx="309563" cy="457200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400" b="1">
                <a:solidFill>
                  <a:srgbClr val="3366CC"/>
                </a:solidFill>
                <a:latin typeface="Arial Narrow" pitchFamily="34" charset="0"/>
              </a:rPr>
              <a:t>z</a:t>
            </a:r>
          </a:p>
        </p:txBody>
      </p:sp>
      <p:sp>
        <p:nvSpPr>
          <p:cNvPr id="281617" name="Line 17"/>
          <p:cNvSpPr>
            <a:spLocks noChangeShapeType="1"/>
          </p:cNvSpPr>
          <p:nvPr/>
        </p:nvSpPr>
        <p:spPr bwMode="auto">
          <a:xfrm>
            <a:off x="2362200" y="4876800"/>
            <a:ext cx="1219200" cy="0"/>
          </a:xfrm>
          <a:prstGeom prst="line">
            <a:avLst/>
          </a:prstGeom>
          <a:noFill/>
          <a:ln w="349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618" name="Line 18"/>
          <p:cNvSpPr>
            <a:spLocks noChangeShapeType="1"/>
          </p:cNvSpPr>
          <p:nvPr/>
        </p:nvSpPr>
        <p:spPr bwMode="auto">
          <a:xfrm flipV="1">
            <a:off x="3581400" y="4572000"/>
            <a:ext cx="0" cy="304800"/>
          </a:xfrm>
          <a:prstGeom prst="line">
            <a:avLst/>
          </a:prstGeom>
          <a:noFill/>
          <a:ln w="349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619" name="Line 19"/>
          <p:cNvSpPr>
            <a:spLocks noChangeShapeType="1"/>
          </p:cNvSpPr>
          <p:nvPr/>
        </p:nvSpPr>
        <p:spPr bwMode="auto">
          <a:xfrm>
            <a:off x="3581400" y="4572000"/>
            <a:ext cx="1295400" cy="0"/>
          </a:xfrm>
          <a:prstGeom prst="line">
            <a:avLst/>
          </a:prstGeom>
          <a:noFill/>
          <a:ln w="349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620" name="Line 20"/>
          <p:cNvSpPr>
            <a:spLocks noChangeShapeType="1"/>
          </p:cNvSpPr>
          <p:nvPr/>
        </p:nvSpPr>
        <p:spPr bwMode="auto">
          <a:xfrm flipV="1">
            <a:off x="4876800" y="4572000"/>
            <a:ext cx="0" cy="304800"/>
          </a:xfrm>
          <a:prstGeom prst="line">
            <a:avLst/>
          </a:prstGeom>
          <a:noFill/>
          <a:ln w="349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621" name="Line 21"/>
          <p:cNvSpPr>
            <a:spLocks noChangeShapeType="1"/>
          </p:cNvSpPr>
          <p:nvPr/>
        </p:nvSpPr>
        <p:spPr bwMode="auto">
          <a:xfrm>
            <a:off x="4876800" y="4876800"/>
            <a:ext cx="1447800" cy="0"/>
          </a:xfrm>
          <a:prstGeom prst="line">
            <a:avLst/>
          </a:prstGeom>
          <a:noFill/>
          <a:ln w="34925">
            <a:solidFill>
              <a:srgbClr val="003366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81622" name="Text Box 22"/>
          <p:cNvSpPr txBox="1">
            <a:spLocks noChangeArrowheads="1"/>
          </p:cNvSpPr>
          <p:nvPr/>
        </p:nvSpPr>
        <p:spPr bwMode="auto">
          <a:xfrm>
            <a:off x="6629400" y="4568825"/>
            <a:ext cx="1492250" cy="457200"/>
          </a:xfrm>
          <a:prstGeom prst="rect">
            <a:avLst/>
          </a:prstGeom>
          <a:noFill/>
          <a:ln w="349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/>
            <a:r>
              <a:rPr lang="en-US" sz="2400" b="1">
                <a:solidFill>
                  <a:srgbClr val="3366CC"/>
                </a:solidFill>
                <a:latin typeface="Arial Narrow" pitchFamily="34" charset="0"/>
              </a:rPr>
              <a:t>(gate level)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BC7234-ADBE-4E44-863B-C3D02AA3A9F9}" type="slidenum">
              <a:rPr lang="en-US"/>
              <a:pPr/>
              <a:t>35</a:t>
            </a:fld>
            <a:endParaRPr lang="en-US"/>
          </a:p>
        </p:txBody>
      </p:sp>
      <p:sp>
        <p:nvSpPr>
          <p:cNvPr id="282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Narrow" pitchFamily="34" charset="0"/>
              </a:rPr>
              <a:t>What to put in sensitivity list ?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286000"/>
            <a:ext cx="8229600" cy="4114800"/>
          </a:xfrm>
        </p:spPr>
        <p:txBody>
          <a:bodyPr/>
          <a:lstStyle/>
          <a:p>
            <a:r>
              <a:rPr lang="en-US">
                <a:latin typeface="Arial Narrow" pitchFamily="34" charset="0"/>
              </a:rPr>
              <a:t>All signals you do a test on and all signals that are on the right side of an assignment.</a:t>
            </a:r>
          </a:p>
          <a:p>
            <a:r>
              <a:rPr lang="en-US">
                <a:latin typeface="Arial Narrow" pitchFamily="34" charset="0"/>
              </a:rPr>
              <a:t>In other words all the signals you are “reading” in the value</a:t>
            </a:r>
          </a:p>
          <a:p>
            <a:r>
              <a:rPr lang="en-US">
                <a:solidFill>
                  <a:srgbClr val="EC0000"/>
                </a:solidFill>
                <a:latin typeface="Arial Narrow" pitchFamily="34" charset="0"/>
              </a:rPr>
              <a:t>Don’t read and write a signal at the same time !!! 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27BE1D-979B-444A-842E-410EB211807C}" type="slidenum">
              <a:rPr lang="en-US"/>
              <a:pPr/>
              <a:t>36</a:t>
            </a:fld>
            <a:endParaRPr lang="en-US"/>
          </a:p>
        </p:txBody>
      </p:sp>
      <p:sp>
        <p:nvSpPr>
          <p:cNvPr id="283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Narrow" pitchFamily="34" charset="0"/>
              </a:rPr>
              <a:t>VHDL Object Types</a:t>
            </a:r>
          </a:p>
        </p:txBody>
      </p:sp>
      <p:sp>
        <p:nvSpPr>
          <p:cNvPr id="283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2819400"/>
            <a:ext cx="7010400" cy="2514600"/>
          </a:xfrm>
        </p:spPr>
        <p:txBody>
          <a:bodyPr/>
          <a:lstStyle/>
          <a:p>
            <a:r>
              <a:rPr lang="en-US" sz="3200" dirty="0">
                <a:latin typeface="Arial Narrow" pitchFamily="34" charset="0"/>
              </a:rPr>
              <a:t>Constants</a:t>
            </a:r>
          </a:p>
          <a:p>
            <a:r>
              <a:rPr lang="en-US" sz="3200" dirty="0">
                <a:latin typeface="Arial Narrow" pitchFamily="34" charset="0"/>
              </a:rPr>
              <a:t>Signals</a:t>
            </a:r>
          </a:p>
          <a:p>
            <a:r>
              <a:rPr lang="en-US" sz="3200" dirty="0">
                <a:latin typeface="Arial Narrow" pitchFamily="34" charset="0"/>
              </a:rPr>
              <a:t>Variables</a:t>
            </a:r>
          </a:p>
          <a:p>
            <a:r>
              <a:rPr lang="en-US" sz="3200" dirty="0">
                <a:solidFill>
                  <a:schemeClr val="accent1"/>
                </a:solidFill>
                <a:latin typeface="Arial Narrow" pitchFamily="34" charset="0"/>
              </a:rPr>
              <a:t>Files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69285-86BA-4F0D-9F2A-0CD2A7BB40FD}" type="slidenum">
              <a:rPr lang="en-US"/>
              <a:pPr/>
              <a:t>37</a:t>
            </a:fld>
            <a:endParaRPr lang="en-US"/>
          </a:p>
        </p:txBody>
      </p:sp>
      <p:sp>
        <p:nvSpPr>
          <p:cNvPr id="324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Narrow" pitchFamily="34" charset="0"/>
              </a:rPr>
              <a:t>Constant</a:t>
            </a:r>
          </a:p>
        </p:txBody>
      </p:sp>
      <p:sp>
        <p:nvSpPr>
          <p:cNvPr id="324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8610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>
                <a:latin typeface="Arial Narrow" pitchFamily="34" charset="0"/>
              </a:rPr>
              <a:t>You can think of it just as a name for a value</a:t>
            </a:r>
            <a:br>
              <a:rPr lang="en-US" sz="2800">
                <a:latin typeface="Arial Narrow" pitchFamily="34" charset="0"/>
              </a:rPr>
            </a:br>
            <a:r>
              <a:rPr lang="en-US" sz="2800">
                <a:latin typeface="Arial Narrow" pitchFamily="34" charset="0"/>
              </a:rPr>
              <a:t>reset_c := ‘0’; bus_width_c := 32;</a:t>
            </a:r>
          </a:p>
          <a:p>
            <a:pPr>
              <a:lnSpc>
                <a:spcPct val="90000"/>
              </a:lnSpc>
            </a:pPr>
            <a:r>
              <a:rPr lang="en-US" sz="2800">
                <a:latin typeface="Arial Narrow" pitchFamily="34" charset="0"/>
              </a:rPr>
              <a:t>The value assigned to a constant cannot be changed </a:t>
            </a:r>
            <a:br>
              <a:rPr lang="en-US" sz="2800">
                <a:latin typeface="Arial Narrow" pitchFamily="34" charset="0"/>
              </a:rPr>
            </a:br>
            <a:r>
              <a:rPr lang="en-US" sz="2800">
                <a:latin typeface="Arial Narrow" pitchFamily="34" charset="0"/>
              </a:rPr>
              <a:t>(the location of memory that stores the value cannot be modified) </a:t>
            </a:r>
          </a:p>
          <a:p>
            <a:pPr>
              <a:lnSpc>
                <a:spcPct val="90000"/>
              </a:lnSpc>
            </a:pPr>
            <a:endParaRPr lang="en-US" sz="1600">
              <a:latin typeface="Arial Narrow" pitchFamily="34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Arial Narrow" pitchFamily="34" charset="0"/>
              </a:rPr>
              <a:t>Benefits: 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 Narrow" pitchFamily="34" charset="0"/>
              </a:rPr>
              <a:t>a better documented design. </a:t>
            </a:r>
          </a:p>
          <a:p>
            <a:pPr lvl="1">
              <a:lnSpc>
                <a:spcPct val="90000"/>
              </a:lnSpc>
            </a:pPr>
            <a:r>
              <a:rPr lang="en-US">
                <a:latin typeface="Arial Narrow" pitchFamily="34" charset="0"/>
              </a:rPr>
              <a:t>it is easier to update the design.</a:t>
            </a:r>
          </a:p>
          <a:p>
            <a:pPr lvl="1">
              <a:lnSpc>
                <a:spcPct val="90000"/>
              </a:lnSpc>
            </a:pPr>
            <a:r>
              <a:rPr lang="en-US">
                <a:solidFill>
                  <a:srgbClr val="EC0000"/>
                </a:solidFill>
                <a:latin typeface="Arial Narrow" pitchFamily="34" charset="0"/>
              </a:rPr>
              <a:t>But do not exaggerate !!!</a:t>
            </a:r>
            <a:r>
              <a:rPr lang="en-US">
                <a:latin typeface="Arial Narrow" pitchFamily="34" charset="0"/>
              </a:rPr>
              <a:t> </a:t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since you’ll have to remember all these names you </a:t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defined !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B8EAFA-5186-4EEC-ABD7-A62290F83300}" type="slidenum">
              <a:rPr lang="en-US"/>
              <a:pPr/>
              <a:t>38</a:t>
            </a:fld>
            <a:endParaRPr lang="en-US"/>
          </a:p>
        </p:txBody>
      </p:sp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Narrow" pitchFamily="34" charset="0"/>
              </a:rPr>
              <a:t>Signals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600200"/>
            <a:ext cx="7924800" cy="3733800"/>
          </a:xfrm>
        </p:spPr>
        <p:txBody>
          <a:bodyPr/>
          <a:lstStyle/>
          <a:p>
            <a:r>
              <a:rPr lang="en-US" dirty="0">
                <a:latin typeface="Arial Narrow" pitchFamily="34" charset="0"/>
              </a:rPr>
              <a:t>It is a physical signal (you can think of it like a piece of wire)</a:t>
            </a:r>
          </a:p>
          <a:p>
            <a:r>
              <a:rPr lang="en-US" dirty="0">
                <a:latin typeface="Arial Narrow" pitchFamily="34" charset="0"/>
              </a:rPr>
              <a:t>A signal is a sequence of time-value pairs </a:t>
            </a:r>
          </a:p>
          <a:p>
            <a:r>
              <a:rPr lang="en-US" dirty="0">
                <a:solidFill>
                  <a:srgbClr val="FF6600"/>
                </a:solidFill>
                <a:latin typeface="Arial Narrow" pitchFamily="34" charset="0"/>
              </a:rPr>
              <a:t>A signal assignment takes effect only after a certain delay (the smallest possible delay is called a “delta time”).</a:t>
            </a:r>
          </a:p>
          <a:p>
            <a:r>
              <a:rPr lang="en-US" dirty="0">
                <a:latin typeface="Arial Narrow" pitchFamily="34" charset="0"/>
              </a:rPr>
              <a:t>It is possible to define global signals (signals that can be shared among entities)</a:t>
            </a:r>
          </a:p>
          <a:p>
            <a:r>
              <a:rPr lang="en-US" dirty="0">
                <a:latin typeface="Arial Narrow" pitchFamily="34" charset="0"/>
              </a:rPr>
              <a:t>But more often signals are just locally defined for a given architecture </a:t>
            </a:r>
          </a:p>
          <a:p>
            <a:endParaRPr lang="en-US" dirty="0"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56E1C9-B534-445F-8EFC-DC57850A3818}" type="slidenum">
              <a:rPr lang="en-US"/>
              <a:pPr/>
              <a:t>39</a:t>
            </a:fld>
            <a:endParaRPr lang="en-US"/>
          </a:p>
        </p:txBody>
      </p:sp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Narrow" pitchFamily="34" charset="0"/>
              </a:rPr>
              <a:t>Variables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077200" cy="4724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>
                <a:solidFill>
                  <a:srgbClr val="FF6600"/>
                </a:solidFill>
                <a:latin typeface="Arial Narrow" pitchFamily="34" charset="0"/>
              </a:rPr>
              <a:t>Assignment to variables are scheduled immediately (the  assignment takes effect immediately)</a:t>
            </a:r>
          </a:p>
          <a:p>
            <a:pPr>
              <a:lnSpc>
                <a:spcPct val="80000"/>
              </a:lnSpc>
            </a:pPr>
            <a:endParaRPr lang="en-US" sz="2800" dirty="0">
              <a:solidFill>
                <a:srgbClr val="FF6600"/>
              </a:solidFill>
              <a:latin typeface="Arial Narrow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 Narrow" pitchFamily="34" charset="0"/>
              </a:rPr>
              <a:t>If a variable is assigned a value, the corresponding location in memory is written with the new value while destroying the old value. </a:t>
            </a:r>
          </a:p>
          <a:p>
            <a:pPr lvl="1">
              <a:lnSpc>
                <a:spcPct val="80000"/>
              </a:lnSpc>
            </a:pPr>
            <a:r>
              <a:rPr lang="en-US" dirty="0">
                <a:latin typeface="Arial Narrow" pitchFamily="34" charset="0"/>
              </a:rPr>
              <a:t>This effectively happen immediately so if the next executing statement in the program uses the value of the variable, it is the new value that is used.</a:t>
            </a:r>
          </a:p>
          <a:p>
            <a:pPr>
              <a:lnSpc>
                <a:spcPct val="80000"/>
              </a:lnSpc>
            </a:pPr>
            <a:endParaRPr lang="en-US" sz="2800" dirty="0">
              <a:latin typeface="Arial Narrow" pitchFamily="34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 Narrow" pitchFamily="34" charset="0"/>
              </a:rPr>
              <a:t>Typically, variables are used as a local storage mechanism, visible only inside a process</a:t>
            </a:r>
          </a:p>
          <a:p>
            <a:pPr>
              <a:lnSpc>
                <a:spcPct val="80000"/>
              </a:lnSpc>
            </a:pPr>
            <a:endParaRPr lang="en-US" sz="2800" dirty="0"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89DDB2-76EE-41A2-9B61-F4B7B78C0DEF}" type="slidenum">
              <a:rPr lang="en-US"/>
              <a:pPr/>
              <a:t>4</a:t>
            </a:fld>
            <a:endParaRPr lang="en-US"/>
          </a:p>
        </p:txBody>
      </p:sp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Narrow" pitchFamily="34" charset="0"/>
              </a:rPr>
              <a:t>The Y-Diagram Design Paradigm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153400" cy="4572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700"/>
              </a:spcBef>
              <a:buSzTx/>
              <a:buFont typeface="Wingdings" pitchFamily="2" charset="2"/>
              <a:buChar char="§"/>
            </a:pPr>
            <a:r>
              <a:rPr lang="en-US">
                <a:latin typeface="Arial Narrow" pitchFamily="34" charset="0"/>
              </a:rPr>
              <a:t>Design is </a:t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structured around </a:t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a hierarchy of</a:t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representations</a:t>
            </a:r>
          </a:p>
          <a:p>
            <a:pPr>
              <a:lnSpc>
                <a:spcPct val="90000"/>
              </a:lnSpc>
              <a:spcBef>
                <a:spcPts val="700"/>
              </a:spcBef>
              <a:buSzTx/>
              <a:buFont typeface="Wingdings" pitchFamily="2" charset="2"/>
              <a:buChar char="§"/>
            </a:pPr>
            <a:r>
              <a:rPr lang="en-US">
                <a:latin typeface="Arial Narrow" pitchFamily="34" charset="0"/>
              </a:rPr>
              <a:t>HDLs can </a:t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describe </a:t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distinct aspects </a:t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of a design at </a:t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multiple levels </a:t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of abstraction</a:t>
            </a:r>
          </a:p>
          <a:p>
            <a:pPr>
              <a:lnSpc>
                <a:spcPct val="90000"/>
              </a:lnSpc>
              <a:spcBef>
                <a:spcPts val="700"/>
              </a:spcBef>
              <a:buSzTx/>
              <a:buFont typeface="Wingdings" pitchFamily="2" charset="2"/>
              <a:buChar char="§"/>
            </a:pPr>
            <a:endParaRPr lang="en-US">
              <a:latin typeface="Arial Narrow" pitchFamily="34" charset="0"/>
            </a:endParaRPr>
          </a:p>
          <a:p>
            <a:pPr>
              <a:lnSpc>
                <a:spcPct val="90000"/>
              </a:lnSpc>
            </a:pPr>
            <a:endParaRPr lang="en-US">
              <a:latin typeface="Arial Narrow" pitchFamily="34" charset="0"/>
            </a:endParaRPr>
          </a:p>
        </p:txBody>
      </p:sp>
      <p:pic>
        <p:nvPicPr>
          <p:cNvPr id="319492" name="Picture 4" descr="weste_c01f48"/>
          <p:cNvPicPr preferRelativeResize="0"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447800"/>
            <a:ext cx="4899025" cy="524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1952F-AAFD-4636-A1B8-6F2173EF3D1D}" type="slidenum">
              <a:rPr lang="en-US"/>
              <a:pPr/>
              <a:t>40</a:t>
            </a:fld>
            <a:endParaRPr lang="en-US"/>
          </a:p>
        </p:txBody>
      </p:sp>
      <p:sp>
        <p:nvSpPr>
          <p:cNvPr id="287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itchFamily="34" charset="0"/>
              </a:rPr>
              <a:t>Signals vs. Variables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514600"/>
            <a:ext cx="8077200" cy="2514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3200" dirty="0">
                <a:latin typeface="Arial Narrow" pitchFamily="34" charset="0"/>
              </a:rPr>
              <a:t>Signals assignments are scheduled after a certain delay </a:t>
            </a:r>
            <a:r>
              <a:rPr lang="en-US" sz="3200" dirty="0">
                <a:latin typeface="Symbol" pitchFamily="18" charset="2"/>
              </a:rPr>
              <a:t>d</a:t>
            </a:r>
          </a:p>
          <a:p>
            <a:pPr>
              <a:lnSpc>
                <a:spcPct val="90000"/>
              </a:lnSpc>
            </a:pPr>
            <a:endParaRPr lang="en-US" sz="3200" dirty="0">
              <a:latin typeface="Symbol" pitchFamily="18" charset="2"/>
            </a:endParaRPr>
          </a:p>
          <a:p>
            <a:pPr>
              <a:lnSpc>
                <a:spcPct val="90000"/>
              </a:lnSpc>
            </a:pPr>
            <a:r>
              <a:rPr lang="en-US" sz="3200" dirty="0">
                <a:latin typeface="Arial Narrow" pitchFamily="34" charset="0"/>
              </a:rPr>
              <a:t>Variables assignments happen immediately, there is no delay</a:t>
            </a:r>
          </a:p>
          <a:p>
            <a:pPr>
              <a:lnSpc>
                <a:spcPct val="90000"/>
              </a:lnSpc>
            </a:pPr>
            <a:endParaRPr lang="en-US" sz="3200" dirty="0"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7F3390-115C-40F4-8FD1-863BA6E00292}" type="slidenum">
              <a:rPr lang="en-US"/>
              <a:pPr/>
              <a:t>41</a:t>
            </a:fld>
            <a:endParaRPr lang="en-US"/>
          </a:p>
        </p:txBody>
      </p:sp>
      <p:sp>
        <p:nvSpPr>
          <p:cNvPr id="325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Arial Narrow" pitchFamily="34" charset="0"/>
              </a:rPr>
              <a:t>Signals vs. Variables</a:t>
            </a:r>
          </a:p>
        </p:txBody>
      </p:sp>
      <p:sp>
        <p:nvSpPr>
          <p:cNvPr id="325635" name="Rectangle 3"/>
          <p:cNvSpPr>
            <a:spLocks noChangeArrowheads="1"/>
          </p:cNvSpPr>
          <p:nvPr/>
        </p:nvSpPr>
        <p:spPr bwMode="auto">
          <a:xfrm>
            <a:off x="1676400" y="2057400"/>
            <a:ext cx="4343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 eaLnBrk="1" hangingPunct="1">
              <a:lnSpc>
                <a:spcPct val="80000"/>
              </a:lnSpc>
              <a:spcBef>
                <a:spcPct val="20000"/>
              </a:spcBef>
              <a:buClr>
                <a:srgbClr val="003366"/>
              </a:buClr>
              <a:buSzPct val="70000"/>
              <a:buFont typeface="Wingdings" pitchFamily="2" charset="2"/>
              <a:buNone/>
            </a:pPr>
            <a:r>
              <a:rPr lang="en-US" sz="1400" b="1">
                <a:solidFill>
                  <a:schemeClr val="tx2"/>
                </a:solidFill>
                <a:latin typeface="Courier" pitchFamily="49" charset="0"/>
              </a:rPr>
              <a:t>library IEEE;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ct val="20000"/>
              </a:spcBef>
              <a:buClr>
                <a:srgbClr val="003366"/>
              </a:buClr>
              <a:buSzPct val="70000"/>
              <a:buFont typeface="Wingdings" pitchFamily="2" charset="2"/>
              <a:buNone/>
            </a:pPr>
            <a:r>
              <a:rPr lang="en-US" sz="1400" b="1">
                <a:solidFill>
                  <a:schemeClr val="tx2"/>
                </a:solidFill>
                <a:latin typeface="Courier" pitchFamily="49" charset="0"/>
              </a:rPr>
              <a:t>use IEEE.std_logic_1164.all;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ct val="20000"/>
              </a:spcBef>
              <a:buClr>
                <a:srgbClr val="003366"/>
              </a:buClr>
              <a:buSzPct val="70000"/>
              <a:buFont typeface="Wingdings" pitchFamily="2" charset="2"/>
              <a:buNone/>
            </a:pPr>
            <a:r>
              <a:rPr lang="en-US" sz="1400" b="1">
                <a:solidFill>
                  <a:schemeClr val="tx2"/>
                </a:solidFill>
                <a:latin typeface="Courier" pitchFamily="49" charset="0"/>
              </a:rPr>
              <a:t>entity combo is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ct val="20000"/>
              </a:spcBef>
              <a:buClr>
                <a:srgbClr val="003366"/>
              </a:buClr>
              <a:buSzPct val="70000"/>
              <a:buFont typeface="Wingdings" pitchFamily="2" charset="2"/>
              <a:buNone/>
            </a:pPr>
            <a:r>
              <a:rPr lang="en-US" sz="1400" b="1">
                <a:solidFill>
                  <a:schemeClr val="tx2"/>
                </a:solidFill>
                <a:latin typeface="Courier" pitchFamily="49" charset="0"/>
              </a:rPr>
              <a:t>port (In1, In2: in std_logic;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ct val="20000"/>
              </a:spcBef>
              <a:buClr>
                <a:srgbClr val="003366"/>
              </a:buClr>
              <a:buSzPct val="70000"/>
              <a:buFont typeface="Wingdings" pitchFamily="2" charset="2"/>
              <a:buNone/>
            </a:pPr>
            <a:r>
              <a:rPr lang="en-US" sz="1400" b="1">
                <a:solidFill>
                  <a:schemeClr val="tx2"/>
                </a:solidFill>
                <a:latin typeface="Courier" pitchFamily="49" charset="0"/>
              </a:rPr>
              <a:t>      z       : out std_logic);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ct val="20000"/>
              </a:spcBef>
              <a:buClr>
                <a:srgbClr val="003366"/>
              </a:buClr>
              <a:buSzPct val="70000"/>
              <a:buFont typeface="Wingdings" pitchFamily="2" charset="2"/>
              <a:buNone/>
            </a:pPr>
            <a:r>
              <a:rPr lang="en-US" sz="1400" b="1">
                <a:solidFill>
                  <a:schemeClr val="tx2"/>
                </a:solidFill>
                <a:latin typeface="Courier" pitchFamily="49" charset="0"/>
              </a:rPr>
              <a:t>end entity combo;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ct val="20000"/>
              </a:spcBef>
              <a:buClr>
                <a:srgbClr val="003366"/>
              </a:buClr>
              <a:buSzPct val="70000"/>
              <a:buFont typeface="Wingdings" pitchFamily="2" charset="2"/>
              <a:buNone/>
            </a:pPr>
            <a:endParaRPr lang="en-US" sz="1400" b="1">
              <a:solidFill>
                <a:schemeClr val="tx2"/>
              </a:solidFill>
              <a:latin typeface="Courier" pitchFamily="49" charset="0"/>
            </a:endParaRPr>
          </a:p>
          <a:p>
            <a:pPr marL="342900" indent="-342900" algn="l" eaLnBrk="1" hangingPunct="1">
              <a:lnSpc>
                <a:spcPct val="80000"/>
              </a:lnSpc>
              <a:spcBef>
                <a:spcPct val="20000"/>
              </a:spcBef>
              <a:buClr>
                <a:srgbClr val="003366"/>
              </a:buClr>
              <a:buSzPct val="70000"/>
              <a:buFont typeface="Wingdings" pitchFamily="2" charset="2"/>
              <a:buNone/>
            </a:pPr>
            <a:r>
              <a:rPr lang="en-US" sz="1400" b="1">
                <a:solidFill>
                  <a:schemeClr val="tx2"/>
                </a:solidFill>
                <a:latin typeface="Courier" pitchFamily="49" charset="0"/>
              </a:rPr>
              <a:t>architecture rtl of combo is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ct val="20000"/>
              </a:spcBef>
              <a:buClr>
                <a:srgbClr val="003366"/>
              </a:buClr>
              <a:buSzPct val="70000"/>
              <a:buFont typeface="Wingdings" pitchFamily="2" charset="2"/>
              <a:buNone/>
            </a:pPr>
            <a:r>
              <a:rPr lang="en-US" sz="1400" b="1">
                <a:solidFill>
                  <a:srgbClr val="3366CC"/>
                </a:solidFill>
                <a:latin typeface="Courier" pitchFamily="49" charset="0"/>
              </a:rPr>
              <a:t>variable</a:t>
            </a:r>
            <a:r>
              <a:rPr lang="en-US" sz="1400" b="1">
                <a:solidFill>
                  <a:schemeClr val="tx2"/>
                </a:solidFill>
                <a:latin typeface="Courier" pitchFamily="49" charset="0"/>
              </a:rPr>
              <a:t> s1, s2, s3, s4: std_logic;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ct val="20000"/>
              </a:spcBef>
              <a:buClr>
                <a:srgbClr val="003366"/>
              </a:buClr>
              <a:buSzPct val="70000"/>
              <a:buFont typeface="Wingdings" pitchFamily="2" charset="2"/>
              <a:buNone/>
            </a:pPr>
            <a:r>
              <a:rPr lang="en-US" sz="1400" b="1">
                <a:solidFill>
                  <a:schemeClr val="tx2"/>
                </a:solidFill>
                <a:latin typeface="Courier" pitchFamily="49" charset="0"/>
              </a:rPr>
              <a:t>begin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ct val="20000"/>
              </a:spcBef>
              <a:buClr>
                <a:srgbClr val="003366"/>
              </a:buClr>
              <a:buSzPct val="70000"/>
              <a:buFont typeface="Wingdings" pitchFamily="2" charset="2"/>
              <a:buNone/>
            </a:pPr>
            <a:r>
              <a:rPr lang="en-US" sz="1400" b="1">
                <a:solidFill>
                  <a:schemeClr val="tx2"/>
                </a:solidFill>
                <a:latin typeface="Courier" pitchFamily="49" charset="0"/>
              </a:rPr>
              <a:t>sig_in_proc: process (In1, In2) is 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ct val="20000"/>
              </a:spcBef>
              <a:buClr>
                <a:srgbClr val="003366"/>
              </a:buClr>
              <a:buSzPct val="70000"/>
              <a:buFont typeface="Wingdings" pitchFamily="2" charset="2"/>
              <a:buNone/>
            </a:pPr>
            <a:r>
              <a:rPr lang="en-US" sz="1400" b="1">
                <a:solidFill>
                  <a:schemeClr val="tx2"/>
                </a:solidFill>
                <a:latin typeface="Courier" pitchFamily="49" charset="0"/>
              </a:rPr>
              <a:t>begin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ct val="20000"/>
              </a:spcBef>
              <a:buClr>
                <a:srgbClr val="003366"/>
              </a:buClr>
              <a:buSzPct val="70000"/>
              <a:buFont typeface="Wingdings" pitchFamily="2" charset="2"/>
              <a:buNone/>
            </a:pPr>
            <a:r>
              <a:rPr lang="en-US" sz="1400" b="1">
                <a:solidFill>
                  <a:schemeClr val="tx2"/>
                </a:solidFill>
                <a:latin typeface="Courier" pitchFamily="49" charset="0"/>
              </a:rPr>
              <a:t>s1 </a:t>
            </a:r>
            <a:r>
              <a:rPr lang="en-US" sz="1400" b="1">
                <a:solidFill>
                  <a:srgbClr val="3366CC"/>
                </a:solidFill>
                <a:latin typeface="Courier" pitchFamily="49" charset="0"/>
              </a:rPr>
              <a:t>:=</a:t>
            </a:r>
            <a:r>
              <a:rPr lang="en-US" sz="1400" b="1">
                <a:solidFill>
                  <a:schemeClr val="tx2"/>
                </a:solidFill>
                <a:latin typeface="Courier" pitchFamily="49" charset="0"/>
              </a:rPr>
              <a:t> not In1;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ct val="20000"/>
              </a:spcBef>
              <a:buClr>
                <a:srgbClr val="003366"/>
              </a:buClr>
              <a:buSzPct val="70000"/>
              <a:buFont typeface="Wingdings" pitchFamily="2" charset="2"/>
              <a:buNone/>
            </a:pPr>
            <a:r>
              <a:rPr lang="en-US" sz="1400" b="1">
                <a:solidFill>
                  <a:schemeClr val="tx2"/>
                </a:solidFill>
                <a:latin typeface="Courier" pitchFamily="49" charset="0"/>
              </a:rPr>
              <a:t>s2 </a:t>
            </a:r>
            <a:r>
              <a:rPr lang="en-US" sz="1400" b="1">
                <a:solidFill>
                  <a:srgbClr val="3366CC"/>
                </a:solidFill>
                <a:latin typeface="Courier" pitchFamily="49" charset="0"/>
              </a:rPr>
              <a:t>:=</a:t>
            </a:r>
            <a:r>
              <a:rPr lang="en-US" sz="1400" b="1">
                <a:solidFill>
                  <a:schemeClr val="tx2"/>
                </a:solidFill>
                <a:latin typeface="Courier" pitchFamily="49" charset="0"/>
              </a:rPr>
              <a:t> not In2;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ct val="20000"/>
              </a:spcBef>
              <a:buClr>
                <a:srgbClr val="003366"/>
              </a:buClr>
              <a:buSzPct val="70000"/>
              <a:buFont typeface="Wingdings" pitchFamily="2" charset="2"/>
              <a:buNone/>
            </a:pPr>
            <a:r>
              <a:rPr lang="en-US" sz="1400" b="1">
                <a:solidFill>
                  <a:schemeClr val="tx2"/>
                </a:solidFill>
                <a:latin typeface="Courier" pitchFamily="49" charset="0"/>
              </a:rPr>
              <a:t>s3 </a:t>
            </a:r>
            <a:r>
              <a:rPr lang="en-US" sz="1400" b="1">
                <a:solidFill>
                  <a:srgbClr val="3366CC"/>
                </a:solidFill>
                <a:latin typeface="Courier" pitchFamily="49" charset="0"/>
              </a:rPr>
              <a:t>:=</a:t>
            </a:r>
            <a:r>
              <a:rPr lang="en-US" sz="1400" b="1">
                <a:solidFill>
                  <a:schemeClr val="tx2"/>
                </a:solidFill>
                <a:latin typeface="Courier" pitchFamily="49" charset="0"/>
              </a:rPr>
              <a:t> not (s1 and In2);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ct val="20000"/>
              </a:spcBef>
              <a:buClr>
                <a:srgbClr val="003366"/>
              </a:buClr>
              <a:buSzPct val="70000"/>
              <a:buFont typeface="Wingdings" pitchFamily="2" charset="2"/>
              <a:buNone/>
            </a:pPr>
            <a:r>
              <a:rPr lang="en-US" sz="1400" b="1">
                <a:solidFill>
                  <a:schemeClr val="tx2"/>
                </a:solidFill>
                <a:latin typeface="Courier" pitchFamily="49" charset="0"/>
              </a:rPr>
              <a:t>s4 </a:t>
            </a:r>
            <a:r>
              <a:rPr lang="en-US" sz="1400" b="1">
                <a:solidFill>
                  <a:srgbClr val="3366CC"/>
                </a:solidFill>
                <a:latin typeface="Courier" pitchFamily="49" charset="0"/>
              </a:rPr>
              <a:t>:=</a:t>
            </a:r>
            <a:r>
              <a:rPr lang="en-US" sz="1400" b="1">
                <a:solidFill>
                  <a:schemeClr val="tx2"/>
                </a:solidFill>
                <a:latin typeface="Courier" pitchFamily="49" charset="0"/>
              </a:rPr>
              <a:t> not (s2 and In1);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ct val="20000"/>
              </a:spcBef>
              <a:buClr>
                <a:srgbClr val="003366"/>
              </a:buClr>
              <a:buSzPct val="70000"/>
              <a:buFont typeface="Wingdings" pitchFamily="2" charset="2"/>
              <a:buNone/>
            </a:pPr>
            <a:r>
              <a:rPr lang="en-US" sz="1400" b="1">
                <a:solidFill>
                  <a:schemeClr val="tx2"/>
                </a:solidFill>
                <a:latin typeface="Courier" pitchFamily="49" charset="0"/>
              </a:rPr>
              <a:t>z  &lt;= not (s3 and s4);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ct val="20000"/>
              </a:spcBef>
              <a:buClr>
                <a:srgbClr val="003366"/>
              </a:buClr>
              <a:buSzPct val="70000"/>
              <a:buFont typeface="Wingdings" pitchFamily="2" charset="2"/>
              <a:buNone/>
            </a:pPr>
            <a:r>
              <a:rPr lang="en-US" sz="1400" b="1">
                <a:solidFill>
                  <a:schemeClr val="tx2"/>
                </a:solidFill>
                <a:latin typeface="Courier" pitchFamily="49" charset="0"/>
              </a:rPr>
              <a:t>end process sig_in_proc;</a:t>
            </a:r>
          </a:p>
          <a:p>
            <a:pPr marL="342900" indent="-342900" algn="l" eaLnBrk="1" hangingPunct="1">
              <a:lnSpc>
                <a:spcPct val="80000"/>
              </a:lnSpc>
              <a:spcBef>
                <a:spcPct val="20000"/>
              </a:spcBef>
              <a:buClr>
                <a:srgbClr val="003366"/>
              </a:buClr>
              <a:buSzPct val="70000"/>
              <a:buFont typeface="Wingdings" pitchFamily="2" charset="2"/>
              <a:buNone/>
            </a:pPr>
            <a:r>
              <a:rPr lang="en-US" sz="1400" b="1">
                <a:solidFill>
                  <a:schemeClr val="tx2"/>
                </a:solidFill>
                <a:latin typeface="Courier" pitchFamily="49" charset="0"/>
              </a:rPr>
              <a:t>end architecture rtl;</a:t>
            </a:r>
          </a:p>
        </p:txBody>
      </p:sp>
      <p:sp>
        <p:nvSpPr>
          <p:cNvPr id="325636" name="Rectangle 4"/>
          <p:cNvSpPr>
            <a:spLocks noChangeArrowheads="1"/>
          </p:cNvSpPr>
          <p:nvPr/>
        </p:nvSpPr>
        <p:spPr bwMode="auto">
          <a:xfrm>
            <a:off x="1295400" y="1828800"/>
            <a:ext cx="4724400" cy="4495800"/>
          </a:xfrm>
          <a:prstGeom prst="rect">
            <a:avLst/>
          </a:prstGeom>
          <a:noFill/>
          <a:ln w="25400" algn="ctr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5637" name="Line 5"/>
          <p:cNvSpPr>
            <a:spLocks noChangeShapeType="1"/>
          </p:cNvSpPr>
          <p:nvPr/>
        </p:nvSpPr>
        <p:spPr bwMode="auto">
          <a:xfrm flipV="1">
            <a:off x="6172200" y="3657600"/>
            <a:ext cx="685800" cy="304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 type="arrow" w="med" len="med"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5638" name="Text Box 6"/>
          <p:cNvSpPr txBox="1">
            <a:spLocks noChangeArrowheads="1"/>
          </p:cNvSpPr>
          <p:nvPr/>
        </p:nvSpPr>
        <p:spPr bwMode="auto">
          <a:xfrm>
            <a:off x="7035800" y="3048000"/>
            <a:ext cx="1657350" cy="1216025"/>
          </a:xfrm>
          <a:prstGeom prst="rect">
            <a:avLst/>
          </a:prstGeom>
          <a:noFill/>
          <a:ln w="25400" algn="ctr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sz="1800">
                <a:solidFill>
                  <a:srgbClr val="EC0000"/>
                </a:solidFill>
              </a:rPr>
              <a:t>Use variables </a:t>
            </a:r>
            <a:br>
              <a:rPr lang="en-US" sz="1800">
                <a:solidFill>
                  <a:srgbClr val="EC0000"/>
                </a:solidFill>
              </a:rPr>
            </a:br>
            <a:r>
              <a:rPr lang="en-US" sz="1800">
                <a:solidFill>
                  <a:srgbClr val="EC0000"/>
                </a:solidFill>
              </a:rPr>
              <a:t>for computing</a:t>
            </a:r>
          </a:p>
          <a:p>
            <a:pPr algn="l"/>
            <a:r>
              <a:rPr lang="en-US" sz="1800">
                <a:solidFill>
                  <a:srgbClr val="EC0000"/>
                </a:solidFill>
              </a:rPr>
              <a:t>intermediate </a:t>
            </a:r>
            <a:br>
              <a:rPr lang="en-US" sz="1800">
                <a:solidFill>
                  <a:srgbClr val="EC0000"/>
                </a:solidFill>
              </a:rPr>
            </a:br>
            <a:r>
              <a:rPr lang="en-US" sz="1800">
                <a:solidFill>
                  <a:srgbClr val="EC0000"/>
                </a:solidFill>
              </a:rPr>
              <a:t>values </a:t>
            </a:r>
          </a:p>
        </p:txBody>
      </p:sp>
      <p:sp>
        <p:nvSpPr>
          <p:cNvPr id="325639" name="Line 7"/>
          <p:cNvSpPr>
            <a:spLocks noChangeShapeType="1"/>
          </p:cNvSpPr>
          <p:nvPr/>
        </p:nvSpPr>
        <p:spPr bwMode="auto">
          <a:xfrm flipH="1">
            <a:off x="6015038" y="279400"/>
            <a:ext cx="577850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5640" name="Line 8"/>
          <p:cNvSpPr>
            <a:spLocks noChangeShapeType="1"/>
          </p:cNvSpPr>
          <p:nvPr/>
        </p:nvSpPr>
        <p:spPr bwMode="auto">
          <a:xfrm flipH="1">
            <a:off x="6021388" y="1544638"/>
            <a:ext cx="546100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5641" name="Line 9"/>
          <p:cNvSpPr>
            <a:spLocks noChangeShapeType="1"/>
          </p:cNvSpPr>
          <p:nvPr/>
        </p:nvSpPr>
        <p:spPr bwMode="auto">
          <a:xfrm flipH="1">
            <a:off x="4732338" y="273050"/>
            <a:ext cx="908050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5642" name="Line 10"/>
          <p:cNvSpPr>
            <a:spLocks noChangeShapeType="1"/>
          </p:cNvSpPr>
          <p:nvPr/>
        </p:nvSpPr>
        <p:spPr bwMode="auto">
          <a:xfrm flipH="1">
            <a:off x="4732338" y="1538288"/>
            <a:ext cx="908050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5643" name="Freeform 11"/>
          <p:cNvSpPr>
            <a:spLocks/>
          </p:cNvSpPr>
          <p:nvPr/>
        </p:nvSpPr>
        <p:spPr bwMode="auto">
          <a:xfrm>
            <a:off x="5411788" y="279400"/>
            <a:ext cx="1155700" cy="1009650"/>
          </a:xfrm>
          <a:custGeom>
            <a:avLst/>
            <a:gdLst/>
            <a:ahLst/>
            <a:cxnLst>
              <a:cxn ang="0">
                <a:pos x="1821" y="1592"/>
              </a:cxn>
              <a:cxn ang="0">
                <a:pos x="0" y="1592"/>
              </a:cxn>
              <a:cxn ang="0">
                <a:pos x="0" y="0"/>
              </a:cxn>
            </a:cxnLst>
            <a:rect l="0" t="0" r="r" b="b"/>
            <a:pathLst>
              <a:path w="1821" h="1592">
                <a:moveTo>
                  <a:pt x="1821" y="1592"/>
                </a:moveTo>
                <a:lnTo>
                  <a:pt x="0" y="1592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5644" name="Freeform 12"/>
          <p:cNvSpPr>
            <a:spLocks/>
          </p:cNvSpPr>
          <p:nvPr/>
        </p:nvSpPr>
        <p:spPr bwMode="auto">
          <a:xfrm>
            <a:off x="5329238" y="520700"/>
            <a:ext cx="1257300" cy="1011238"/>
          </a:xfrm>
          <a:custGeom>
            <a:avLst/>
            <a:gdLst/>
            <a:ahLst/>
            <a:cxnLst>
              <a:cxn ang="0">
                <a:pos x="1981" y="0"/>
              </a:cxn>
              <a:cxn ang="0">
                <a:pos x="0" y="0"/>
              </a:cxn>
              <a:cxn ang="0">
                <a:pos x="0" y="1593"/>
              </a:cxn>
            </a:cxnLst>
            <a:rect l="0" t="0" r="r" b="b"/>
            <a:pathLst>
              <a:path w="1981" h="1593">
                <a:moveTo>
                  <a:pt x="1981" y="0"/>
                </a:moveTo>
                <a:lnTo>
                  <a:pt x="0" y="0"/>
                </a:lnTo>
                <a:lnTo>
                  <a:pt x="0" y="1593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5645" name="Freeform 13"/>
          <p:cNvSpPr>
            <a:spLocks/>
          </p:cNvSpPr>
          <p:nvPr/>
        </p:nvSpPr>
        <p:spPr bwMode="auto">
          <a:xfrm>
            <a:off x="7259638" y="400050"/>
            <a:ext cx="660400" cy="374650"/>
          </a:xfrm>
          <a:custGeom>
            <a:avLst/>
            <a:gdLst/>
            <a:ahLst/>
            <a:cxnLst>
              <a:cxn ang="0">
                <a:pos x="1041" y="591"/>
              </a:cxn>
              <a:cxn ang="0">
                <a:pos x="550" y="591"/>
              </a:cxn>
              <a:cxn ang="0">
                <a:pos x="550" y="0"/>
              </a:cxn>
              <a:cxn ang="0">
                <a:pos x="0" y="0"/>
              </a:cxn>
            </a:cxnLst>
            <a:rect l="0" t="0" r="r" b="b"/>
            <a:pathLst>
              <a:path w="1041" h="591">
                <a:moveTo>
                  <a:pt x="1041" y="591"/>
                </a:moveTo>
                <a:lnTo>
                  <a:pt x="550" y="591"/>
                </a:lnTo>
                <a:lnTo>
                  <a:pt x="550" y="0"/>
                </a:lnTo>
                <a:lnTo>
                  <a:pt x="0" y="0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5646" name="Freeform 14"/>
          <p:cNvSpPr>
            <a:spLocks/>
          </p:cNvSpPr>
          <p:nvPr/>
        </p:nvSpPr>
        <p:spPr bwMode="auto">
          <a:xfrm>
            <a:off x="7240588" y="1046163"/>
            <a:ext cx="679450" cy="388937"/>
          </a:xfrm>
          <a:custGeom>
            <a:avLst/>
            <a:gdLst/>
            <a:ahLst/>
            <a:cxnLst>
              <a:cxn ang="0">
                <a:pos x="1071" y="0"/>
              </a:cxn>
              <a:cxn ang="0">
                <a:pos x="620" y="0"/>
              </a:cxn>
              <a:cxn ang="0">
                <a:pos x="620" y="611"/>
              </a:cxn>
              <a:cxn ang="0">
                <a:pos x="0" y="611"/>
              </a:cxn>
            </a:cxnLst>
            <a:rect l="0" t="0" r="r" b="b"/>
            <a:pathLst>
              <a:path w="1071" h="611">
                <a:moveTo>
                  <a:pt x="1071" y="0"/>
                </a:moveTo>
                <a:lnTo>
                  <a:pt x="620" y="0"/>
                </a:lnTo>
                <a:lnTo>
                  <a:pt x="620" y="611"/>
                </a:lnTo>
                <a:lnTo>
                  <a:pt x="0" y="611"/>
                </a:lnTo>
              </a:path>
            </a:pathLst>
          </a:cu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5647" name="Rectangle 15"/>
          <p:cNvSpPr>
            <a:spLocks noChangeArrowheads="1"/>
          </p:cNvSpPr>
          <p:nvPr/>
        </p:nvSpPr>
        <p:spPr bwMode="auto">
          <a:xfrm>
            <a:off x="4368800" y="120650"/>
            <a:ext cx="2936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25648" name="Rectangle 16"/>
          <p:cNvSpPr>
            <a:spLocks noChangeArrowheads="1"/>
          </p:cNvSpPr>
          <p:nvPr/>
        </p:nvSpPr>
        <p:spPr bwMode="auto">
          <a:xfrm>
            <a:off x="4368800" y="1385888"/>
            <a:ext cx="2936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25649" name="Rectangle 17"/>
          <p:cNvSpPr>
            <a:spLocks noChangeArrowheads="1"/>
          </p:cNvSpPr>
          <p:nvPr/>
        </p:nvSpPr>
        <p:spPr bwMode="auto">
          <a:xfrm>
            <a:off x="8839200" y="762000"/>
            <a:ext cx="90488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z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25650" name="Rectangle 18"/>
          <p:cNvSpPr>
            <a:spLocks noChangeArrowheads="1"/>
          </p:cNvSpPr>
          <p:nvPr/>
        </p:nvSpPr>
        <p:spPr bwMode="auto">
          <a:xfrm>
            <a:off x="6249988" y="0"/>
            <a:ext cx="1809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25651" name="Rectangle 19"/>
          <p:cNvSpPr>
            <a:spLocks noChangeArrowheads="1"/>
          </p:cNvSpPr>
          <p:nvPr/>
        </p:nvSpPr>
        <p:spPr bwMode="auto">
          <a:xfrm>
            <a:off x="6230938" y="1557338"/>
            <a:ext cx="1809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25652" name="Rectangle 20"/>
          <p:cNvSpPr>
            <a:spLocks noChangeArrowheads="1"/>
          </p:cNvSpPr>
          <p:nvPr/>
        </p:nvSpPr>
        <p:spPr bwMode="auto">
          <a:xfrm>
            <a:off x="7489825" y="95250"/>
            <a:ext cx="1809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s3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25653" name="Rectangle 21"/>
          <p:cNvSpPr>
            <a:spLocks noChangeArrowheads="1"/>
          </p:cNvSpPr>
          <p:nvPr/>
        </p:nvSpPr>
        <p:spPr bwMode="auto">
          <a:xfrm>
            <a:off x="7502525" y="1474788"/>
            <a:ext cx="1809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l" eaLnBrk="1" hangingPunct="1"/>
            <a:r>
              <a:rPr lang="en-US" sz="16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s4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25654" name="Line 22"/>
          <p:cNvSpPr>
            <a:spLocks noChangeShapeType="1"/>
          </p:cNvSpPr>
          <p:nvPr/>
        </p:nvSpPr>
        <p:spPr bwMode="auto">
          <a:xfrm>
            <a:off x="8597900" y="920750"/>
            <a:ext cx="177800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25655" name="Group 23"/>
          <p:cNvGrpSpPr>
            <a:grpSpLocks/>
          </p:cNvGrpSpPr>
          <p:nvPr/>
        </p:nvGrpSpPr>
        <p:grpSpPr bwMode="auto">
          <a:xfrm>
            <a:off x="5626100" y="115888"/>
            <a:ext cx="388938" cy="315912"/>
            <a:chOff x="2304" y="2400"/>
            <a:chExt cx="384" cy="312"/>
          </a:xfrm>
        </p:grpSpPr>
        <p:sp>
          <p:nvSpPr>
            <p:cNvPr id="325656" name="AutoShape 24"/>
            <p:cNvSpPr>
              <a:spLocks noChangeArrowheads="1"/>
            </p:cNvSpPr>
            <p:nvPr/>
          </p:nvSpPr>
          <p:spPr bwMode="auto">
            <a:xfrm rot="5400000">
              <a:off x="2310" y="2394"/>
              <a:ext cx="312" cy="323"/>
            </a:xfrm>
            <a:prstGeom prst="flowChartExtra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657" name="Oval 25"/>
            <p:cNvSpPr>
              <a:spLocks noChangeArrowheads="1"/>
            </p:cNvSpPr>
            <p:nvPr/>
          </p:nvSpPr>
          <p:spPr bwMode="auto">
            <a:xfrm>
              <a:off x="2623" y="2531"/>
              <a:ext cx="65" cy="5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5658" name="Group 26"/>
          <p:cNvGrpSpPr>
            <a:grpSpLocks/>
          </p:cNvGrpSpPr>
          <p:nvPr/>
        </p:nvGrpSpPr>
        <p:grpSpPr bwMode="auto">
          <a:xfrm>
            <a:off x="5643563" y="1377950"/>
            <a:ext cx="388937" cy="315913"/>
            <a:chOff x="2304" y="2400"/>
            <a:chExt cx="384" cy="312"/>
          </a:xfrm>
        </p:grpSpPr>
        <p:sp>
          <p:nvSpPr>
            <p:cNvPr id="325659" name="AutoShape 27"/>
            <p:cNvSpPr>
              <a:spLocks noChangeArrowheads="1"/>
            </p:cNvSpPr>
            <p:nvPr/>
          </p:nvSpPr>
          <p:spPr bwMode="auto">
            <a:xfrm rot="5400000">
              <a:off x="2310" y="2394"/>
              <a:ext cx="312" cy="323"/>
            </a:xfrm>
            <a:prstGeom prst="flowChartExtra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660" name="Oval 28"/>
            <p:cNvSpPr>
              <a:spLocks noChangeArrowheads="1"/>
            </p:cNvSpPr>
            <p:nvPr/>
          </p:nvSpPr>
          <p:spPr bwMode="auto">
            <a:xfrm>
              <a:off x="2623" y="2531"/>
              <a:ext cx="65" cy="57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5661" name="Group 29"/>
          <p:cNvGrpSpPr>
            <a:grpSpLocks/>
          </p:cNvGrpSpPr>
          <p:nvPr/>
        </p:nvGrpSpPr>
        <p:grpSpPr bwMode="auto">
          <a:xfrm>
            <a:off x="6591300" y="166688"/>
            <a:ext cx="676275" cy="457200"/>
            <a:chOff x="1008" y="2640"/>
            <a:chExt cx="288" cy="192"/>
          </a:xfrm>
        </p:grpSpPr>
        <p:sp>
          <p:nvSpPr>
            <p:cNvPr id="325662" name="AutoShape 30"/>
            <p:cNvSpPr>
              <a:spLocks noChangeArrowheads="1"/>
            </p:cNvSpPr>
            <p:nvPr/>
          </p:nvSpPr>
          <p:spPr bwMode="auto">
            <a:xfrm>
              <a:off x="1008" y="2640"/>
              <a:ext cx="240" cy="192"/>
            </a:xfrm>
            <a:prstGeom prst="flowChartDelay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663" name="Oval 31"/>
            <p:cNvSpPr>
              <a:spLocks noChangeArrowheads="1"/>
            </p:cNvSpPr>
            <p:nvPr/>
          </p:nvSpPr>
          <p:spPr bwMode="auto">
            <a:xfrm>
              <a:off x="1248" y="2712"/>
              <a:ext cx="48" cy="4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5664" name="Group 32"/>
          <p:cNvGrpSpPr>
            <a:grpSpLocks/>
          </p:cNvGrpSpPr>
          <p:nvPr/>
        </p:nvGrpSpPr>
        <p:grpSpPr bwMode="auto">
          <a:xfrm>
            <a:off x="6557963" y="1208088"/>
            <a:ext cx="676275" cy="457200"/>
            <a:chOff x="1008" y="2640"/>
            <a:chExt cx="288" cy="192"/>
          </a:xfrm>
        </p:grpSpPr>
        <p:sp>
          <p:nvSpPr>
            <p:cNvPr id="325665" name="AutoShape 33"/>
            <p:cNvSpPr>
              <a:spLocks noChangeArrowheads="1"/>
            </p:cNvSpPr>
            <p:nvPr/>
          </p:nvSpPr>
          <p:spPr bwMode="auto">
            <a:xfrm>
              <a:off x="1008" y="2640"/>
              <a:ext cx="240" cy="192"/>
            </a:xfrm>
            <a:prstGeom prst="flowChartDelay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666" name="Oval 34"/>
            <p:cNvSpPr>
              <a:spLocks noChangeArrowheads="1"/>
            </p:cNvSpPr>
            <p:nvPr/>
          </p:nvSpPr>
          <p:spPr bwMode="auto">
            <a:xfrm>
              <a:off x="1248" y="2712"/>
              <a:ext cx="48" cy="4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5667" name="Group 35"/>
          <p:cNvGrpSpPr>
            <a:grpSpLocks/>
          </p:cNvGrpSpPr>
          <p:nvPr/>
        </p:nvGrpSpPr>
        <p:grpSpPr bwMode="auto">
          <a:xfrm>
            <a:off x="7913688" y="692150"/>
            <a:ext cx="676275" cy="457200"/>
            <a:chOff x="1008" y="2640"/>
            <a:chExt cx="288" cy="192"/>
          </a:xfrm>
        </p:grpSpPr>
        <p:sp>
          <p:nvSpPr>
            <p:cNvPr id="325668" name="AutoShape 36"/>
            <p:cNvSpPr>
              <a:spLocks noChangeArrowheads="1"/>
            </p:cNvSpPr>
            <p:nvPr/>
          </p:nvSpPr>
          <p:spPr bwMode="auto">
            <a:xfrm>
              <a:off x="1008" y="2640"/>
              <a:ext cx="240" cy="192"/>
            </a:xfrm>
            <a:prstGeom prst="flowChartDelay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5669" name="Oval 37"/>
            <p:cNvSpPr>
              <a:spLocks noChangeArrowheads="1"/>
            </p:cNvSpPr>
            <p:nvPr/>
          </p:nvSpPr>
          <p:spPr bwMode="auto">
            <a:xfrm>
              <a:off x="1248" y="2712"/>
              <a:ext cx="48" cy="48"/>
            </a:xfrm>
            <a:prstGeom prst="ellipse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265EA9-596B-4AF7-B2AB-60F81FEA45C8}" type="slidenum">
              <a:rPr lang="en-US"/>
              <a:pPr/>
              <a:t>42</a:t>
            </a:fld>
            <a:endParaRPr lang="en-US"/>
          </a:p>
        </p:txBody>
      </p:sp>
      <p:sp>
        <p:nvSpPr>
          <p:cNvPr id="326658" name="Rectangle 2"/>
          <p:cNvSpPr>
            <a:spLocks noChangeArrowheads="1"/>
          </p:cNvSpPr>
          <p:nvPr/>
        </p:nvSpPr>
        <p:spPr bwMode="auto">
          <a:xfrm>
            <a:off x="5181600" y="4191000"/>
            <a:ext cx="2560638" cy="164465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659" name="Line 3"/>
          <p:cNvSpPr>
            <a:spLocks noChangeShapeType="1"/>
          </p:cNvSpPr>
          <p:nvPr/>
        </p:nvSpPr>
        <p:spPr bwMode="auto">
          <a:xfrm>
            <a:off x="5362575" y="4397375"/>
            <a:ext cx="0" cy="4651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660" name="Freeform 4"/>
          <p:cNvSpPr>
            <a:spLocks/>
          </p:cNvSpPr>
          <p:nvPr/>
        </p:nvSpPr>
        <p:spPr bwMode="auto">
          <a:xfrm>
            <a:off x="5362575" y="4397375"/>
            <a:ext cx="363538" cy="2301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" y="0"/>
              </a:cxn>
              <a:cxn ang="0">
                <a:pos x="80" y="0"/>
              </a:cxn>
              <a:cxn ang="0">
                <a:pos x="130" y="0"/>
              </a:cxn>
              <a:cxn ang="0">
                <a:pos x="171" y="10"/>
              </a:cxn>
              <a:cxn ang="0">
                <a:pos x="211" y="10"/>
              </a:cxn>
              <a:cxn ang="0">
                <a:pos x="251" y="20"/>
              </a:cxn>
              <a:cxn ang="0">
                <a:pos x="291" y="30"/>
              </a:cxn>
              <a:cxn ang="0">
                <a:pos x="321" y="40"/>
              </a:cxn>
              <a:cxn ang="0">
                <a:pos x="361" y="60"/>
              </a:cxn>
              <a:cxn ang="0">
                <a:pos x="391" y="70"/>
              </a:cxn>
              <a:cxn ang="0">
                <a:pos x="421" y="90"/>
              </a:cxn>
              <a:cxn ang="0">
                <a:pos x="452" y="110"/>
              </a:cxn>
              <a:cxn ang="0">
                <a:pos x="482" y="131"/>
              </a:cxn>
              <a:cxn ang="0">
                <a:pos x="502" y="161"/>
              </a:cxn>
              <a:cxn ang="0">
                <a:pos x="522" y="181"/>
              </a:cxn>
              <a:cxn ang="0">
                <a:pos x="542" y="211"/>
              </a:cxn>
              <a:cxn ang="0">
                <a:pos x="552" y="251"/>
              </a:cxn>
              <a:cxn ang="0">
                <a:pos x="562" y="281"/>
              </a:cxn>
              <a:cxn ang="0">
                <a:pos x="572" y="321"/>
              </a:cxn>
              <a:cxn ang="0">
                <a:pos x="572" y="362"/>
              </a:cxn>
            </a:cxnLst>
            <a:rect l="0" t="0" r="r" b="b"/>
            <a:pathLst>
              <a:path w="572" h="362">
                <a:moveTo>
                  <a:pt x="0" y="0"/>
                </a:moveTo>
                <a:lnTo>
                  <a:pt x="40" y="0"/>
                </a:lnTo>
                <a:lnTo>
                  <a:pt x="80" y="0"/>
                </a:lnTo>
                <a:lnTo>
                  <a:pt x="130" y="0"/>
                </a:lnTo>
                <a:lnTo>
                  <a:pt x="171" y="10"/>
                </a:lnTo>
                <a:lnTo>
                  <a:pt x="211" y="10"/>
                </a:lnTo>
                <a:lnTo>
                  <a:pt x="251" y="20"/>
                </a:lnTo>
                <a:lnTo>
                  <a:pt x="291" y="30"/>
                </a:lnTo>
                <a:lnTo>
                  <a:pt x="321" y="40"/>
                </a:lnTo>
                <a:lnTo>
                  <a:pt x="361" y="60"/>
                </a:lnTo>
                <a:lnTo>
                  <a:pt x="391" y="70"/>
                </a:lnTo>
                <a:lnTo>
                  <a:pt x="421" y="90"/>
                </a:lnTo>
                <a:lnTo>
                  <a:pt x="452" y="110"/>
                </a:lnTo>
                <a:lnTo>
                  <a:pt x="482" y="131"/>
                </a:lnTo>
                <a:lnTo>
                  <a:pt x="502" y="161"/>
                </a:lnTo>
                <a:lnTo>
                  <a:pt x="522" y="181"/>
                </a:lnTo>
                <a:lnTo>
                  <a:pt x="542" y="211"/>
                </a:lnTo>
                <a:lnTo>
                  <a:pt x="552" y="251"/>
                </a:lnTo>
                <a:lnTo>
                  <a:pt x="562" y="281"/>
                </a:lnTo>
                <a:lnTo>
                  <a:pt x="572" y="321"/>
                </a:lnTo>
                <a:lnTo>
                  <a:pt x="572" y="362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661" name="Freeform 5"/>
          <p:cNvSpPr>
            <a:spLocks/>
          </p:cNvSpPr>
          <p:nvPr/>
        </p:nvSpPr>
        <p:spPr bwMode="auto">
          <a:xfrm>
            <a:off x="5362575" y="4627563"/>
            <a:ext cx="363538" cy="234950"/>
          </a:xfrm>
          <a:custGeom>
            <a:avLst/>
            <a:gdLst/>
            <a:ahLst/>
            <a:cxnLst>
              <a:cxn ang="0">
                <a:pos x="572" y="0"/>
              </a:cxn>
              <a:cxn ang="0">
                <a:pos x="572" y="50"/>
              </a:cxn>
              <a:cxn ang="0">
                <a:pos x="562" y="90"/>
              </a:cxn>
              <a:cxn ang="0">
                <a:pos x="552" y="120"/>
              </a:cxn>
              <a:cxn ang="0">
                <a:pos x="532" y="150"/>
              </a:cxn>
              <a:cxn ang="0">
                <a:pos x="512" y="190"/>
              </a:cxn>
              <a:cxn ang="0">
                <a:pos x="492" y="210"/>
              </a:cxn>
              <a:cxn ang="0">
                <a:pos x="472" y="241"/>
              </a:cxn>
              <a:cxn ang="0">
                <a:pos x="441" y="261"/>
              </a:cxn>
              <a:cxn ang="0">
                <a:pos x="411" y="281"/>
              </a:cxn>
              <a:cxn ang="0">
                <a:pos x="371" y="301"/>
              </a:cxn>
              <a:cxn ang="0">
                <a:pos x="341" y="321"/>
              </a:cxn>
              <a:cxn ang="0">
                <a:pos x="301" y="331"/>
              </a:cxn>
              <a:cxn ang="0">
                <a:pos x="261" y="341"/>
              </a:cxn>
              <a:cxn ang="0">
                <a:pos x="221" y="351"/>
              </a:cxn>
              <a:cxn ang="0">
                <a:pos x="181" y="361"/>
              </a:cxn>
              <a:cxn ang="0">
                <a:pos x="130" y="361"/>
              </a:cxn>
              <a:cxn ang="0">
                <a:pos x="90" y="371"/>
              </a:cxn>
              <a:cxn ang="0">
                <a:pos x="40" y="371"/>
              </a:cxn>
              <a:cxn ang="0">
                <a:pos x="0" y="371"/>
              </a:cxn>
            </a:cxnLst>
            <a:rect l="0" t="0" r="r" b="b"/>
            <a:pathLst>
              <a:path w="572" h="371">
                <a:moveTo>
                  <a:pt x="572" y="0"/>
                </a:moveTo>
                <a:lnTo>
                  <a:pt x="572" y="50"/>
                </a:lnTo>
                <a:lnTo>
                  <a:pt x="562" y="90"/>
                </a:lnTo>
                <a:lnTo>
                  <a:pt x="552" y="120"/>
                </a:lnTo>
                <a:lnTo>
                  <a:pt x="532" y="150"/>
                </a:lnTo>
                <a:lnTo>
                  <a:pt x="512" y="190"/>
                </a:lnTo>
                <a:lnTo>
                  <a:pt x="492" y="210"/>
                </a:lnTo>
                <a:lnTo>
                  <a:pt x="472" y="241"/>
                </a:lnTo>
                <a:lnTo>
                  <a:pt x="441" y="261"/>
                </a:lnTo>
                <a:lnTo>
                  <a:pt x="411" y="281"/>
                </a:lnTo>
                <a:lnTo>
                  <a:pt x="371" y="301"/>
                </a:lnTo>
                <a:lnTo>
                  <a:pt x="341" y="321"/>
                </a:lnTo>
                <a:lnTo>
                  <a:pt x="301" y="331"/>
                </a:lnTo>
                <a:lnTo>
                  <a:pt x="261" y="341"/>
                </a:lnTo>
                <a:lnTo>
                  <a:pt x="221" y="351"/>
                </a:lnTo>
                <a:lnTo>
                  <a:pt x="181" y="361"/>
                </a:lnTo>
                <a:lnTo>
                  <a:pt x="130" y="361"/>
                </a:lnTo>
                <a:lnTo>
                  <a:pt x="90" y="371"/>
                </a:lnTo>
                <a:lnTo>
                  <a:pt x="40" y="371"/>
                </a:lnTo>
                <a:lnTo>
                  <a:pt x="0" y="371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662" name="Line 6"/>
          <p:cNvSpPr>
            <a:spLocks noChangeShapeType="1"/>
          </p:cNvSpPr>
          <p:nvPr/>
        </p:nvSpPr>
        <p:spPr bwMode="auto">
          <a:xfrm flipH="1">
            <a:off x="5178425" y="4513263"/>
            <a:ext cx="184150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663" name="Line 7"/>
          <p:cNvSpPr>
            <a:spLocks noChangeShapeType="1"/>
          </p:cNvSpPr>
          <p:nvPr/>
        </p:nvSpPr>
        <p:spPr bwMode="auto">
          <a:xfrm flipH="1">
            <a:off x="5178425" y="4748213"/>
            <a:ext cx="184150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664" name="Line 8"/>
          <p:cNvSpPr>
            <a:spLocks noChangeShapeType="1"/>
          </p:cNvSpPr>
          <p:nvPr/>
        </p:nvSpPr>
        <p:spPr bwMode="auto">
          <a:xfrm>
            <a:off x="5726113" y="4627563"/>
            <a:ext cx="350837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665" name="Line 9"/>
          <p:cNvSpPr>
            <a:spLocks noChangeShapeType="1"/>
          </p:cNvSpPr>
          <p:nvPr/>
        </p:nvSpPr>
        <p:spPr bwMode="auto">
          <a:xfrm>
            <a:off x="7058025" y="4659313"/>
            <a:ext cx="0" cy="4651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666" name="Freeform 10"/>
          <p:cNvSpPr>
            <a:spLocks/>
          </p:cNvSpPr>
          <p:nvPr/>
        </p:nvSpPr>
        <p:spPr bwMode="auto">
          <a:xfrm>
            <a:off x="7058025" y="4659313"/>
            <a:ext cx="458788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" y="0"/>
              </a:cxn>
              <a:cxn ang="0">
                <a:pos x="91" y="0"/>
              </a:cxn>
              <a:cxn ang="0">
                <a:pos x="141" y="0"/>
              </a:cxn>
              <a:cxn ang="0">
                <a:pos x="181" y="0"/>
              </a:cxn>
              <a:cxn ang="0">
                <a:pos x="231" y="10"/>
              </a:cxn>
              <a:cxn ang="0">
                <a:pos x="271" y="20"/>
              </a:cxn>
              <a:cxn ang="0">
                <a:pos x="311" y="20"/>
              </a:cxn>
              <a:cxn ang="0">
                <a:pos x="362" y="30"/>
              </a:cxn>
              <a:cxn ang="0">
                <a:pos x="402" y="40"/>
              </a:cxn>
              <a:cxn ang="0">
                <a:pos x="442" y="50"/>
              </a:cxn>
              <a:cxn ang="0">
                <a:pos x="472" y="60"/>
              </a:cxn>
              <a:cxn ang="0">
                <a:pos x="512" y="80"/>
              </a:cxn>
              <a:cxn ang="0">
                <a:pos x="542" y="100"/>
              </a:cxn>
              <a:cxn ang="0">
                <a:pos x="572" y="110"/>
              </a:cxn>
              <a:cxn ang="0">
                <a:pos x="602" y="130"/>
              </a:cxn>
              <a:cxn ang="0">
                <a:pos x="633" y="150"/>
              </a:cxn>
              <a:cxn ang="0">
                <a:pos x="653" y="180"/>
              </a:cxn>
              <a:cxn ang="0">
                <a:pos x="673" y="201"/>
              </a:cxn>
              <a:cxn ang="0">
                <a:pos x="683" y="231"/>
              </a:cxn>
              <a:cxn ang="0">
                <a:pos x="703" y="261"/>
              </a:cxn>
              <a:cxn ang="0">
                <a:pos x="713" y="291"/>
              </a:cxn>
              <a:cxn ang="0">
                <a:pos x="713" y="331"/>
              </a:cxn>
              <a:cxn ang="0">
                <a:pos x="723" y="361"/>
              </a:cxn>
            </a:cxnLst>
            <a:rect l="0" t="0" r="r" b="b"/>
            <a:pathLst>
              <a:path w="723" h="361">
                <a:moveTo>
                  <a:pt x="0" y="0"/>
                </a:moveTo>
                <a:lnTo>
                  <a:pt x="40" y="0"/>
                </a:lnTo>
                <a:lnTo>
                  <a:pt x="91" y="0"/>
                </a:lnTo>
                <a:lnTo>
                  <a:pt x="141" y="0"/>
                </a:lnTo>
                <a:lnTo>
                  <a:pt x="181" y="0"/>
                </a:lnTo>
                <a:lnTo>
                  <a:pt x="231" y="10"/>
                </a:lnTo>
                <a:lnTo>
                  <a:pt x="271" y="20"/>
                </a:lnTo>
                <a:lnTo>
                  <a:pt x="311" y="20"/>
                </a:lnTo>
                <a:lnTo>
                  <a:pt x="362" y="30"/>
                </a:lnTo>
                <a:lnTo>
                  <a:pt x="402" y="40"/>
                </a:lnTo>
                <a:lnTo>
                  <a:pt x="442" y="50"/>
                </a:lnTo>
                <a:lnTo>
                  <a:pt x="472" y="60"/>
                </a:lnTo>
                <a:lnTo>
                  <a:pt x="512" y="80"/>
                </a:lnTo>
                <a:lnTo>
                  <a:pt x="542" y="100"/>
                </a:lnTo>
                <a:lnTo>
                  <a:pt x="572" y="110"/>
                </a:lnTo>
                <a:lnTo>
                  <a:pt x="602" y="130"/>
                </a:lnTo>
                <a:lnTo>
                  <a:pt x="633" y="150"/>
                </a:lnTo>
                <a:lnTo>
                  <a:pt x="653" y="180"/>
                </a:lnTo>
                <a:lnTo>
                  <a:pt x="673" y="201"/>
                </a:lnTo>
                <a:lnTo>
                  <a:pt x="683" y="231"/>
                </a:lnTo>
                <a:lnTo>
                  <a:pt x="703" y="261"/>
                </a:lnTo>
                <a:lnTo>
                  <a:pt x="713" y="291"/>
                </a:lnTo>
                <a:lnTo>
                  <a:pt x="713" y="331"/>
                </a:lnTo>
                <a:lnTo>
                  <a:pt x="723" y="361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667" name="Freeform 11"/>
          <p:cNvSpPr>
            <a:spLocks/>
          </p:cNvSpPr>
          <p:nvPr/>
        </p:nvSpPr>
        <p:spPr bwMode="auto">
          <a:xfrm>
            <a:off x="7058025" y="4887913"/>
            <a:ext cx="458788" cy="236537"/>
          </a:xfrm>
          <a:custGeom>
            <a:avLst/>
            <a:gdLst/>
            <a:ahLst/>
            <a:cxnLst>
              <a:cxn ang="0">
                <a:pos x="723" y="0"/>
              </a:cxn>
              <a:cxn ang="0">
                <a:pos x="713" y="40"/>
              </a:cxn>
              <a:cxn ang="0">
                <a:pos x="713" y="71"/>
              </a:cxn>
              <a:cxn ang="0">
                <a:pos x="703" y="101"/>
              </a:cxn>
              <a:cxn ang="0">
                <a:pos x="683" y="131"/>
              </a:cxn>
              <a:cxn ang="0">
                <a:pos x="673" y="161"/>
              </a:cxn>
              <a:cxn ang="0">
                <a:pos x="653" y="181"/>
              </a:cxn>
              <a:cxn ang="0">
                <a:pos x="633" y="211"/>
              </a:cxn>
              <a:cxn ang="0">
                <a:pos x="602" y="231"/>
              </a:cxn>
              <a:cxn ang="0">
                <a:pos x="572" y="251"/>
              </a:cxn>
              <a:cxn ang="0">
                <a:pos x="542" y="271"/>
              </a:cxn>
              <a:cxn ang="0">
                <a:pos x="512" y="281"/>
              </a:cxn>
              <a:cxn ang="0">
                <a:pos x="472" y="302"/>
              </a:cxn>
              <a:cxn ang="0">
                <a:pos x="442" y="312"/>
              </a:cxn>
              <a:cxn ang="0">
                <a:pos x="402" y="322"/>
              </a:cxn>
              <a:cxn ang="0">
                <a:pos x="362" y="342"/>
              </a:cxn>
              <a:cxn ang="0">
                <a:pos x="311" y="342"/>
              </a:cxn>
              <a:cxn ang="0">
                <a:pos x="271" y="352"/>
              </a:cxn>
              <a:cxn ang="0">
                <a:pos x="231" y="362"/>
              </a:cxn>
              <a:cxn ang="0">
                <a:pos x="181" y="362"/>
              </a:cxn>
              <a:cxn ang="0">
                <a:pos x="141" y="372"/>
              </a:cxn>
              <a:cxn ang="0">
                <a:pos x="91" y="372"/>
              </a:cxn>
              <a:cxn ang="0">
                <a:pos x="40" y="372"/>
              </a:cxn>
              <a:cxn ang="0">
                <a:pos x="0" y="372"/>
              </a:cxn>
            </a:cxnLst>
            <a:rect l="0" t="0" r="r" b="b"/>
            <a:pathLst>
              <a:path w="723" h="372">
                <a:moveTo>
                  <a:pt x="723" y="0"/>
                </a:moveTo>
                <a:lnTo>
                  <a:pt x="713" y="40"/>
                </a:lnTo>
                <a:lnTo>
                  <a:pt x="713" y="71"/>
                </a:lnTo>
                <a:lnTo>
                  <a:pt x="703" y="101"/>
                </a:lnTo>
                <a:lnTo>
                  <a:pt x="683" y="131"/>
                </a:lnTo>
                <a:lnTo>
                  <a:pt x="673" y="161"/>
                </a:lnTo>
                <a:lnTo>
                  <a:pt x="653" y="181"/>
                </a:lnTo>
                <a:lnTo>
                  <a:pt x="633" y="211"/>
                </a:lnTo>
                <a:lnTo>
                  <a:pt x="602" y="231"/>
                </a:lnTo>
                <a:lnTo>
                  <a:pt x="572" y="251"/>
                </a:lnTo>
                <a:lnTo>
                  <a:pt x="542" y="271"/>
                </a:lnTo>
                <a:lnTo>
                  <a:pt x="512" y="281"/>
                </a:lnTo>
                <a:lnTo>
                  <a:pt x="472" y="302"/>
                </a:lnTo>
                <a:lnTo>
                  <a:pt x="442" y="312"/>
                </a:lnTo>
                <a:lnTo>
                  <a:pt x="402" y="322"/>
                </a:lnTo>
                <a:lnTo>
                  <a:pt x="362" y="342"/>
                </a:lnTo>
                <a:lnTo>
                  <a:pt x="311" y="342"/>
                </a:lnTo>
                <a:lnTo>
                  <a:pt x="271" y="352"/>
                </a:lnTo>
                <a:lnTo>
                  <a:pt x="231" y="362"/>
                </a:lnTo>
                <a:lnTo>
                  <a:pt x="181" y="362"/>
                </a:lnTo>
                <a:lnTo>
                  <a:pt x="141" y="372"/>
                </a:lnTo>
                <a:lnTo>
                  <a:pt x="91" y="372"/>
                </a:lnTo>
                <a:lnTo>
                  <a:pt x="40" y="372"/>
                </a:lnTo>
                <a:lnTo>
                  <a:pt x="0" y="372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668" name="Line 12"/>
          <p:cNvSpPr>
            <a:spLocks noChangeShapeType="1"/>
          </p:cNvSpPr>
          <p:nvPr/>
        </p:nvSpPr>
        <p:spPr bwMode="auto">
          <a:xfrm flipH="1">
            <a:off x="6827838" y="4773613"/>
            <a:ext cx="230187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669" name="Line 13"/>
          <p:cNvSpPr>
            <a:spLocks noChangeShapeType="1"/>
          </p:cNvSpPr>
          <p:nvPr/>
        </p:nvSpPr>
        <p:spPr bwMode="auto">
          <a:xfrm flipH="1">
            <a:off x="6827838" y="5010150"/>
            <a:ext cx="230187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670" name="Line 14"/>
          <p:cNvSpPr>
            <a:spLocks noChangeShapeType="1"/>
          </p:cNvSpPr>
          <p:nvPr/>
        </p:nvSpPr>
        <p:spPr bwMode="auto">
          <a:xfrm>
            <a:off x="7631113" y="4887913"/>
            <a:ext cx="10795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671" name="Freeform 15"/>
          <p:cNvSpPr>
            <a:spLocks/>
          </p:cNvSpPr>
          <p:nvPr/>
        </p:nvSpPr>
        <p:spPr bwMode="auto">
          <a:xfrm>
            <a:off x="7516813" y="4830763"/>
            <a:ext cx="114300" cy="122237"/>
          </a:xfrm>
          <a:custGeom>
            <a:avLst/>
            <a:gdLst/>
            <a:ahLst/>
            <a:cxnLst>
              <a:cxn ang="0">
                <a:pos x="180" y="90"/>
              </a:cxn>
              <a:cxn ang="0">
                <a:pos x="160" y="50"/>
              </a:cxn>
              <a:cxn ang="0">
                <a:pos x="140" y="20"/>
              </a:cxn>
              <a:cxn ang="0">
                <a:pos x="100" y="0"/>
              </a:cxn>
              <a:cxn ang="0">
                <a:pos x="50" y="10"/>
              </a:cxn>
              <a:cxn ang="0">
                <a:pos x="20" y="30"/>
              </a:cxn>
              <a:cxn ang="0">
                <a:pos x="0" y="70"/>
              </a:cxn>
              <a:cxn ang="0">
                <a:pos x="0" y="120"/>
              </a:cxn>
              <a:cxn ang="0">
                <a:pos x="20" y="161"/>
              </a:cxn>
              <a:cxn ang="0">
                <a:pos x="50" y="181"/>
              </a:cxn>
              <a:cxn ang="0">
                <a:pos x="100" y="191"/>
              </a:cxn>
              <a:cxn ang="0">
                <a:pos x="140" y="171"/>
              </a:cxn>
              <a:cxn ang="0">
                <a:pos x="160" y="140"/>
              </a:cxn>
              <a:cxn ang="0">
                <a:pos x="180" y="90"/>
              </a:cxn>
              <a:cxn ang="0">
                <a:pos x="180" y="90"/>
              </a:cxn>
            </a:cxnLst>
            <a:rect l="0" t="0" r="r" b="b"/>
            <a:pathLst>
              <a:path w="180" h="191">
                <a:moveTo>
                  <a:pt x="180" y="90"/>
                </a:moveTo>
                <a:lnTo>
                  <a:pt x="160" y="50"/>
                </a:lnTo>
                <a:lnTo>
                  <a:pt x="140" y="20"/>
                </a:lnTo>
                <a:lnTo>
                  <a:pt x="100" y="0"/>
                </a:lnTo>
                <a:lnTo>
                  <a:pt x="50" y="10"/>
                </a:lnTo>
                <a:lnTo>
                  <a:pt x="20" y="30"/>
                </a:lnTo>
                <a:lnTo>
                  <a:pt x="0" y="70"/>
                </a:lnTo>
                <a:lnTo>
                  <a:pt x="0" y="120"/>
                </a:lnTo>
                <a:lnTo>
                  <a:pt x="20" y="161"/>
                </a:lnTo>
                <a:lnTo>
                  <a:pt x="50" y="181"/>
                </a:lnTo>
                <a:lnTo>
                  <a:pt x="100" y="191"/>
                </a:lnTo>
                <a:lnTo>
                  <a:pt x="140" y="171"/>
                </a:lnTo>
                <a:lnTo>
                  <a:pt x="160" y="140"/>
                </a:lnTo>
                <a:lnTo>
                  <a:pt x="180" y="90"/>
                </a:lnTo>
                <a:lnTo>
                  <a:pt x="180" y="90"/>
                </a:lnTo>
                <a:close/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672" name="Freeform 16"/>
          <p:cNvSpPr>
            <a:spLocks/>
          </p:cNvSpPr>
          <p:nvPr/>
        </p:nvSpPr>
        <p:spPr bwMode="auto">
          <a:xfrm>
            <a:off x="5986463" y="4773613"/>
            <a:ext cx="96837" cy="458787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41" y="31"/>
              </a:cxn>
              <a:cxn ang="0">
                <a:pos x="61" y="61"/>
              </a:cxn>
              <a:cxn ang="0">
                <a:pos x="81" y="101"/>
              </a:cxn>
              <a:cxn ang="0">
                <a:pos x="101" y="131"/>
              </a:cxn>
              <a:cxn ang="0">
                <a:pos x="121" y="171"/>
              </a:cxn>
              <a:cxn ang="0">
                <a:pos x="131" y="201"/>
              </a:cxn>
              <a:cxn ang="0">
                <a:pos x="141" y="242"/>
              </a:cxn>
              <a:cxn ang="0">
                <a:pos x="141" y="282"/>
              </a:cxn>
              <a:cxn ang="0">
                <a:pos x="151" y="322"/>
              </a:cxn>
              <a:cxn ang="0">
                <a:pos x="151" y="362"/>
              </a:cxn>
              <a:cxn ang="0">
                <a:pos x="151" y="402"/>
              </a:cxn>
              <a:cxn ang="0">
                <a:pos x="141" y="442"/>
              </a:cxn>
              <a:cxn ang="0">
                <a:pos x="131" y="483"/>
              </a:cxn>
              <a:cxn ang="0">
                <a:pos x="121" y="523"/>
              </a:cxn>
              <a:cxn ang="0">
                <a:pos x="111" y="563"/>
              </a:cxn>
              <a:cxn ang="0">
                <a:pos x="101" y="593"/>
              </a:cxn>
              <a:cxn ang="0">
                <a:pos x="81" y="633"/>
              </a:cxn>
              <a:cxn ang="0">
                <a:pos x="61" y="663"/>
              </a:cxn>
              <a:cxn ang="0">
                <a:pos x="31" y="693"/>
              </a:cxn>
              <a:cxn ang="0">
                <a:pos x="0" y="724"/>
              </a:cxn>
            </a:cxnLst>
            <a:rect l="0" t="0" r="r" b="b"/>
            <a:pathLst>
              <a:path w="151" h="724">
                <a:moveTo>
                  <a:pt x="10" y="0"/>
                </a:moveTo>
                <a:lnTo>
                  <a:pt x="41" y="31"/>
                </a:lnTo>
                <a:lnTo>
                  <a:pt x="61" y="61"/>
                </a:lnTo>
                <a:lnTo>
                  <a:pt x="81" y="101"/>
                </a:lnTo>
                <a:lnTo>
                  <a:pt x="101" y="131"/>
                </a:lnTo>
                <a:lnTo>
                  <a:pt x="121" y="171"/>
                </a:lnTo>
                <a:lnTo>
                  <a:pt x="131" y="201"/>
                </a:lnTo>
                <a:lnTo>
                  <a:pt x="141" y="242"/>
                </a:lnTo>
                <a:lnTo>
                  <a:pt x="141" y="282"/>
                </a:lnTo>
                <a:lnTo>
                  <a:pt x="151" y="322"/>
                </a:lnTo>
                <a:lnTo>
                  <a:pt x="151" y="362"/>
                </a:lnTo>
                <a:lnTo>
                  <a:pt x="151" y="402"/>
                </a:lnTo>
                <a:lnTo>
                  <a:pt x="141" y="442"/>
                </a:lnTo>
                <a:lnTo>
                  <a:pt x="131" y="483"/>
                </a:lnTo>
                <a:lnTo>
                  <a:pt x="121" y="523"/>
                </a:lnTo>
                <a:lnTo>
                  <a:pt x="111" y="563"/>
                </a:lnTo>
                <a:lnTo>
                  <a:pt x="101" y="593"/>
                </a:lnTo>
                <a:lnTo>
                  <a:pt x="81" y="633"/>
                </a:lnTo>
                <a:lnTo>
                  <a:pt x="61" y="663"/>
                </a:lnTo>
                <a:lnTo>
                  <a:pt x="31" y="693"/>
                </a:lnTo>
                <a:lnTo>
                  <a:pt x="0" y="724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673" name="Freeform 17"/>
          <p:cNvSpPr>
            <a:spLocks/>
          </p:cNvSpPr>
          <p:nvPr/>
        </p:nvSpPr>
        <p:spPr bwMode="auto">
          <a:xfrm>
            <a:off x="5992813" y="4773613"/>
            <a:ext cx="515937" cy="2301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1" y="0"/>
              </a:cxn>
              <a:cxn ang="0">
                <a:pos x="81" y="11"/>
              </a:cxn>
              <a:cxn ang="0">
                <a:pos x="121" y="11"/>
              </a:cxn>
              <a:cxn ang="0">
                <a:pos x="171" y="21"/>
              </a:cxn>
              <a:cxn ang="0">
                <a:pos x="211" y="21"/>
              </a:cxn>
              <a:cxn ang="0">
                <a:pos x="251" y="31"/>
              </a:cxn>
              <a:cxn ang="0">
                <a:pos x="291" y="41"/>
              </a:cxn>
              <a:cxn ang="0">
                <a:pos x="332" y="51"/>
              </a:cxn>
              <a:cxn ang="0">
                <a:pos x="382" y="71"/>
              </a:cxn>
              <a:cxn ang="0">
                <a:pos x="422" y="81"/>
              </a:cxn>
              <a:cxn ang="0">
                <a:pos x="462" y="101"/>
              </a:cxn>
              <a:cxn ang="0">
                <a:pos x="502" y="121"/>
              </a:cxn>
              <a:cxn ang="0">
                <a:pos x="542" y="141"/>
              </a:cxn>
              <a:cxn ang="0">
                <a:pos x="582" y="161"/>
              </a:cxn>
              <a:cxn ang="0">
                <a:pos x="623" y="181"/>
              </a:cxn>
              <a:cxn ang="0">
                <a:pos x="653" y="211"/>
              </a:cxn>
              <a:cxn ang="0">
                <a:pos x="693" y="231"/>
              </a:cxn>
              <a:cxn ang="0">
                <a:pos x="723" y="262"/>
              </a:cxn>
              <a:cxn ang="0">
                <a:pos x="753" y="292"/>
              </a:cxn>
              <a:cxn ang="0">
                <a:pos x="783" y="332"/>
              </a:cxn>
              <a:cxn ang="0">
                <a:pos x="813" y="362"/>
              </a:cxn>
            </a:cxnLst>
            <a:rect l="0" t="0" r="r" b="b"/>
            <a:pathLst>
              <a:path w="813" h="362">
                <a:moveTo>
                  <a:pt x="0" y="0"/>
                </a:moveTo>
                <a:lnTo>
                  <a:pt x="41" y="0"/>
                </a:lnTo>
                <a:lnTo>
                  <a:pt x="81" y="11"/>
                </a:lnTo>
                <a:lnTo>
                  <a:pt x="121" y="11"/>
                </a:lnTo>
                <a:lnTo>
                  <a:pt x="171" y="21"/>
                </a:lnTo>
                <a:lnTo>
                  <a:pt x="211" y="21"/>
                </a:lnTo>
                <a:lnTo>
                  <a:pt x="251" y="31"/>
                </a:lnTo>
                <a:lnTo>
                  <a:pt x="291" y="41"/>
                </a:lnTo>
                <a:lnTo>
                  <a:pt x="332" y="51"/>
                </a:lnTo>
                <a:lnTo>
                  <a:pt x="382" y="71"/>
                </a:lnTo>
                <a:lnTo>
                  <a:pt x="422" y="81"/>
                </a:lnTo>
                <a:lnTo>
                  <a:pt x="462" y="101"/>
                </a:lnTo>
                <a:lnTo>
                  <a:pt x="502" y="121"/>
                </a:lnTo>
                <a:lnTo>
                  <a:pt x="542" y="141"/>
                </a:lnTo>
                <a:lnTo>
                  <a:pt x="582" y="161"/>
                </a:lnTo>
                <a:lnTo>
                  <a:pt x="623" y="181"/>
                </a:lnTo>
                <a:lnTo>
                  <a:pt x="653" y="211"/>
                </a:lnTo>
                <a:lnTo>
                  <a:pt x="693" y="231"/>
                </a:lnTo>
                <a:lnTo>
                  <a:pt x="723" y="262"/>
                </a:lnTo>
                <a:lnTo>
                  <a:pt x="753" y="292"/>
                </a:lnTo>
                <a:lnTo>
                  <a:pt x="783" y="332"/>
                </a:lnTo>
                <a:lnTo>
                  <a:pt x="813" y="362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674" name="Freeform 18"/>
          <p:cNvSpPr>
            <a:spLocks/>
          </p:cNvSpPr>
          <p:nvPr/>
        </p:nvSpPr>
        <p:spPr bwMode="auto">
          <a:xfrm>
            <a:off x="5992813" y="5003800"/>
            <a:ext cx="515937" cy="228600"/>
          </a:xfrm>
          <a:custGeom>
            <a:avLst/>
            <a:gdLst/>
            <a:ahLst/>
            <a:cxnLst>
              <a:cxn ang="0">
                <a:pos x="0" y="362"/>
              </a:cxn>
              <a:cxn ang="0">
                <a:pos x="41" y="362"/>
              </a:cxn>
              <a:cxn ang="0">
                <a:pos x="81" y="362"/>
              </a:cxn>
              <a:cxn ang="0">
                <a:pos x="131" y="351"/>
              </a:cxn>
              <a:cxn ang="0">
                <a:pos x="171" y="351"/>
              </a:cxn>
              <a:cxn ang="0">
                <a:pos x="211" y="341"/>
              </a:cxn>
              <a:cxn ang="0">
                <a:pos x="251" y="331"/>
              </a:cxn>
              <a:cxn ang="0">
                <a:pos x="301" y="321"/>
              </a:cxn>
              <a:cxn ang="0">
                <a:pos x="342" y="301"/>
              </a:cxn>
              <a:cxn ang="0">
                <a:pos x="382" y="291"/>
              </a:cxn>
              <a:cxn ang="0">
                <a:pos x="432" y="271"/>
              </a:cxn>
              <a:cxn ang="0">
                <a:pos x="472" y="251"/>
              </a:cxn>
              <a:cxn ang="0">
                <a:pos x="512" y="241"/>
              </a:cxn>
              <a:cxn ang="0">
                <a:pos x="552" y="211"/>
              </a:cxn>
              <a:cxn ang="0">
                <a:pos x="593" y="191"/>
              </a:cxn>
              <a:cxn ang="0">
                <a:pos x="633" y="171"/>
              </a:cxn>
              <a:cxn ang="0">
                <a:pos x="663" y="141"/>
              </a:cxn>
              <a:cxn ang="0">
                <a:pos x="703" y="121"/>
              </a:cxn>
              <a:cxn ang="0">
                <a:pos x="733" y="90"/>
              </a:cxn>
              <a:cxn ang="0">
                <a:pos x="763" y="60"/>
              </a:cxn>
              <a:cxn ang="0">
                <a:pos x="793" y="30"/>
              </a:cxn>
              <a:cxn ang="0">
                <a:pos x="813" y="0"/>
              </a:cxn>
            </a:cxnLst>
            <a:rect l="0" t="0" r="r" b="b"/>
            <a:pathLst>
              <a:path w="813" h="362">
                <a:moveTo>
                  <a:pt x="0" y="362"/>
                </a:moveTo>
                <a:lnTo>
                  <a:pt x="41" y="362"/>
                </a:lnTo>
                <a:lnTo>
                  <a:pt x="81" y="362"/>
                </a:lnTo>
                <a:lnTo>
                  <a:pt x="131" y="351"/>
                </a:lnTo>
                <a:lnTo>
                  <a:pt x="171" y="351"/>
                </a:lnTo>
                <a:lnTo>
                  <a:pt x="211" y="341"/>
                </a:lnTo>
                <a:lnTo>
                  <a:pt x="251" y="331"/>
                </a:lnTo>
                <a:lnTo>
                  <a:pt x="301" y="321"/>
                </a:lnTo>
                <a:lnTo>
                  <a:pt x="342" y="301"/>
                </a:lnTo>
                <a:lnTo>
                  <a:pt x="382" y="291"/>
                </a:lnTo>
                <a:lnTo>
                  <a:pt x="432" y="271"/>
                </a:lnTo>
                <a:lnTo>
                  <a:pt x="472" y="251"/>
                </a:lnTo>
                <a:lnTo>
                  <a:pt x="512" y="241"/>
                </a:lnTo>
                <a:lnTo>
                  <a:pt x="552" y="211"/>
                </a:lnTo>
                <a:lnTo>
                  <a:pt x="593" y="191"/>
                </a:lnTo>
                <a:lnTo>
                  <a:pt x="633" y="171"/>
                </a:lnTo>
                <a:lnTo>
                  <a:pt x="663" y="141"/>
                </a:lnTo>
                <a:lnTo>
                  <a:pt x="703" y="121"/>
                </a:lnTo>
                <a:lnTo>
                  <a:pt x="733" y="90"/>
                </a:lnTo>
                <a:lnTo>
                  <a:pt x="763" y="60"/>
                </a:lnTo>
                <a:lnTo>
                  <a:pt x="793" y="30"/>
                </a:lnTo>
                <a:lnTo>
                  <a:pt x="813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675" name="Line 19"/>
          <p:cNvSpPr>
            <a:spLocks noChangeShapeType="1"/>
          </p:cNvSpPr>
          <p:nvPr/>
        </p:nvSpPr>
        <p:spPr bwMode="auto">
          <a:xfrm>
            <a:off x="5827713" y="4887913"/>
            <a:ext cx="22383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676" name="Line 20"/>
          <p:cNvSpPr>
            <a:spLocks noChangeShapeType="1"/>
          </p:cNvSpPr>
          <p:nvPr/>
        </p:nvSpPr>
        <p:spPr bwMode="auto">
          <a:xfrm>
            <a:off x="5827713" y="5118100"/>
            <a:ext cx="223837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677" name="Line 21"/>
          <p:cNvSpPr>
            <a:spLocks noChangeShapeType="1"/>
          </p:cNvSpPr>
          <p:nvPr/>
        </p:nvSpPr>
        <p:spPr bwMode="auto">
          <a:xfrm>
            <a:off x="6624638" y="5003800"/>
            <a:ext cx="247650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678" name="Freeform 22"/>
          <p:cNvSpPr>
            <a:spLocks/>
          </p:cNvSpPr>
          <p:nvPr/>
        </p:nvSpPr>
        <p:spPr bwMode="auto">
          <a:xfrm>
            <a:off x="6515100" y="4946650"/>
            <a:ext cx="109538" cy="114300"/>
          </a:xfrm>
          <a:custGeom>
            <a:avLst/>
            <a:gdLst/>
            <a:ahLst/>
            <a:cxnLst>
              <a:cxn ang="0">
                <a:pos x="171" y="90"/>
              </a:cxn>
              <a:cxn ang="0">
                <a:pos x="161" y="50"/>
              </a:cxn>
              <a:cxn ang="0">
                <a:pos x="131" y="20"/>
              </a:cxn>
              <a:cxn ang="0">
                <a:pos x="91" y="0"/>
              </a:cxn>
              <a:cxn ang="0">
                <a:pos x="51" y="10"/>
              </a:cxn>
              <a:cxn ang="0">
                <a:pos x="20" y="30"/>
              </a:cxn>
              <a:cxn ang="0">
                <a:pos x="0" y="70"/>
              </a:cxn>
              <a:cxn ang="0">
                <a:pos x="0" y="110"/>
              </a:cxn>
              <a:cxn ang="0">
                <a:pos x="20" y="150"/>
              </a:cxn>
              <a:cxn ang="0">
                <a:pos x="51" y="180"/>
              </a:cxn>
              <a:cxn ang="0">
                <a:pos x="91" y="180"/>
              </a:cxn>
              <a:cxn ang="0">
                <a:pos x="131" y="170"/>
              </a:cxn>
              <a:cxn ang="0">
                <a:pos x="161" y="130"/>
              </a:cxn>
              <a:cxn ang="0">
                <a:pos x="171" y="90"/>
              </a:cxn>
              <a:cxn ang="0">
                <a:pos x="171" y="90"/>
              </a:cxn>
            </a:cxnLst>
            <a:rect l="0" t="0" r="r" b="b"/>
            <a:pathLst>
              <a:path w="171" h="180">
                <a:moveTo>
                  <a:pt x="171" y="90"/>
                </a:moveTo>
                <a:lnTo>
                  <a:pt x="161" y="50"/>
                </a:lnTo>
                <a:lnTo>
                  <a:pt x="131" y="20"/>
                </a:lnTo>
                <a:lnTo>
                  <a:pt x="91" y="0"/>
                </a:lnTo>
                <a:lnTo>
                  <a:pt x="51" y="10"/>
                </a:lnTo>
                <a:lnTo>
                  <a:pt x="20" y="30"/>
                </a:lnTo>
                <a:lnTo>
                  <a:pt x="0" y="70"/>
                </a:lnTo>
                <a:lnTo>
                  <a:pt x="0" y="110"/>
                </a:lnTo>
                <a:lnTo>
                  <a:pt x="20" y="150"/>
                </a:lnTo>
                <a:lnTo>
                  <a:pt x="51" y="180"/>
                </a:lnTo>
                <a:lnTo>
                  <a:pt x="91" y="180"/>
                </a:lnTo>
                <a:lnTo>
                  <a:pt x="131" y="170"/>
                </a:lnTo>
                <a:lnTo>
                  <a:pt x="161" y="130"/>
                </a:lnTo>
                <a:lnTo>
                  <a:pt x="171" y="90"/>
                </a:lnTo>
                <a:lnTo>
                  <a:pt x="171" y="90"/>
                </a:lnTo>
                <a:close/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679" name="Freeform 23"/>
          <p:cNvSpPr>
            <a:spLocks/>
          </p:cNvSpPr>
          <p:nvPr/>
        </p:nvSpPr>
        <p:spPr bwMode="auto">
          <a:xfrm>
            <a:off x="5815013" y="4627563"/>
            <a:ext cx="82550" cy="273050"/>
          </a:xfrm>
          <a:custGeom>
            <a:avLst/>
            <a:gdLst/>
            <a:ahLst/>
            <a:cxnLst>
              <a:cxn ang="0">
                <a:pos x="131" y="0"/>
              </a:cxn>
              <a:cxn ang="0">
                <a:pos x="0" y="0"/>
              </a:cxn>
              <a:cxn ang="0">
                <a:pos x="0" y="431"/>
              </a:cxn>
            </a:cxnLst>
            <a:rect l="0" t="0" r="r" b="b"/>
            <a:pathLst>
              <a:path w="131" h="431">
                <a:moveTo>
                  <a:pt x="131" y="0"/>
                </a:moveTo>
                <a:lnTo>
                  <a:pt x="0" y="0"/>
                </a:lnTo>
                <a:lnTo>
                  <a:pt x="0" y="431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680" name="Freeform 24"/>
          <p:cNvSpPr>
            <a:spLocks/>
          </p:cNvSpPr>
          <p:nvPr/>
        </p:nvSpPr>
        <p:spPr bwMode="auto">
          <a:xfrm>
            <a:off x="6007100" y="4627563"/>
            <a:ext cx="833438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14" y="0"/>
              </a:cxn>
              <a:cxn ang="0">
                <a:pos x="1314" y="241"/>
              </a:cxn>
            </a:cxnLst>
            <a:rect l="0" t="0" r="r" b="b"/>
            <a:pathLst>
              <a:path w="1314" h="241">
                <a:moveTo>
                  <a:pt x="0" y="0"/>
                </a:moveTo>
                <a:lnTo>
                  <a:pt x="1314" y="0"/>
                </a:lnTo>
                <a:lnTo>
                  <a:pt x="1314" y="241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681" name="Line 25"/>
          <p:cNvSpPr>
            <a:spLocks noChangeShapeType="1"/>
          </p:cNvSpPr>
          <p:nvPr/>
        </p:nvSpPr>
        <p:spPr bwMode="auto">
          <a:xfrm flipH="1">
            <a:off x="5178425" y="5118100"/>
            <a:ext cx="788988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682" name="Rectangle 26"/>
          <p:cNvSpPr>
            <a:spLocks noChangeArrowheads="1"/>
          </p:cNvSpPr>
          <p:nvPr/>
        </p:nvSpPr>
        <p:spPr bwMode="auto">
          <a:xfrm>
            <a:off x="914400" y="4191000"/>
            <a:ext cx="2554288" cy="1644650"/>
          </a:xfrm>
          <a:prstGeom prst="rect">
            <a:avLst/>
          </a:prstGeom>
          <a:noFill/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683" name="Line 27"/>
          <p:cNvSpPr>
            <a:spLocks noChangeShapeType="1"/>
          </p:cNvSpPr>
          <p:nvPr/>
        </p:nvSpPr>
        <p:spPr bwMode="auto">
          <a:xfrm>
            <a:off x="1114425" y="4397375"/>
            <a:ext cx="1588" cy="465138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684" name="Freeform 28"/>
          <p:cNvSpPr>
            <a:spLocks/>
          </p:cNvSpPr>
          <p:nvPr/>
        </p:nvSpPr>
        <p:spPr bwMode="auto">
          <a:xfrm>
            <a:off x="1114425" y="4397375"/>
            <a:ext cx="363538" cy="2301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" y="0"/>
              </a:cxn>
              <a:cxn ang="0">
                <a:pos x="90" y="0"/>
              </a:cxn>
              <a:cxn ang="0">
                <a:pos x="130" y="0"/>
              </a:cxn>
              <a:cxn ang="0">
                <a:pos x="170" y="10"/>
              </a:cxn>
              <a:cxn ang="0">
                <a:pos x="211" y="10"/>
              </a:cxn>
              <a:cxn ang="0">
                <a:pos x="251" y="20"/>
              </a:cxn>
              <a:cxn ang="0">
                <a:pos x="291" y="30"/>
              </a:cxn>
              <a:cxn ang="0">
                <a:pos x="321" y="40"/>
              </a:cxn>
              <a:cxn ang="0">
                <a:pos x="361" y="60"/>
              </a:cxn>
              <a:cxn ang="0">
                <a:pos x="391" y="70"/>
              </a:cxn>
              <a:cxn ang="0">
                <a:pos x="421" y="90"/>
              </a:cxn>
              <a:cxn ang="0">
                <a:pos x="451" y="110"/>
              </a:cxn>
              <a:cxn ang="0">
                <a:pos x="482" y="131"/>
              </a:cxn>
              <a:cxn ang="0">
                <a:pos x="502" y="161"/>
              </a:cxn>
              <a:cxn ang="0">
                <a:pos x="522" y="181"/>
              </a:cxn>
              <a:cxn ang="0">
                <a:pos x="542" y="211"/>
              </a:cxn>
              <a:cxn ang="0">
                <a:pos x="552" y="251"/>
              </a:cxn>
              <a:cxn ang="0">
                <a:pos x="562" y="281"/>
              </a:cxn>
              <a:cxn ang="0">
                <a:pos x="572" y="321"/>
              </a:cxn>
              <a:cxn ang="0">
                <a:pos x="572" y="362"/>
              </a:cxn>
            </a:cxnLst>
            <a:rect l="0" t="0" r="r" b="b"/>
            <a:pathLst>
              <a:path w="572" h="362">
                <a:moveTo>
                  <a:pt x="0" y="0"/>
                </a:moveTo>
                <a:lnTo>
                  <a:pt x="40" y="0"/>
                </a:lnTo>
                <a:lnTo>
                  <a:pt x="90" y="0"/>
                </a:lnTo>
                <a:lnTo>
                  <a:pt x="130" y="0"/>
                </a:lnTo>
                <a:lnTo>
                  <a:pt x="170" y="10"/>
                </a:lnTo>
                <a:lnTo>
                  <a:pt x="211" y="10"/>
                </a:lnTo>
                <a:lnTo>
                  <a:pt x="251" y="20"/>
                </a:lnTo>
                <a:lnTo>
                  <a:pt x="291" y="30"/>
                </a:lnTo>
                <a:lnTo>
                  <a:pt x="321" y="40"/>
                </a:lnTo>
                <a:lnTo>
                  <a:pt x="361" y="60"/>
                </a:lnTo>
                <a:lnTo>
                  <a:pt x="391" y="70"/>
                </a:lnTo>
                <a:lnTo>
                  <a:pt x="421" y="90"/>
                </a:lnTo>
                <a:lnTo>
                  <a:pt x="451" y="110"/>
                </a:lnTo>
                <a:lnTo>
                  <a:pt x="482" y="131"/>
                </a:lnTo>
                <a:lnTo>
                  <a:pt x="502" y="161"/>
                </a:lnTo>
                <a:lnTo>
                  <a:pt x="522" y="181"/>
                </a:lnTo>
                <a:lnTo>
                  <a:pt x="542" y="211"/>
                </a:lnTo>
                <a:lnTo>
                  <a:pt x="552" y="251"/>
                </a:lnTo>
                <a:lnTo>
                  <a:pt x="562" y="281"/>
                </a:lnTo>
                <a:lnTo>
                  <a:pt x="572" y="321"/>
                </a:lnTo>
                <a:lnTo>
                  <a:pt x="572" y="362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685" name="Freeform 29"/>
          <p:cNvSpPr>
            <a:spLocks/>
          </p:cNvSpPr>
          <p:nvPr/>
        </p:nvSpPr>
        <p:spPr bwMode="auto">
          <a:xfrm>
            <a:off x="1114425" y="4627563"/>
            <a:ext cx="363538" cy="234950"/>
          </a:xfrm>
          <a:custGeom>
            <a:avLst/>
            <a:gdLst/>
            <a:ahLst/>
            <a:cxnLst>
              <a:cxn ang="0">
                <a:pos x="572" y="0"/>
              </a:cxn>
              <a:cxn ang="0">
                <a:pos x="572" y="50"/>
              </a:cxn>
              <a:cxn ang="0">
                <a:pos x="562" y="90"/>
              </a:cxn>
              <a:cxn ang="0">
                <a:pos x="552" y="120"/>
              </a:cxn>
              <a:cxn ang="0">
                <a:pos x="532" y="150"/>
              </a:cxn>
              <a:cxn ang="0">
                <a:pos x="522" y="190"/>
              </a:cxn>
              <a:cxn ang="0">
                <a:pos x="492" y="210"/>
              </a:cxn>
              <a:cxn ang="0">
                <a:pos x="471" y="241"/>
              </a:cxn>
              <a:cxn ang="0">
                <a:pos x="441" y="261"/>
              </a:cxn>
              <a:cxn ang="0">
                <a:pos x="411" y="281"/>
              </a:cxn>
              <a:cxn ang="0">
                <a:pos x="371" y="301"/>
              </a:cxn>
              <a:cxn ang="0">
                <a:pos x="341" y="321"/>
              </a:cxn>
              <a:cxn ang="0">
                <a:pos x="301" y="331"/>
              </a:cxn>
              <a:cxn ang="0">
                <a:pos x="261" y="341"/>
              </a:cxn>
              <a:cxn ang="0">
                <a:pos x="221" y="351"/>
              </a:cxn>
              <a:cxn ang="0">
                <a:pos x="180" y="361"/>
              </a:cxn>
              <a:cxn ang="0">
                <a:pos x="130" y="361"/>
              </a:cxn>
              <a:cxn ang="0">
                <a:pos x="90" y="371"/>
              </a:cxn>
              <a:cxn ang="0">
                <a:pos x="50" y="371"/>
              </a:cxn>
              <a:cxn ang="0">
                <a:pos x="0" y="371"/>
              </a:cxn>
            </a:cxnLst>
            <a:rect l="0" t="0" r="r" b="b"/>
            <a:pathLst>
              <a:path w="572" h="371">
                <a:moveTo>
                  <a:pt x="572" y="0"/>
                </a:moveTo>
                <a:lnTo>
                  <a:pt x="572" y="50"/>
                </a:lnTo>
                <a:lnTo>
                  <a:pt x="562" y="90"/>
                </a:lnTo>
                <a:lnTo>
                  <a:pt x="552" y="120"/>
                </a:lnTo>
                <a:lnTo>
                  <a:pt x="532" y="150"/>
                </a:lnTo>
                <a:lnTo>
                  <a:pt x="522" y="190"/>
                </a:lnTo>
                <a:lnTo>
                  <a:pt x="492" y="210"/>
                </a:lnTo>
                <a:lnTo>
                  <a:pt x="471" y="241"/>
                </a:lnTo>
                <a:lnTo>
                  <a:pt x="441" y="261"/>
                </a:lnTo>
                <a:lnTo>
                  <a:pt x="411" y="281"/>
                </a:lnTo>
                <a:lnTo>
                  <a:pt x="371" y="301"/>
                </a:lnTo>
                <a:lnTo>
                  <a:pt x="341" y="321"/>
                </a:lnTo>
                <a:lnTo>
                  <a:pt x="301" y="331"/>
                </a:lnTo>
                <a:lnTo>
                  <a:pt x="261" y="341"/>
                </a:lnTo>
                <a:lnTo>
                  <a:pt x="221" y="351"/>
                </a:lnTo>
                <a:lnTo>
                  <a:pt x="180" y="361"/>
                </a:lnTo>
                <a:lnTo>
                  <a:pt x="130" y="361"/>
                </a:lnTo>
                <a:lnTo>
                  <a:pt x="90" y="371"/>
                </a:lnTo>
                <a:lnTo>
                  <a:pt x="50" y="371"/>
                </a:lnTo>
                <a:lnTo>
                  <a:pt x="0" y="371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686" name="Line 30"/>
          <p:cNvSpPr>
            <a:spLocks noChangeShapeType="1"/>
          </p:cNvSpPr>
          <p:nvPr/>
        </p:nvSpPr>
        <p:spPr bwMode="auto">
          <a:xfrm flipH="1">
            <a:off x="936625" y="4513263"/>
            <a:ext cx="177800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687" name="Line 31"/>
          <p:cNvSpPr>
            <a:spLocks noChangeShapeType="1"/>
          </p:cNvSpPr>
          <p:nvPr/>
        </p:nvSpPr>
        <p:spPr bwMode="auto">
          <a:xfrm flipH="1">
            <a:off x="936625" y="4748213"/>
            <a:ext cx="177800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688" name="Line 32"/>
          <p:cNvSpPr>
            <a:spLocks noChangeShapeType="1"/>
          </p:cNvSpPr>
          <p:nvPr/>
        </p:nvSpPr>
        <p:spPr bwMode="auto">
          <a:xfrm>
            <a:off x="1477963" y="4627563"/>
            <a:ext cx="350837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689" name="Line 33"/>
          <p:cNvSpPr>
            <a:spLocks noChangeShapeType="1"/>
          </p:cNvSpPr>
          <p:nvPr/>
        </p:nvSpPr>
        <p:spPr bwMode="auto">
          <a:xfrm>
            <a:off x="2809875" y="4659313"/>
            <a:ext cx="0" cy="46513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690" name="Freeform 34"/>
          <p:cNvSpPr>
            <a:spLocks/>
          </p:cNvSpPr>
          <p:nvPr/>
        </p:nvSpPr>
        <p:spPr bwMode="auto">
          <a:xfrm>
            <a:off x="2809875" y="4659313"/>
            <a:ext cx="458788" cy="2286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50" y="0"/>
              </a:cxn>
              <a:cxn ang="0">
                <a:pos x="91" y="0"/>
              </a:cxn>
              <a:cxn ang="0">
                <a:pos x="141" y="0"/>
              </a:cxn>
              <a:cxn ang="0">
                <a:pos x="181" y="0"/>
              </a:cxn>
              <a:cxn ang="0">
                <a:pos x="231" y="10"/>
              </a:cxn>
              <a:cxn ang="0">
                <a:pos x="271" y="20"/>
              </a:cxn>
              <a:cxn ang="0">
                <a:pos x="321" y="20"/>
              </a:cxn>
              <a:cxn ang="0">
                <a:pos x="361" y="30"/>
              </a:cxn>
              <a:cxn ang="0">
                <a:pos x="402" y="40"/>
              </a:cxn>
              <a:cxn ang="0">
                <a:pos x="442" y="50"/>
              </a:cxn>
              <a:cxn ang="0">
                <a:pos x="472" y="60"/>
              </a:cxn>
              <a:cxn ang="0">
                <a:pos x="512" y="80"/>
              </a:cxn>
              <a:cxn ang="0">
                <a:pos x="542" y="100"/>
              </a:cxn>
              <a:cxn ang="0">
                <a:pos x="572" y="110"/>
              </a:cxn>
              <a:cxn ang="0">
                <a:pos x="602" y="130"/>
              </a:cxn>
              <a:cxn ang="0">
                <a:pos x="632" y="150"/>
              </a:cxn>
              <a:cxn ang="0">
                <a:pos x="652" y="180"/>
              </a:cxn>
              <a:cxn ang="0">
                <a:pos x="673" y="201"/>
              </a:cxn>
              <a:cxn ang="0">
                <a:pos x="693" y="231"/>
              </a:cxn>
              <a:cxn ang="0">
                <a:pos x="703" y="261"/>
              </a:cxn>
              <a:cxn ang="0">
                <a:pos x="713" y="291"/>
              </a:cxn>
              <a:cxn ang="0">
                <a:pos x="723" y="331"/>
              </a:cxn>
              <a:cxn ang="0">
                <a:pos x="723" y="361"/>
              </a:cxn>
            </a:cxnLst>
            <a:rect l="0" t="0" r="r" b="b"/>
            <a:pathLst>
              <a:path w="723" h="361">
                <a:moveTo>
                  <a:pt x="0" y="0"/>
                </a:moveTo>
                <a:lnTo>
                  <a:pt x="50" y="0"/>
                </a:lnTo>
                <a:lnTo>
                  <a:pt x="91" y="0"/>
                </a:lnTo>
                <a:lnTo>
                  <a:pt x="141" y="0"/>
                </a:lnTo>
                <a:lnTo>
                  <a:pt x="181" y="0"/>
                </a:lnTo>
                <a:lnTo>
                  <a:pt x="231" y="10"/>
                </a:lnTo>
                <a:lnTo>
                  <a:pt x="271" y="20"/>
                </a:lnTo>
                <a:lnTo>
                  <a:pt x="321" y="20"/>
                </a:lnTo>
                <a:lnTo>
                  <a:pt x="361" y="30"/>
                </a:lnTo>
                <a:lnTo>
                  <a:pt x="402" y="40"/>
                </a:lnTo>
                <a:lnTo>
                  <a:pt x="442" y="50"/>
                </a:lnTo>
                <a:lnTo>
                  <a:pt x="472" y="60"/>
                </a:lnTo>
                <a:lnTo>
                  <a:pt x="512" y="80"/>
                </a:lnTo>
                <a:lnTo>
                  <a:pt x="542" y="100"/>
                </a:lnTo>
                <a:lnTo>
                  <a:pt x="572" y="110"/>
                </a:lnTo>
                <a:lnTo>
                  <a:pt x="602" y="130"/>
                </a:lnTo>
                <a:lnTo>
                  <a:pt x="632" y="150"/>
                </a:lnTo>
                <a:lnTo>
                  <a:pt x="652" y="180"/>
                </a:lnTo>
                <a:lnTo>
                  <a:pt x="673" y="201"/>
                </a:lnTo>
                <a:lnTo>
                  <a:pt x="693" y="231"/>
                </a:lnTo>
                <a:lnTo>
                  <a:pt x="703" y="261"/>
                </a:lnTo>
                <a:lnTo>
                  <a:pt x="713" y="291"/>
                </a:lnTo>
                <a:lnTo>
                  <a:pt x="723" y="331"/>
                </a:lnTo>
                <a:lnTo>
                  <a:pt x="723" y="361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691" name="Freeform 35"/>
          <p:cNvSpPr>
            <a:spLocks/>
          </p:cNvSpPr>
          <p:nvPr/>
        </p:nvSpPr>
        <p:spPr bwMode="auto">
          <a:xfrm>
            <a:off x="2809875" y="4887913"/>
            <a:ext cx="458788" cy="236537"/>
          </a:xfrm>
          <a:custGeom>
            <a:avLst/>
            <a:gdLst/>
            <a:ahLst/>
            <a:cxnLst>
              <a:cxn ang="0">
                <a:pos x="723" y="0"/>
              </a:cxn>
              <a:cxn ang="0">
                <a:pos x="723" y="40"/>
              </a:cxn>
              <a:cxn ang="0">
                <a:pos x="713" y="71"/>
              </a:cxn>
              <a:cxn ang="0">
                <a:pos x="703" y="101"/>
              </a:cxn>
              <a:cxn ang="0">
                <a:pos x="693" y="131"/>
              </a:cxn>
              <a:cxn ang="0">
                <a:pos x="673" y="161"/>
              </a:cxn>
              <a:cxn ang="0">
                <a:pos x="652" y="181"/>
              </a:cxn>
              <a:cxn ang="0">
                <a:pos x="632" y="211"/>
              </a:cxn>
              <a:cxn ang="0">
                <a:pos x="602" y="231"/>
              </a:cxn>
              <a:cxn ang="0">
                <a:pos x="572" y="251"/>
              </a:cxn>
              <a:cxn ang="0">
                <a:pos x="542" y="271"/>
              </a:cxn>
              <a:cxn ang="0">
                <a:pos x="512" y="281"/>
              </a:cxn>
              <a:cxn ang="0">
                <a:pos x="472" y="302"/>
              </a:cxn>
              <a:cxn ang="0">
                <a:pos x="442" y="312"/>
              </a:cxn>
              <a:cxn ang="0">
                <a:pos x="402" y="322"/>
              </a:cxn>
              <a:cxn ang="0">
                <a:pos x="361" y="342"/>
              </a:cxn>
              <a:cxn ang="0">
                <a:pos x="321" y="342"/>
              </a:cxn>
              <a:cxn ang="0">
                <a:pos x="271" y="352"/>
              </a:cxn>
              <a:cxn ang="0">
                <a:pos x="231" y="362"/>
              </a:cxn>
              <a:cxn ang="0">
                <a:pos x="181" y="362"/>
              </a:cxn>
              <a:cxn ang="0">
                <a:pos x="141" y="372"/>
              </a:cxn>
              <a:cxn ang="0">
                <a:pos x="91" y="372"/>
              </a:cxn>
              <a:cxn ang="0">
                <a:pos x="50" y="372"/>
              </a:cxn>
              <a:cxn ang="0">
                <a:pos x="0" y="372"/>
              </a:cxn>
            </a:cxnLst>
            <a:rect l="0" t="0" r="r" b="b"/>
            <a:pathLst>
              <a:path w="723" h="372">
                <a:moveTo>
                  <a:pt x="723" y="0"/>
                </a:moveTo>
                <a:lnTo>
                  <a:pt x="723" y="40"/>
                </a:lnTo>
                <a:lnTo>
                  <a:pt x="713" y="71"/>
                </a:lnTo>
                <a:lnTo>
                  <a:pt x="703" y="101"/>
                </a:lnTo>
                <a:lnTo>
                  <a:pt x="693" y="131"/>
                </a:lnTo>
                <a:lnTo>
                  <a:pt x="673" y="161"/>
                </a:lnTo>
                <a:lnTo>
                  <a:pt x="652" y="181"/>
                </a:lnTo>
                <a:lnTo>
                  <a:pt x="632" y="211"/>
                </a:lnTo>
                <a:lnTo>
                  <a:pt x="602" y="231"/>
                </a:lnTo>
                <a:lnTo>
                  <a:pt x="572" y="251"/>
                </a:lnTo>
                <a:lnTo>
                  <a:pt x="542" y="271"/>
                </a:lnTo>
                <a:lnTo>
                  <a:pt x="512" y="281"/>
                </a:lnTo>
                <a:lnTo>
                  <a:pt x="472" y="302"/>
                </a:lnTo>
                <a:lnTo>
                  <a:pt x="442" y="312"/>
                </a:lnTo>
                <a:lnTo>
                  <a:pt x="402" y="322"/>
                </a:lnTo>
                <a:lnTo>
                  <a:pt x="361" y="342"/>
                </a:lnTo>
                <a:lnTo>
                  <a:pt x="321" y="342"/>
                </a:lnTo>
                <a:lnTo>
                  <a:pt x="271" y="352"/>
                </a:lnTo>
                <a:lnTo>
                  <a:pt x="231" y="362"/>
                </a:lnTo>
                <a:lnTo>
                  <a:pt x="181" y="362"/>
                </a:lnTo>
                <a:lnTo>
                  <a:pt x="141" y="372"/>
                </a:lnTo>
                <a:lnTo>
                  <a:pt x="91" y="372"/>
                </a:lnTo>
                <a:lnTo>
                  <a:pt x="50" y="372"/>
                </a:lnTo>
                <a:lnTo>
                  <a:pt x="0" y="372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692" name="Line 36"/>
          <p:cNvSpPr>
            <a:spLocks noChangeShapeType="1"/>
          </p:cNvSpPr>
          <p:nvPr/>
        </p:nvSpPr>
        <p:spPr bwMode="auto">
          <a:xfrm flipH="1">
            <a:off x="2579688" y="4773613"/>
            <a:ext cx="230187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693" name="Line 37"/>
          <p:cNvSpPr>
            <a:spLocks noChangeShapeType="1"/>
          </p:cNvSpPr>
          <p:nvPr/>
        </p:nvSpPr>
        <p:spPr bwMode="auto">
          <a:xfrm flipH="1">
            <a:off x="2357438" y="5010150"/>
            <a:ext cx="452437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694" name="Line 38"/>
          <p:cNvSpPr>
            <a:spLocks noChangeShapeType="1"/>
          </p:cNvSpPr>
          <p:nvPr/>
        </p:nvSpPr>
        <p:spPr bwMode="auto">
          <a:xfrm>
            <a:off x="3382963" y="4887913"/>
            <a:ext cx="114300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695" name="Freeform 39"/>
          <p:cNvSpPr>
            <a:spLocks/>
          </p:cNvSpPr>
          <p:nvPr/>
        </p:nvSpPr>
        <p:spPr bwMode="auto">
          <a:xfrm>
            <a:off x="3268663" y="4830763"/>
            <a:ext cx="114300" cy="122237"/>
          </a:xfrm>
          <a:custGeom>
            <a:avLst/>
            <a:gdLst/>
            <a:ahLst/>
            <a:cxnLst>
              <a:cxn ang="0">
                <a:pos x="180" y="90"/>
              </a:cxn>
              <a:cxn ang="0">
                <a:pos x="170" y="50"/>
              </a:cxn>
              <a:cxn ang="0">
                <a:pos x="140" y="20"/>
              </a:cxn>
              <a:cxn ang="0">
                <a:pos x="100" y="0"/>
              </a:cxn>
              <a:cxn ang="0">
                <a:pos x="60" y="10"/>
              </a:cxn>
              <a:cxn ang="0">
                <a:pos x="20" y="30"/>
              </a:cxn>
              <a:cxn ang="0">
                <a:pos x="0" y="70"/>
              </a:cxn>
              <a:cxn ang="0">
                <a:pos x="0" y="120"/>
              </a:cxn>
              <a:cxn ang="0">
                <a:pos x="20" y="161"/>
              </a:cxn>
              <a:cxn ang="0">
                <a:pos x="60" y="181"/>
              </a:cxn>
              <a:cxn ang="0">
                <a:pos x="100" y="191"/>
              </a:cxn>
              <a:cxn ang="0">
                <a:pos x="140" y="171"/>
              </a:cxn>
              <a:cxn ang="0">
                <a:pos x="170" y="140"/>
              </a:cxn>
              <a:cxn ang="0">
                <a:pos x="180" y="90"/>
              </a:cxn>
              <a:cxn ang="0">
                <a:pos x="180" y="90"/>
              </a:cxn>
            </a:cxnLst>
            <a:rect l="0" t="0" r="r" b="b"/>
            <a:pathLst>
              <a:path w="180" h="191">
                <a:moveTo>
                  <a:pt x="180" y="90"/>
                </a:moveTo>
                <a:lnTo>
                  <a:pt x="170" y="50"/>
                </a:lnTo>
                <a:lnTo>
                  <a:pt x="140" y="20"/>
                </a:lnTo>
                <a:lnTo>
                  <a:pt x="100" y="0"/>
                </a:lnTo>
                <a:lnTo>
                  <a:pt x="60" y="10"/>
                </a:lnTo>
                <a:lnTo>
                  <a:pt x="20" y="30"/>
                </a:lnTo>
                <a:lnTo>
                  <a:pt x="0" y="70"/>
                </a:lnTo>
                <a:lnTo>
                  <a:pt x="0" y="120"/>
                </a:lnTo>
                <a:lnTo>
                  <a:pt x="20" y="161"/>
                </a:lnTo>
                <a:lnTo>
                  <a:pt x="60" y="181"/>
                </a:lnTo>
                <a:lnTo>
                  <a:pt x="100" y="191"/>
                </a:lnTo>
                <a:lnTo>
                  <a:pt x="140" y="171"/>
                </a:lnTo>
                <a:lnTo>
                  <a:pt x="170" y="140"/>
                </a:lnTo>
                <a:lnTo>
                  <a:pt x="180" y="90"/>
                </a:lnTo>
                <a:lnTo>
                  <a:pt x="180" y="90"/>
                </a:lnTo>
                <a:close/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696" name="Freeform 40"/>
          <p:cNvSpPr>
            <a:spLocks/>
          </p:cNvSpPr>
          <p:nvPr/>
        </p:nvSpPr>
        <p:spPr bwMode="auto">
          <a:xfrm>
            <a:off x="1744663" y="4773613"/>
            <a:ext cx="90487" cy="458787"/>
          </a:xfrm>
          <a:custGeom>
            <a:avLst/>
            <a:gdLst/>
            <a:ahLst/>
            <a:cxnLst>
              <a:cxn ang="0">
                <a:pos x="10" y="0"/>
              </a:cxn>
              <a:cxn ang="0">
                <a:pos x="30" y="31"/>
              </a:cxn>
              <a:cxn ang="0">
                <a:pos x="61" y="61"/>
              </a:cxn>
              <a:cxn ang="0">
                <a:pos x="81" y="101"/>
              </a:cxn>
              <a:cxn ang="0">
                <a:pos x="91" y="131"/>
              </a:cxn>
              <a:cxn ang="0">
                <a:pos x="111" y="171"/>
              </a:cxn>
              <a:cxn ang="0">
                <a:pos x="121" y="201"/>
              </a:cxn>
              <a:cxn ang="0">
                <a:pos x="131" y="242"/>
              </a:cxn>
              <a:cxn ang="0">
                <a:pos x="141" y="282"/>
              </a:cxn>
              <a:cxn ang="0">
                <a:pos x="141" y="322"/>
              </a:cxn>
              <a:cxn ang="0">
                <a:pos x="141" y="362"/>
              </a:cxn>
              <a:cxn ang="0">
                <a:pos x="141" y="402"/>
              </a:cxn>
              <a:cxn ang="0">
                <a:pos x="131" y="442"/>
              </a:cxn>
              <a:cxn ang="0">
                <a:pos x="131" y="483"/>
              </a:cxn>
              <a:cxn ang="0">
                <a:pos x="121" y="523"/>
              </a:cxn>
              <a:cxn ang="0">
                <a:pos x="101" y="563"/>
              </a:cxn>
              <a:cxn ang="0">
                <a:pos x="91" y="593"/>
              </a:cxn>
              <a:cxn ang="0">
                <a:pos x="71" y="633"/>
              </a:cxn>
              <a:cxn ang="0">
                <a:pos x="50" y="663"/>
              </a:cxn>
              <a:cxn ang="0">
                <a:pos x="20" y="693"/>
              </a:cxn>
              <a:cxn ang="0">
                <a:pos x="0" y="724"/>
              </a:cxn>
            </a:cxnLst>
            <a:rect l="0" t="0" r="r" b="b"/>
            <a:pathLst>
              <a:path w="141" h="724">
                <a:moveTo>
                  <a:pt x="10" y="0"/>
                </a:moveTo>
                <a:lnTo>
                  <a:pt x="30" y="31"/>
                </a:lnTo>
                <a:lnTo>
                  <a:pt x="61" y="61"/>
                </a:lnTo>
                <a:lnTo>
                  <a:pt x="81" y="101"/>
                </a:lnTo>
                <a:lnTo>
                  <a:pt x="91" y="131"/>
                </a:lnTo>
                <a:lnTo>
                  <a:pt x="111" y="171"/>
                </a:lnTo>
                <a:lnTo>
                  <a:pt x="121" y="201"/>
                </a:lnTo>
                <a:lnTo>
                  <a:pt x="131" y="242"/>
                </a:lnTo>
                <a:lnTo>
                  <a:pt x="141" y="282"/>
                </a:lnTo>
                <a:lnTo>
                  <a:pt x="141" y="322"/>
                </a:lnTo>
                <a:lnTo>
                  <a:pt x="141" y="362"/>
                </a:lnTo>
                <a:lnTo>
                  <a:pt x="141" y="402"/>
                </a:lnTo>
                <a:lnTo>
                  <a:pt x="131" y="442"/>
                </a:lnTo>
                <a:lnTo>
                  <a:pt x="131" y="483"/>
                </a:lnTo>
                <a:lnTo>
                  <a:pt x="121" y="523"/>
                </a:lnTo>
                <a:lnTo>
                  <a:pt x="101" y="563"/>
                </a:lnTo>
                <a:lnTo>
                  <a:pt x="91" y="593"/>
                </a:lnTo>
                <a:lnTo>
                  <a:pt x="71" y="633"/>
                </a:lnTo>
                <a:lnTo>
                  <a:pt x="50" y="663"/>
                </a:lnTo>
                <a:lnTo>
                  <a:pt x="20" y="693"/>
                </a:lnTo>
                <a:lnTo>
                  <a:pt x="0" y="724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697" name="Freeform 41"/>
          <p:cNvSpPr>
            <a:spLocks/>
          </p:cNvSpPr>
          <p:nvPr/>
        </p:nvSpPr>
        <p:spPr bwMode="auto">
          <a:xfrm>
            <a:off x="1751013" y="4773613"/>
            <a:ext cx="517525" cy="2301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40" y="0"/>
              </a:cxn>
              <a:cxn ang="0">
                <a:pos x="81" y="11"/>
              </a:cxn>
              <a:cxn ang="0">
                <a:pos x="121" y="11"/>
              </a:cxn>
              <a:cxn ang="0">
                <a:pos x="161" y="21"/>
              </a:cxn>
              <a:cxn ang="0">
                <a:pos x="201" y="21"/>
              </a:cxn>
              <a:cxn ang="0">
                <a:pos x="241" y="31"/>
              </a:cxn>
              <a:cxn ang="0">
                <a:pos x="281" y="41"/>
              </a:cxn>
              <a:cxn ang="0">
                <a:pos x="332" y="51"/>
              </a:cxn>
              <a:cxn ang="0">
                <a:pos x="372" y="71"/>
              </a:cxn>
              <a:cxn ang="0">
                <a:pos x="412" y="81"/>
              </a:cxn>
              <a:cxn ang="0">
                <a:pos x="452" y="101"/>
              </a:cxn>
              <a:cxn ang="0">
                <a:pos x="492" y="121"/>
              </a:cxn>
              <a:cxn ang="0">
                <a:pos x="532" y="141"/>
              </a:cxn>
              <a:cxn ang="0">
                <a:pos x="572" y="161"/>
              </a:cxn>
              <a:cxn ang="0">
                <a:pos x="612" y="181"/>
              </a:cxn>
              <a:cxn ang="0">
                <a:pos x="643" y="211"/>
              </a:cxn>
              <a:cxn ang="0">
                <a:pos x="683" y="231"/>
              </a:cxn>
              <a:cxn ang="0">
                <a:pos x="713" y="262"/>
              </a:cxn>
              <a:cxn ang="0">
                <a:pos x="753" y="292"/>
              </a:cxn>
              <a:cxn ang="0">
                <a:pos x="783" y="332"/>
              </a:cxn>
              <a:cxn ang="0">
                <a:pos x="813" y="362"/>
              </a:cxn>
            </a:cxnLst>
            <a:rect l="0" t="0" r="r" b="b"/>
            <a:pathLst>
              <a:path w="813" h="362">
                <a:moveTo>
                  <a:pt x="0" y="0"/>
                </a:moveTo>
                <a:lnTo>
                  <a:pt x="40" y="0"/>
                </a:lnTo>
                <a:lnTo>
                  <a:pt x="81" y="11"/>
                </a:lnTo>
                <a:lnTo>
                  <a:pt x="121" y="11"/>
                </a:lnTo>
                <a:lnTo>
                  <a:pt x="161" y="21"/>
                </a:lnTo>
                <a:lnTo>
                  <a:pt x="201" y="21"/>
                </a:lnTo>
                <a:lnTo>
                  <a:pt x="241" y="31"/>
                </a:lnTo>
                <a:lnTo>
                  <a:pt x="281" y="41"/>
                </a:lnTo>
                <a:lnTo>
                  <a:pt x="332" y="51"/>
                </a:lnTo>
                <a:lnTo>
                  <a:pt x="372" y="71"/>
                </a:lnTo>
                <a:lnTo>
                  <a:pt x="412" y="81"/>
                </a:lnTo>
                <a:lnTo>
                  <a:pt x="452" y="101"/>
                </a:lnTo>
                <a:lnTo>
                  <a:pt x="492" y="121"/>
                </a:lnTo>
                <a:lnTo>
                  <a:pt x="532" y="141"/>
                </a:lnTo>
                <a:lnTo>
                  <a:pt x="572" y="161"/>
                </a:lnTo>
                <a:lnTo>
                  <a:pt x="612" y="181"/>
                </a:lnTo>
                <a:lnTo>
                  <a:pt x="643" y="211"/>
                </a:lnTo>
                <a:lnTo>
                  <a:pt x="683" y="231"/>
                </a:lnTo>
                <a:lnTo>
                  <a:pt x="713" y="262"/>
                </a:lnTo>
                <a:lnTo>
                  <a:pt x="753" y="292"/>
                </a:lnTo>
                <a:lnTo>
                  <a:pt x="783" y="332"/>
                </a:lnTo>
                <a:lnTo>
                  <a:pt x="813" y="362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698" name="Freeform 42"/>
          <p:cNvSpPr>
            <a:spLocks/>
          </p:cNvSpPr>
          <p:nvPr/>
        </p:nvSpPr>
        <p:spPr bwMode="auto">
          <a:xfrm>
            <a:off x="1751013" y="5003800"/>
            <a:ext cx="517525" cy="228600"/>
          </a:xfrm>
          <a:custGeom>
            <a:avLst/>
            <a:gdLst/>
            <a:ahLst/>
            <a:cxnLst>
              <a:cxn ang="0">
                <a:pos x="0" y="362"/>
              </a:cxn>
              <a:cxn ang="0">
                <a:pos x="40" y="362"/>
              </a:cxn>
              <a:cxn ang="0">
                <a:pos x="81" y="362"/>
              </a:cxn>
              <a:cxn ang="0">
                <a:pos x="121" y="351"/>
              </a:cxn>
              <a:cxn ang="0">
                <a:pos x="161" y="351"/>
              </a:cxn>
              <a:cxn ang="0">
                <a:pos x="201" y="341"/>
              </a:cxn>
              <a:cxn ang="0">
                <a:pos x="251" y="331"/>
              </a:cxn>
              <a:cxn ang="0">
                <a:pos x="291" y="321"/>
              </a:cxn>
              <a:cxn ang="0">
                <a:pos x="332" y="301"/>
              </a:cxn>
              <a:cxn ang="0">
                <a:pos x="372" y="291"/>
              </a:cxn>
              <a:cxn ang="0">
                <a:pos x="422" y="271"/>
              </a:cxn>
              <a:cxn ang="0">
                <a:pos x="462" y="251"/>
              </a:cxn>
              <a:cxn ang="0">
                <a:pos x="502" y="241"/>
              </a:cxn>
              <a:cxn ang="0">
                <a:pos x="542" y="211"/>
              </a:cxn>
              <a:cxn ang="0">
                <a:pos x="582" y="191"/>
              </a:cxn>
              <a:cxn ang="0">
                <a:pos x="623" y="171"/>
              </a:cxn>
              <a:cxn ang="0">
                <a:pos x="653" y="141"/>
              </a:cxn>
              <a:cxn ang="0">
                <a:pos x="693" y="121"/>
              </a:cxn>
              <a:cxn ang="0">
                <a:pos x="723" y="90"/>
              </a:cxn>
              <a:cxn ang="0">
                <a:pos x="753" y="60"/>
              </a:cxn>
              <a:cxn ang="0">
                <a:pos x="783" y="30"/>
              </a:cxn>
              <a:cxn ang="0">
                <a:pos x="813" y="0"/>
              </a:cxn>
            </a:cxnLst>
            <a:rect l="0" t="0" r="r" b="b"/>
            <a:pathLst>
              <a:path w="813" h="362">
                <a:moveTo>
                  <a:pt x="0" y="362"/>
                </a:moveTo>
                <a:lnTo>
                  <a:pt x="40" y="362"/>
                </a:lnTo>
                <a:lnTo>
                  <a:pt x="81" y="362"/>
                </a:lnTo>
                <a:lnTo>
                  <a:pt x="121" y="351"/>
                </a:lnTo>
                <a:lnTo>
                  <a:pt x="161" y="351"/>
                </a:lnTo>
                <a:lnTo>
                  <a:pt x="201" y="341"/>
                </a:lnTo>
                <a:lnTo>
                  <a:pt x="251" y="331"/>
                </a:lnTo>
                <a:lnTo>
                  <a:pt x="291" y="321"/>
                </a:lnTo>
                <a:lnTo>
                  <a:pt x="332" y="301"/>
                </a:lnTo>
                <a:lnTo>
                  <a:pt x="372" y="291"/>
                </a:lnTo>
                <a:lnTo>
                  <a:pt x="422" y="271"/>
                </a:lnTo>
                <a:lnTo>
                  <a:pt x="462" y="251"/>
                </a:lnTo>
                <a:lnTo>
                  <a:pt x="502" y="241"/>
                </a:lnTo>
                <a:lnTo>
                  <a:pt x="542" y="211"/>
                </a:lnTo>
                <a:lnTo>
                  <a:pt x="582" y="191"/>
                </a:lnTo>
                <a:lnTo>
                  <a:pt x="623" y="171"/>
                </a:lnTo>
                <a:lnTo>
                  <a:pt x="653" y="141"/>
                </a:lnTo>
                <a:lnTo>
                  <a:pt x="693" y="121"/>
                </a:lnTo>
                <a:lnTo>
                  <a:pt x="723" y="90"/>
                </a:lnTo>
                <a:lnTo>
                  <a:pt x="753" y="60"/>
                </a:lnTo>
                <a:lnTo>
                  <a:pt x="783" y="30"/>
                </a:lnTo>
                <a:lnTo>
                  <a:pt x="813" y="0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699" name="Line 43"/>
          <p:cNvSpPr>
            <a:spLocks noChangeShapeType="1"/>
          </p:cNvSpPr>
          <p:nvPr/>
        </p:nvSpPr>
        <p:spPr bwMode="auto">
          <a:xfrm>
            <a:off x="1579563" y="4887913"/>
            <a:ext cx="230187" cy="1587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700" name="Line 44"/>
          <p:cNvSpPr>
            <a:spLocks noChangeShapeType="1"/>
          </p:cNvSpPr>
          <p:nvPr/>
        </p:nvSpPr>
        <p:spPr bwMode="auto">
          <a:xfrm>
            <a:off x="1579563" y="5118100"/>
            <a:ext cx="230187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701" name="Freeform 45"/>
          <p:cNvSpPr>
            <a:spLocks/>
          </p:cNvSpPr>
          <p:nvPr/>
        </p:nvSpPr>
        <p:spPr bwMode="auto">
          <a:xfrm>
            <a:off x="1566863" y="4627563"/>
            <a:ext cx="82550" cy="273050"/>
          </a:xfrm>
          <a:custGeom>
            <a:avLst/>
            <a:gdLst/>
            <a:ahLst/>
            <a:cxnLst>
              <a:cxn ang="0">
                <a:pos x="131" y="0"/>
              </a:cxn>
              <a:cxn ang="0">
                <a:pos x="0" y="0"/>
              </a:cxn>
              <a:cxn ang="0">
                <a:pos x="0" y="431"/>
              </a:cxn>
            </a:cxnLst>
            <a:rect l="0" t="0" r="r" b="b"/>
            <a:pathLst>
              <a:path w="131" h="431">
                <a:moveTo>
                  <a:pt x="131" y="0"/>
                </a:moveTo>
                <a:lnTo>
                  <a:pt x="0" y="0"/>
                </a:lnTo>
                <a:lnTo>
                  <a:pt x="0" y="431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702" name="Freeform 46"/>
          <p:cNvSpPr>
            <a:spLocks/>
          </p:cNvSpPr>
          <p:nvPr/>
        </p:nvSpPr>
        <p:spPr bwMode="auto">
          <a:xfrm>
            <a:off x="1757363" y="4627563"/>
            <a:ext cx="835025" cy="1524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315" y="0"/>
              </a:cxn>
              <a:cxn ang="0">
                <a:pos x="1315" y="241"/>
              </a:cxn>
            </a:cxnLst>
            <a:rect l="0" t="0" r="r" b="b"/>
            <a:pathLst>
              <a:path w="1315" h="241">
                <a:moveTo>
                  <a:pt x="0" y="0"/>
                </a:moveTo>
                <a:lnTo>
                  <a:pt x="1315" y="0"/>
                </a:lnTo>
                <a:lnTo>
                  <a:pt x="1315" y="241"/>
                </a:lnTo>
              </a:path>
            </a:pathLst>
          </a:custGeom>
          <a:noFill/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703" name="Line 47"/>
          <p:cNvSpPr>
            <a:spLocks noChangeShapeType="1"/>
          </p:cNvSpPr>
          <p:nvPr/>
        </p:nvSpPr>
        <p:spPr bwMode="auto">
          <a:xfrm flipH="1">
            <a:off x="936625" y="5118100"/>
            <a:ext cx="782638" cy="0"/>
          </a:xfrm>
          <a:prstGeom prst="line">
            <a:avLst/>
          </a:prstGeom>
          <a:noFill/>
          <a:ln w="635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704" name="Rectangle 48"/>
          <p:cNvSpPr>
            <a:spLocks noChangeArrowheads="1"/>
          </p:cNvSpPr>
          <p:nvPr/>
        </p:nvSpPr>
        <p:spPr bwMode="auto">
          <a:xfrm>
            <a:off x="6245225" y="4573588"/>
            <a:ext cx="350838" cy="107950"/>
          </a:xfrm>
          <a:prstGeom prst="rect">
            <a:avLst/>
          </a:prstGeom>
          <a:solidFill>
            <a:srgbClr val="80808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705" name="Rectangle 49"/>
          <p:cNvSpPr>
            <a:spLocks noChangeArrowheads="1"/>
          </p:cNvSpPr>
          <p:nvPr/>
        </p:nvSpPr>
        <p:spPr bwMode="auto">
          <a:xfrm>
            <a:off x="6723063" y="4962525"/>
            <a:ext cx="242887" cy="101600"/>
          </a:xfrm>
          <a:prstGeom prst="rect">
            <a:avLst/>
          </a:prstGeom>
          <a:solidFill>
            <a:srgbClr val="80808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706" name="Rectangle 50"/>
          <p:cNvSpPr>
            <a:spLocks noChangeArrowheads="1"/>
          </p:cNvSpPr>
          <p:nvPr/>
        </p:nvSpPr>
        <p:spPr bwMode="auto">
          <a:xfrm>
            <a:off x="874713" y="4464050"/>
            <a:ext cx="103187" cy="103188"/>
          </a:xfrm>
          <a:prstGeom prst="rect">
            <a:avLst/>
          </a:prstGeom>
          <a:solidFill>
            <a:srgbClr val="80808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707" name="Rectangle 51"/>
          <p:cNvSpPr>
            <a:spLocks noChangeArrowheads="1"/>
          </p:cNvSpPr>
          <p:nvPr/>
        </p:nvSpPr>
        <p:spPr bwMode="auto">
          <a:xfrm>
            <a:off x="874713" y="4687888"/>
            <a:ext cx="103187" cy="101600"/>
          </a:xfrm>
          <a:prstGeom prst="rect">
            <a:avLst/>
          </a:prstGeom>
          <a:solidFill>
            <a:srgbClr val="80808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708" name="Rectangle 52"/>
          <p:cNvSpPr>
            <a:spLocks noChangeArrowheads="1"/>
          </p:cNvSpPr>
          <p:nvPr/>
        </p:nvSpPr>
        <p:spPr bwMode="auto">
          <a:xfrm>
            <a:off x="874713" y="5070475"/>
            <a:ext cx="103187" cy="101600"/>
          </a:xfrm>
          <a:prstGeom prst="rect">
            <a:avLst/>
          </a:prstGeom>
          <a:solidFill>
            <a:srgbClr val="80808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709" name="Rectangle 53"/>
          <p:cNvSpPr>
            <a:spLocks noChangeArrowheads="1"/>
          </p:cNvSpPr>
          <p:nvPr/>
        </p:nvSpPr>
        <p:spPr bwMode="auto">
          <a:xfrm>
            <a:off x="3455988" y="4833938"/>
            <a:ext cx="95250" cy="103187"/>
          </a:xfrm>
          <a:prstGeom prst="rect">
            <a:avLst/>
          </a:prstGeom>
          <a:solidFill>
            <a:srgbClr val="80808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710" name="Rectangle 54"/>
          <p:cNvSpPr>
            <a:spLocks noChangeArrowheads="1"/>
          </p:cNvSpPr>
          <p:nvPr/>
        </p:nvSpPr>
        <p:spPr bwMode="auto">
          <a:xfrm>
            <a:off x="5111750" y="4451350"/>
            <a:ext cx="101600" cy="103188"/>
          </a:xfrm>
          <a:prstGeom prst="rect">
            <a:avLst/>
          </a:prstGeom>
          <a:solidFill>
            <a:srgbClr val="80808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711" name="Rectangle 55"/>
          <p:cNvSpPr>
            <a:spLocks noChangeArrowheads="1"/>
          </p:cNvSpPr>
          <p:nvPr/>
        </p:nvSpPr>
        <p:spPr bwMode="auto">
          <a:xfrm>
            <a:off x="5111750" y="4700588"/>
            <a:ext cx="101600" cy="101600"/>
          </a:xfrm>
          <a:prstGeom prst="rect">
            <a:avLst/>
          </a:prstGeom>
          <a:solidFill>
            <a:srgbClr val="80808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712" name="Rectangle 56"/>
          <p:cNvSpPr>
            <a:spLocks noChangeArrowheads="1"/>
          </p:cNvSpPr>
          <p:nvPr/>
        </p:nvSpPr>
        <p:spPr bwMode="auto">
          <a:xfrm>
            <a:off x="5111750" y="5070475"/>
            <a:ext cx="101600" cy="101600"/>
          </a:xfrm>
          <a:prstGeom prst="rect">
            <a:avLst/>
          </a:prstGeom>
          <a:solidFill>
            <a:srgbClr val="80808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713" name="Rectangle 57"/>
          <p:cNvSpPr>
            <a:spLocks noChangeArrowheads="1"/>
          </p:cNvSpPr>
          <p:nvPr/>
        </p:nvSpPr>
        <p:spPr bwMode="auto">
          <a:xfrm>
            <a:off x="7691438" y="4846638"/>
            <a:ext cx="95250" cy="96837"/>
          </a:xfrm>
          <a:prstGeom prst="rect">
            <a:avLst/>
          </a:prstGeom>
          <a:solidFill>
            <a:srgbClr val="808080"/>
          </a:solidFill>
          <a:ln w="635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714" name="Rectangle 5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Arial Narrow" pitchFamily="34" charset="0"/>
              </a:rPr>
              <a:t>Signals vs. Variables</a:t>
            </a:r>
          </a:p>
        </p:txBody>
      </p:sp>
      <p:sp>
        <p:nvSpPr>
          <p:cNvPr id="326715" name="Rectangle 59"/>
          <p:cNvSpPr>
            <a:spLocks noChangeArrowheads="1"/>
          </p:cNvSpPr>
          <p:nvPr/>
        </p:nvSpPr>
        <p:spPr bwMode="auto">
          <a:xfrm>
            <a:off x="533400" y="2209800"/>
            <a:ext cx="4156075" cy="179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400" b="1">
                <a:latin typeface="Courier" pitchFamily="49" charset="0"/>
              </a:rPr>
              <a:t>-- Process 1 – Correct Coding Style</a:t>
            </a:r>
          </a:p>
          <a:p>
            <a:pPr algn="l" eaLnBrk="1" hangingPunct="1"/>
            <a:r>
              <a:rPr lang="en-US" sz="1400" b="1">
                <a:latin typeface="Courier" pitchFamily="49" charset="0"/>
              </a:rPr>
              <a:t>proc1: process (x, y, z) is</a:t>
            </a:r>
            <a:endParaRPr lang="en-US" sz="1400" b="1" i="1">
              <a:latin typeface="Courier" pitchFamily="49" charset="0"/>
            </a:endParaRPr>
          </a:p>
          <a:p>
            <a:pPr algn="l" eaLnBrk="1" hangingPunct="1"/>
            <a:r>
              <a:rPr lang="en-US" sz="1400" b="1">
                <a:latin typeface="Courier" pitchFamily="49" charset="0"/>
              </a:rPr>
              <a:t>variable var_s1, var_s2: std_logic;</a:t>
            </a:r>
          </a:p>
          <a:p>
            <a:pPr algn="l" eaLnBrk="1" hangingPunct="1"/>
            <a:r>
              <a:rPr lang="en-US" sz="1400" b="1">
                <a:latin typeface="Courier" pitchFamily="49" charset="0"/>
              </a:rPr>
              <a:t>begin</a:t>
            </a:r>
          </a:p>
          <a:p>
            <a:pPr algn="l" eaLnBrk="1" hangingPunct="1"/>
            <a:r>
              <a:rPr lang="en-US" sz="1400" b="1">
                <a:latin typeface="Courier" pitchFamily="49" charset="0"/>
              </a:rPr>
              <a:t>var_s1 := x and y;</a:t>
            </a:r>
          </a:p>
          <a:p>
            <a:pPr algn="l" eaLnBrk="1" hangingPunct="1"/>
            <a:r>
              <a:rPr lang="en-US" sz="1400" b="1">
                <a:latin typeface="Courier" pitchFamily="49" charset="0"/>
              </a:rPr>
              <a:t>var_s2 := var_s1 xor z;</a:t>
            </a:r>
          </a:p>
          <a:p>
            <a:pPr algn="l" eaLnBrk="1" hangingPunct="1"/>
            <a:r>
              <a:rPr lang="en-US" sz="1400" b="1">
                <a:latin typeface="Courier" pitchFamily="49" charset="0"/>
              </a:rPr>
              <a:t>res1 &lt;= var_s1 nand var_s2;</a:t>
            </a:r>
          </a:p>
          <a:p>
            <a:pPr algn="l" eaLnBrk="1" hangingPunct="1"/>
            <a:r>
              <a:rPr lang="en-US" sz="1400" b="1">
                <a:latin typeface="Courier" pitchFamily="49" charset="0"/>
              </a:rPr>
              <a:t>end process;</a:t>
            </a:r>
          </a:p>
        </p:txBody>
      </p:sp>
      <p:sp>
        <p:nvSpPr>
          <p:cNvPr id="326716" name="Rectangle 60"/>
          <p:cNvSpPr>
            <a:spLocks noChangeArrowheads="1"/>
          </p:cNvSpPr>
          <p:nvPr/>
        </p:nvSpPr>
        <p:spPr bwMode="auto">
          <a:xfrm>
            <a:off x="5105400" y="2133600"/>
            <a:ext cx="3708400" cy="158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 eaLnBrk="1" hangingPunct="1"/>
            <a:r>
              <a:rPr lang="en-US" sz="1400" b="1" i="1">
                <a:latin typeface="Courier" pitchFamily="49" charset="0"/>
              </a:rPr>
              <a:t>Process 2 – Incorrect </a:t>
            </a:r>
            <a:endParaRPr lang="en-US" sz="1400" b="1">
              <a:latin typeface="Courier" pitchFamily="49" charset="0"/>
            </a:endParaRPr>
          </a:p>
          <a:p>
            <a:pPr algn="l" eaLnBrk="1" hangingPunct="1"/>
            <a:r>
              <a:rPr lang="en-US" sz="1400" b="1">
                <a:latin typeface="Courier" pitchFamily="49" charset="0"/>
              </a:rPr>
              <a:t>proc2: process (x, y, z) is</a:t>
            </a:r>
            <a:endParaRPr lang="en-US" sz="1400" b="1" i="1">
              <a:latin typeface="Courier" pitchFamily="49" charset="0"/>
            </a:endParaRPr>
          </a:p>
          <a:p>
            <a:pPr algn="l" eaLnBrk="1" hangingPunct="1"/>
            <a:r>
              <a:rPr lang="en-US" sz="1400" b="1">
                <a:latin typeface="Courier" pitchFamily="49" charset="0"/>
              </a:rPr>
              <a:t>begin</a:t>
            </a:r>
          </a:p>
          <a:p>
            <a:pPr algn="l" eaLnBrk="1" hangingPunct="1"/>
            <a:r>
              <a:rPr lang="en-US" sz="1400" b="1">
                <a:latin typeface="Courier" pitchFamily="49" charset="0"/>
              </a:rPr>
              <a:t>sig_s1 &lt;= x and y;</a:t>
            </a:r>
          </a:p>
          <a:p>
            <a:pPr algn="l" eaLnBrk="1" hangingPunct="1"/>
            <a:r>
              <a:rPr lang="en-US" sz="1400" b="1">
                <a:latin typeface="Courier" pitchFamily="49" charset="0"/>
              </a:rPr>
              <a:t>sig_s2 &lt;= sig_s1 xor z;</a:t>
            </a:r>
          </a:p>
          <a:p>
            <a:pPr algn="l" eaLnBrk="1" hangingPunct="1"/>
            <a:r>
              <a:rPr lang="en-US" sz="1400" b="1">
                <a:latin typeface="Courier" pitchFamily="49" charset="0"/>
              </a:rPr>
              <a:t>res2   &lt;= sig_s1 nand sig_s2</a:t>
            </a:r>
            <a:r>
              <a:rPr lang="en-US" sz="1400">
                <a:latin typeface="Courier" pitchFamily="49" charset="0"/>
              </a:rPr>
              <a:t>;</a:t>
            </a:r>
          </a:p>
          <a:p>
            <a:pPr algn="l" eaLnBrk="1" hangingPunct="1"/>
            <a:r>
              <a:rPr lang="en-US" sz="1400" b="1">
                <a:latin typeface="Courier" pitchFamily="49" charset="0"/>
              </a:rPr>
              <a:t>end process</a:t>
            </a:r>
            <a:r>
              <a:rPr lang="en-US" sz="1400">
                <a:latin typeface="Courier" pitchFamily="49" charset="0"/>
              </a:rPr>
              <a:t>;</a:t>
            </a:r>
          </a:p>
        </p:txBody>
      </p:sp>
      <p:sp>
        <p:nvSpPr>
          <p:cNvPr id="326717" name="Freeform 61"/>
          <p:cNvSpPr>
            <a:spLocks/>
          </p:cNvSpPr>
          <p:nvPr/>
        </p:nvSpPr>
        <p:spPr bwMode="auto">
          <a:xfrm>
            <a:off x="2268538" y="4946650"/>
            <a:ext cx="107950" cy="114300"/>
          </a:xfrm>
          <a:custGeom>
            <a:avLst/>
            <a:gdLst/>
            <a:ahLst/>
            <a:cxnLst>
              <a:cxn ang="0">
                <a:pos x="171" y="90"/>
              </a:cxn>
              <a:cxn ang="0">
                <a:pos x="161" y="50"/>
              </a:cxn>
              <a:cxn ang="0">
                <a:pos x="141" y="20"/>
              </a:cxn>
              <a:cxn ang="0">
                <a:pos x="101" y="0"/>
              </a:cxn>
              <a:cxn ang="0">
                <a:pos x="50" y="10"/>
              </a:cxn>
              <a:cxn ang="0">
                <a:pos x="20" y="30"/>
              </a:cxn>
              <a:cxn ang="0">
                <a:pos x="0" y="70"/>
              </a:cxn>
              <a:cxn ang="0">
                <a:pos x="0" y="110"/>
              </a:cxn>
              <a:cxn ang="0">
                <a:pos x="20" y="150"/>
              </a:cxn>
              <a:cxn ang="0">
                <a:pos x="50" y="180"/>
              </a:cxn>
              <a:cxn ang="0">
                <a:pos x="101" y="180"/>
              </a:cxn>
              <a:cxn ang="0">
                <a:pos x="141" y="170"/>
              </a:cxn>
              <a:cxn ang="0">
                <a:pos x="161" y="130"/>
              </a:cxn>
              <a:cxn ang="0">
                <a:pos x="171" y="90"/>
              </a:cxn>
              <a:cxn ang="0">
                <a:pos x="171" y="90"/>
              </a:cxn>
            </a:cxnLst>
            <a:rect l="0" t="0" r="r" b="b"/>
            <a:pathLst>
              <a:path w="171" h="180">
                <a:moveTo>
                  <a:pt x="171" y="90"/>
                </a:moveTo>
                <a:lnTo>
                  <a:pt x="161" y="50"/>
                </a:lnTo>
                <a:lnTo>
                  <a:pt x="141" y="20"/>
                </a:lnTo>
                <a:lnTo>
                  <a:pt x="101" y="0"/>
                </a:lnTo>
                <a:lnTo>
                  <a:pt x="50" y="10"/>
                </a:lnTo>
                <a:lnTo>
                  <a:pt x="20" y="30"/>
                </a:lnTo>
                <a:lnTo>
                  <a:pt x="0" y="70"/>
                </a:lnTo>
                <a:lnTo>
                  <a:pt x="0" y="110"/>
                </a:lnTo>
                <a:lnTo>
                  <a:pt x="20" y="150"/>
                </a:lnTo>
                <a:lnTo>
                  <a:pt x="50" y="180"/>
                </a:lnTo>
                <a:lnTo>
                  <a:pt x="101" y="180"/>
                </a:lnTo>
                <a:lnTo>
                  <a:pt x="141" y="170"/>
                </a:lnTo>
                <a:lnTo>
                  <a:pt x="161" y="130"/>
                </a:lnTo>
                <a:lnTo>
                  <a:pt x="171" y="90"/>
                </a:lnTo>
                <a:lnTo>
                  <a:pt x="171" y="90"/>
                </a:lnTo>
                <a:close/>
              </a:path>
            </a:pathLst>
          </a:custGeom>
          <a:solidFill>
            <a:schemeClr val="bg1"/>
          </a:solidFill>
          <a:ln w="6350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26718" name="Text Box 62"/>
          <p:cNvSpPr txBox="1">
            <a:spLocks noChangeArrowheads="1"/>
          </p:cNvSpPr>
          <p:nvPr/>
        </p:nvSpPr>
        <p:spPr bwMode="auto">
          <a:xfrm>
            <a:off x="2357438" y="5499100"/>
            <a:ext cx="7905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/>
              <a:t>variables</a:t>
            </a:r>
          </a:p>
        </p:txBody>
      </p:sp>
      <p:sp>
        <p:nvSpPr>
          <p:cNvPr id="326719" name="Text Box 63"/>
          <p:cNvSpPr txBox="1">
            <a:spLocks noChangeArrowheads="1"/>
          </p:cNvSpPr>
          <p:nvPr/>
        </p:nvSpPr>
        <p:spPr bwMode="auto">
          <a:xfrm>
            <a:off x="6616700" y="5346700"/>
            <a:ext cx="655638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200"/>
              <a:t>signals</a:t>
            </a:r>
          </a:p>
        </p:txBody>
      </p:sp>
      <p:sp>
        <p:nvSpPr>
          <p:cNvPr id="326720" name="Freeform 64"/>
          <p:cNvSpPr>
            <a:spLocks/>
          </p:cNvSpPr>
          <p:nvPr/>
        </p:nvSpPr>
        <p:spPr bwMode="auto">
          <a:xfrm>
            <a:off x="2433638" y="4660900"/>
            <a:ext cx="381000" cy="762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144"/>
              </a:cxn>
              <a:cxn ang="0">
                <a:pos x="240" y="480"/>
              </a:cxn>
            </a:cxnLst>
            <a:rect l="0" t="0" r="r" b="b"/>
            <a:pathLst>
              <a:path w="240" h="480">
                <a:moveTo>
                  <a:pt x="0" y="0"/>
                </a:moveTo>
                <a:cubicBezTo>
                  <a:pt x="28" y="32"/>
                  <a:pt x="56" y="64"/>
                  <a:pt x="96" y="144"/>
                </a:cubicBezTo>
                <a:cubicBezTo>
                  <a:pt x="136" y="224"/>
                  <a:pt x="188" y="352"/>
                  <a:pt x="240" y="48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6721" name="Freeform 65"/>
          <p:cNvSpPr>
            <a:spLocks/>
          </p:cNvSpPr>
          <p:nvPr/>
        </p:nvSpPr>
        <p:spPr bwMode="auto">
          <a:xfrm>
            <a:off x="2357438" y="5041900"/>
            <a:ext cx="165100" cy="381000"/>
          </a:xfrm>
          <a:custGeom>
            <a:avLst/>
            <a:gdLst/>
            <a:ahLst/>
            <a:cxnLst>
              <a:cxn ang="0">
                <a:pos x="48" y="0"/>
              </a:cxn>
              <a:cxn ang="0">
                <a:pos x="96" y="96"/>
              </a:cxn>
              <a:cxn ang="0">
                <a:pos x="0" y="144"/>
              </a:cxn>
              <a:cxn ang="0">
                <a:pos x="96" y="240"/>
              </a:cxn>
            </a:cxnLst>
            <a:rect l="0" t="0" r="r" b="b"/>
            <a:pathLst>
              <a:path w="104" h="240">
                <a:moveTo>
                  <a:pt x="48" y="0"/>
                </a:moveTo>
                <a:cubicBezTo>
                  <a:pt x="76" y="36"/>
                  <a:pt x="104" y="72"/>
                  <a:pt x="96" y="96"/>
                </a:cubicBezTo>
                <a:cubicBezTo>
                  <a:pt x="88" y="120"/>
                  <a:pt x="0" y="120"/>
                  <a:pt x="0" y="144"/>
                </a:cubicBezTo>
                <a:cubicBezTo>
                  <a:pt x="0" y="168"/>
                  <a:pt x="48" y="204"/>
                  <a:pt x="96" y="24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6722" name="Freeform 66"/>
          <p:cNvSpPr>
            <a:spLocks/>
          </p:cNvSpPr>
          <p:nvPr/>
        </p:nvSpPr>
        <p:spPr bwMode="auto">
          <a:xfrm>
            <a:off x="6548438" y="4737100"/>
            <a:ext cx="228600" cy="685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96" y="192"/>
              </a:cxn>
              <a:cxn ang="0">
                <a:pos x="48" y="288"/>
              </a:cxn>
              <a:cxn ang="0">
                <a:pos x="144" y="432"/>
              </a:cxn>
            </a:cxnLst>
            <a:rect l="0" t="0" r="r" b="b"/>
            <a:pathLst>
              <a:path w="144" h="432">
                <a:moveTo>
                  <a:pt x="0" y="0"/>
                </a:moveTo>
                <a:cubicBezTo>
                  <a:pt x="44" y="72"/>
                  <a:pt x="88" y="144"/>
                  <a:pt x="96" y="192"/>
                </a:cubicBezTo>
                <a:cubicBezTo>
                  <a:pt x="104" y="240"/>
                  <a:pt x="40" y="248"/>
                  <a:pt x="48" y="288"/>
                </a:cubicBezTo>
                <a:cubicBezTo>
                  <a:pt x="56" y="328"/>
                  <a:pt x="128" y="408"/>
                  <a:pt x="144" y="43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6723" name="Freeform 67"/>
          <p:cNvSpPr>
            <a:spLocks/>
          </p:cNvSpPr>
          <p:nvPr/>
        </p:nvSpPr>
        <p:spPr bwMode="auto">
          <a:xfrm>
            <a:off x="6764338" y="5118100"/>
            <a:ext cx="165100" cy="304800"/>
          </a:xfrm>
          <a:custGeom>
            <a:avLst/>
            <a:gdLst/>
            <a:ahLst/>
            <a:cxnLst>
              <a:cxn ang="0">
                <a:pos x="56" y="0"/>
              </a:cxn>
              <a:cxn ang="0">
                <a:pos x="8" y="96"/>
              </a:cxn>
              <a:cxn ang="0">
                <a:pos x="104" y="192"/>
              </a:cxn>
            </a:cxnLst>
            <a:rect l="0" t="0" r="r" b="b"/>
            <a:pathLst>
              <a:path w="104" h="192">
                <a:moveTo>
                  <a:pt x="56" y="0"/>
                </a:moveTo>
                <a:cubicBezTo>
                  <a:pt x="28" y="32"/>
                  <a:pt x="0" y="64"/>
                  <a:pt x="8" y="96"/>
                </a:cubicBezTo>
                <a:cubicBezTo>
                  <a:pt x="16" y="128"/>
                  <a:pt x="88" y="176"/>
                  <a:pt x="104" y="192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26724" name="Line 68"/>
          <p:cNvSpPr>
            <a:spLocks noChangeShapeType="1"/>
          </p:cNvSpPr>
          <p:nvPr/>
        </p:nvSpPr>
        <p:spPr bwMode="auto">
          <a:xfrm>
            <a:off x="4953000" y="1600200"/>
            <a:ext cx="3200400" cy="23622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6725" name="Line 69"/>
          <p:cNvSpPr>
            <a:spLocks noChangeShapeType="1"/>
          </p:cNvSpPr>
          <p:nvPr/>
        </p:nvSpPr>
        <p:spPr bwMode="auto">
          <a:xfrm flipV="1">
            <a:off x="5486400" y="1295400"/>
            <a:ext cx="1981200" cy="26670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6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6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6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26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1000" fill="hold"/>
                                        <p:tgtEl>
                                          <p:spTgt spid="32671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C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6716" grpId="0"/>
      <p:bldP spid="326724" grpId="0" animBg="1"/>
      <p:bldP spid="32672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73C342-7BEC-4FB3-A9FE-88AF276734D5}" type="slidenum">
              <a:rPr lang="en-US"/>
              <a:pPr/>
              <a:t>43</a:t>
            </a:fld>
            <a:endParaRPr lang="en-US"/>
          </a:p>
        </p:txBody>
      </p:sp>
      <p:sp>
        <p:nvSpPr>
          <p:cNvPr id="288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Narrow" pitchFamily="34" charset="0"/>
              </a:rPr>
              <a:t>Delta Time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>
                <a:latin typeface="Arial Narrow" pitchFamily="34" charset="0"/>
              </a:rPr>
              <a:t>architecture rtl of logic is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Arial Narrow" pitchFamily="34" charset="0"/>
              </a:rPr>
              <a:t>signal a_or_b : std_logic; 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Arial Narrow" pitchFamily="34" charset="0"/>
              </a:rPr>
              <a:t>begin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Arial Narrow" pitchFamily="34" charset="0"/>
              </a:rPr>
              <a:t>  a_or_b &lt;= a or b;   </a:t>
            </a:r>
            <a:r>
              <a:rPr lang="en-US" sz="2100">
                <a:solidFill>
                  <a:srgbClr val="993366"/>
                </a:solidFill>
                <a:latin typeface="Arial Narrow" pitchFamily="34" charset="0"/>
              </a:rPr>
              <a:t>-- a_or_b is scheduled</a:t>
            </a:r>
            <a:r>
              <a:rPr lang="en-US" sz="2100">
                <a:solidFill>
                  <a:srgbClr val="993366"/>
                </a:solidFill>
              </a:rPr>
              <a:t> @ t+</a:t>
            </a:r>
            <a:r>
              <a:rPr lang="en-US" sz="2100">
                <a:solidFill>
                  <a:srgbClr val="993366"/>
                </a:solidFill>
                <a:latin typeface="Symbol" pitchFamily="18" charset="2"/>
              </a:rPr>
              <a:t>D</a:t>
            </a:r>
          </a:p>
          <a:p>
            <a:pPr>
              <a:buFont typeface="Wingdings" pitchFamily="2" charset="2"/>
              <a:buNone/>
            </a:pPr>
            <a:r>
              <a:rPr lang="en-US"/>
              <a:t>  </a:t>
            </a:r>
            <a:r>
              <a:rPr lang="en-US">
                <a:latin typeface="Arial Narrow" pitchFamily="34" charset="0"/>
              </a:rPr>
              <a:t>z &lt;= a_or_b and c; </a:t>
            </a:r>
            <a:r>
              <a:rPr lang="en-US" sz="2100">
                <a:solidFill>
                  <a:srgbClr val="993366"/>
                </a:solidFill>
                <a:latin typeface="Arial Narrow" pitchFamily="34" charset="0"/>
              </a:rPr>
              <a:t>-- z is scheduled</a:t>
            </a:r>
            <a:r>
              <a:rPr lang="en-US" sz="2100">
                <a:solidFill>
                  <a:srgbClr val="993366"/>
                </a:solidFill>
              </a:rPr>
              <a:t> @ t+2</a:t>
            </a:r>
            <a:r>
              <a:rPr lang="en-US" sz="2100">
                <a:solidFill>
                  <a:srgbClr val="993366"/>
                </a:solidFill>
                <a:latin typeface="Symbol" pitchFamily="18" charset="2"/>
              </a:rPr>
              <a:t>D</a:t>
            </a:r>
          </a:p>
          <a:p>
            <a:pPr>
              <a:buFont typeface="Wingdings" pitchFamily="2" charset="2"/>
              <a:buNone/>
            </a:pPr>
            <a:r>
              <a:rPr lang="en-US">
                <a:latin typeface="Arial Narrow" pitchFamily="34" charset="0"/>
              </a:rPr>
              <a:t>end rtl;</a:t>
            </a:r>
            <a:r>
              <a:rPr lang="en-US"/>
              <a:t> </a:t>
            </a:r>
          </a:p>
        </p:txBody>
      </p:sp>
      <p:grpSp>
        <p:nvGrpSpPr>
          <p:cNvPr id="288776" name="Group 8"/>
          <p:cNvGrpSpPr>
            <a:grpSpLocks/>
          </p:cNvGrpSpPr>
          <p:nvPr/>
        </p:nvGrpSpPr>
        <p:grpSpPr bwMode="auto">
          <a:xfrm>
            <a:off x="1066800" y="3429000"/>
            <a:ext cx="7086600" cy="3124200"/>
            <a:chOff x="672" y="2160"/>
            <a:chExt cx="4464" cy="1968"/>
          </a:xfrm>
        </p:grpSpPr>
        <p:sp>
          <p:nvSpPr>
            <p:cNvPr id="288772" name="Oval 4"/>
            <p:cNvSpPr>
              <a:spLocks noChangeArrowheads="1"/>
            </p:cNvSpPr>
            <p:nvPr/>
          </p:nvSpPr>
          <p:spPr bwMode="auto">
            <a:xfrm>
              <a:off x="672" y="2160"/>
              <a:ext cx="4464" cy="912"/>
            </a:xfrm>
            <a:prstGeom prst="ellipse">
              <a:avLst/>
            </a:prstGeom>
            <a:noFill/>
            <a:ln w="25400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73" name="Freeform 5"/>
            <p:cNvSpPr>
              <a:spLocks/>
            </p:cNvSpPr>
            <p:nvPr/>
          </p:nvSpPr>
          <p:spPr bwMode="auto">
            <a:xfrm>
              <a:off x="2688" y="3072"/>
              <a:ext cx="840" cy="576"/>
            </a:xfrm>
            <a:custGeom>
              <a:avLst/>
              <a:gdLst/>
              <a:ahLst/>
              <a:cxnLst>
                <a:cxn ang="0">
                  <a:pos x="144" y="0"/>
                </a:cxn>
                <a:cxn ang="0">
                  <a:pos x="96" y="384"/>
                </a:cxn>
                <a:cxn ang="0">
                  <a:pos x="720" y="336"/>
                </a:cxn>
                <a:cxn ang="0">
                  <a:pos x="816" y="576"/>
                </a:cxn>
              </a:cxnLst>
              <a:rect l="0" t="0" r="r" b="b"/>
              <a:pathLst>
                <a:path w="840" h="576">
                  <a:moveTo>
                    <a:pt x="144" y="0"/>
                  </a:moveTo>
                  <a:cubicBezTo>
                    <a:pt x="72" y="164"/>
                    <a:pt x="0" y="328"/>
                    <a:pt x="96" y="384"/>
                  </a:cubicBezTo>
                  <a:cubicBezTo>
                    <a:pt x="192" y="440"/>
                    <a:pt x="600" y="304"/>
                    <a:pt x="720" y="336"/>
                  </a:cubicBezTo>
                  <a:cubicBezTo>
                    <a:pt x="840" y="368"/>
                    <a:pt x="800" y="544"/>
                    <a:pt x="816" y="576"/>
                  </a:cubicBezTo>
                </a:path>
              </a:pathLst>
            </a:custGeom>
            <a:noFill/>
            <a:ln w="25400" cap="flat" cmpd="sng">
              <a:solidFill>
                <a:srgbClr val="3366FF"/>
              </a:solidFill>
              <a:prstDash val="solid"/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8774" name="Text Box 6"/>
            <p:cNvSpPr txBox="1">
              <a:spLocks noChangeArrowheads="1"/>
            </p:cNvSpPr>
            <p:nvPr/>
          </p:nvSpPr>
          <p:spPr bwMode="auto">
            <a:xfrm>
              <a:off x="902" y="3655"/>
              <a:ext cx="3498" cy="4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3366CC"/>
                  </a:solidFill>
                </a:rPr>
                <a:t>NOTE: Here the two statements are concurrent </a:t>
              </a:r>
              <a:br>
                <a:rPr lang="en-US">
                  <a:solidFill>
                    <a:srgbClr val="3366CC"/>
                  </a:solidFill>
                </a:rPr>
              </a:br>
              <a:r>
                <a:rPr lang="en-US">
                  <a:solidFill>
                    <a:srgbClr val="3366CC"/>
                  </a:solidFill>
                </a:rPr>
                <a:t>(they are not embedded in a process) </a:t>
              </a:r>
            </a:p>
          </p:txBody>
        </p:sp>
        <p:sp>
          <p:nvSpPr>
            <p:cNvPr id="288775" name="Rectangle 7"/>
            <p:cNvSpPr>
              <a:spLocks noChangeArrowheads="1"/>
            </p:cNvSpPr>
            <p:nvPr/>
          </p:nvSpPr>
          <p:spPr bwMode="auto">
            <a:xfrm>
              <a:off x="864" y="3648"/>
              <a:ext cx="3552" cy="480"/>
            </a:xfrm>
            <a:prstGeom prst="rect">
              <a:avLst/>
            </a:prstGeom>
            <a:noFill/>
            <a:ln w="25400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87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87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2BBD54-8BF0-4A56-87FA-23C0B31CAEE6}" type="slidenum">
              <a:rPr lang="en-US"/>
              <a:pPr/>
              <a:t>44</a:t>
            </a:fld>
            <a:endParaRPr lang="en-US"/>
          </a:p>
        </p:txBody>
      </p:sp>
      <p:sp>
        <p:nvSpPr>
          <p:cNvPr id="327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7315200" cy="1527175"/>
          </a:xfrm>
        </p:spPr>
        <p:txBody>
          <a:bodyPr/>
          <a:lstStyle/>
          <a:p>
            <a:r>
              <a:rPr lang="en-US" sz="3600">
                <a:latin typeface="Arial Narrow" pitchFamily="34" charset="0"/>
              </a:rPr>
              <a:t>Bad coding example: Delta time issues !!!</a:t>
            </a:r>
          </a:p>
        </p:txBody>
      </p:sp>
      <p:sp>
        <p:nvSpPr>
          <p:cNvPr id="327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>
                <a:latin typeface="Arial Narrow" pitchFamily="34" charset="0"/>
              </a:rPr>
              <a:t>architecture bad of logic is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>
                <a:latin typeface="Arial Narrow" pitchFamily="34" charset="0"/>
              </a:rPr>
              <a:t>  signal a_or_b : std_logic;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>
                <a:latin typeface="Arial Narrow" pitchFamily="34" charset="0"/>
              </a:rPr>
              <a:t>begin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>
                <a:latin typeface="Arial Narrow" pitchFamily="34" charset="0"/>
              </a:rPr>
              <a:t>  logic_p: process(a,b,c)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>
                <a:latin typeface="Arial Narrow" pitchFamily="34" charset="0"/>
              </a:rPr>
              <a:t>    begin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>
                <a:latin typeface="Arial Narrow" pitchFamily="34" charset="0"/>
              </a:rPr>
              <a:t>     </a:t>
            </a:r>
            <a:r>
              <a:rPr lang="en-US" sz="2600" b="1">
                <a:latin typeface="Arial Narrow" pitchFamily="34" charset="0"/>
              </a:rPr>
              <a:t> a_or_b</a:t>
            </a:r>
            <a:r>
              <a:rPr lang="en-US" sz="2600">
                <a:latin typeface="Arial Narrow" pitchFamily="34" charset="0"/>
              </a:rPr>
              <a:t>    &lt;= a or b; </a:t>
            </a:r>
            <a:endParaRPr lang="en-US" sz="2100">
              <a:latin typeface="Arial Narrow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>
                <a:latin typeface="Arial Narrow" pitchFamily="34" charset="0"/>
              </a:rPr>
              <a:t>      z &lt;=  </a:t>
            </a:r>
            <a:r>
              <a:rPr lang="en-US" sz="2600" b="1">
                <a:latin typeface="Arial Narrow" pitchFamily="34" charset="0"/>
              </a:rPr>
              <a:t>a_or_b</a:t>
            </a:r>
            <a:r>
              <a:rPr lang="en-US" sz="2600">
                <a:latin typeface="Arial Narrow" pitchFamily="34" charset="0"/>
              </a:rPr>
              <a:t>   and c;</a:t>
            </a:r>
            <a:endParaRPr lang="en-US" sz="2100">
              <a:latin typeface="Arial Narrow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>
                <a:latin typeface="Arial Narrow" pitchFamily="34" charset="0"/>
              </a:rPr>
              <a:t>    end process;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>
                <a:latin typeface="Arial Narrow" pitchFamily="34" charset="0"/>
              </a:rPr>
              <a:t>end bad; </a:t>
            </a:r>
          </a:p>
          <a:p>
            <a:pPr>
              <a:lnSpc>
                <a:spcPct val="90000"/>
              </a:lnSpc>
            </a:pPr>
            <a:endParaRPr lang="en-US" sz="2600">
              <a:latin typeface="Arial Narrow" pitchFamily="34" charset="0"/>
            </a:endParaRPr>
          </a:p>
        </p:txBody>
      </p:sp>
      <p:grpSp>
        <p:nvGrpSpPr>
          <p:cNvPr id="327684" name="Group 4"/>
          <p:cNvGrpSpPr>
            <a:grpSpLocks/>
          </p:cNvGrpSpPr>
          <p:nvPr/>
        </p:nvGrpSpPr>
        <p:grpSpPr bwMode="auto">
          <a:xfrm>
            <a:off x="4724400" y="4038600"/>
            <a:ext cx="3968750" cy="990600"/>
            <a:chOff x="2976" y="2544"/>
            <a:chExt cx="2500" cy="624"/>
          </a:xfrm>
        </p:grpSpPr>
        <p:sp>
          <p:nvSpPr>
            <p:cNvPr id="327685" name="Freeform 5"/>
            <p:cNvSpPr>
              <a:spLocks/>
            </p:cNvSpPr>
            <p:nvPr/>
          </p:nvSpPr>
          <p:spPr bwMode="auto">
            <a:xfrm>
              <a:off x="2976" y="2544"/>
              <a:ext cx="48" cy="62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48"/>
                </a:cxn>
                <a:cxn ang="0">
                  <a:pos x="0" y="144"/>
                </a:cxn>
                <a:cxn ang="0">
                  <a:pos x="48" y="240"/>
                </a:cxn>
                <a:cxn ang="0">
                  <a:pos x="0" y="288"/>
                </a:cxn>
                <a:cxn ang="0">
                  <a:pos x="48" y="384"/>
                </a:cxn>
                <a:cxn ang="0">
                  <a:pos x="0" y="480"/>
                </a:cxn>
                <a:cxn ang="0">
                  <a:pos x="48" y="576"/>
                </a:cxn>
                <a:cxn ang="0">
                  <a:pos x="0" y="624"/>
                </a:cxn>
              </a:cxnLst>
              <a:rect l="0" t="0" r="r" b="b"/>
              <a:pathLst>
                <a:path w="48" h="624">
                  <a:moveTo>
                    <a:pt x="0" y="0"/>
                  </a:moveTo>
                  <a:cubicBezTo>
                    <a:pt x="24" y="12"/>
                    <a:pt x="48" y="24"/>
                    <a:pt x="48" y="48"/>
                  </a:cubicBezTo>
                  <a:cubicBezTo>
                    <a:pt x="48" y="72"/>
                    <a:pt x="0" y="112"/>
                    <a:pt x="0" y="144"/>
                  </a:cubicBezTo>
                  <a:cubicBezTo>
                    <a:pt x="0" y="176"/>
                    <a:pt x="48" y="216"/>
                    <a:pt x="48" y="240"/>
                  </a:cubicBezTo>
                  <a:cubicBezTo>
                    <a:pt x="48" y="264"/>
                    <a:pt x="0" y="264"/>
                    <a:pt x="0" y="288"/>
                  </a:cubicBezTo>
                  <a:cubicBezTo>
                    <a:pt x="0" y="312"/>
                    <a:pt x="48" y="352"/>
                    <a:pt x="48" y="384"/>
                  </a:cubicBezTo>
                  <a:cubicBezTo>
                    <a:pt x="48" y="416"/>
                    <a:pt x="0" y="448"/>
                    <a:pt x="0" y="480"/>
                  </a:cubicBezTo>
                  <a:cubicBezTo>
                    <a:pt x="0" y="512"/>
                    <a:pt x="48" y="552"/>
                    <a:pt x="48" y="576"/>
                  </a:cubicBezTo>
                  <a:cubicBezTo>
                    <a:pt x="48" y="600"/>
                    <a:pt x="24" y="612"/>
                    <a:pt x="0" y="624"/>
                  </a:cubicBezTo>
                </a:path>
              </a:pathLst>
            </a:custGeom>
            <a:noFill/>
            <a:ln w="38100" cap="flat" cmpd="sng">
              <a:solidFill>
                <a:srgbClr val="EC0000"/>
              </a:solidFill>
              <a:prstDash val="solid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686" name="Line 6"/>
            <p:cNvSpPr>
              <a:spLocks noChangeShapeType="1"/>
            </p:cNvSpPr>
            <p:nvPr/>
          </p:nvSpPr>
          <p:spPr bwMode="auto">
            <a:xfrm>
              <a:off x="3120" y="2880"/>
              <a:ext cx="240" cy="0"/>
            </a:xfrm>
            <a:prstGeom prst="line">
              <a:avLst/>
            </a:prstGeom>
            <a:noFill/>
            <a:ln w="38100">
              <a:solidFill>
                <a:srgbClr val="EC0000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687" name="Text Box 7"/>
            <p:cNvSpPr txBox="1">
              <a:spLocks noChangeArrowheads="1"/>
            </p:cNvSpPr>
            <p:nvPr/>
          </p:nvSpPr>
          <p:spPr bwMode="auto">
            <a:xfrm>
              <a:off x="3408" y="2624"/>
              <a:ext cx="2068" cy="442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algn="l"/>
              <a:r>
                <a:rPr lang="en-US">
                  <a:solidFill>
                    <a:srgbClr val="EC0000"/>
                  </a:solidFill>
                </a:rPr>
                <a:t>Do not “read” and “write” </a:t>
              </a:r>
            </a:p>
            <a:p>
              <a:pPr algn="l"/>
              <a:r>
                <a:rPr lang="en-US">
                  <a:solidFill>
                    <a:srgbClr val="EC0000"/>
                  </a:solidFill>
                </a:rPr>
                <a:t>a signal at the same time !!!</a:t>
              </a:r>
            </a:p>
          </p:txBody>
        </p:sp>
      </p:grpSp>
      <p:grpSp>
        <p:nvGrpSpPr>
          <p:cNvPr id="327688" name="Group 8"/>
          <p:cNvGrpSpPr>
            <a:grpSpLocks/>
          </p:cNvGrpSpPr>
          <p:nvPr/>
        </p:nvGrpSpPr>
        <p:grpSpPr bwMode="auto">
          <a:xfrm>
            <a:off x="533400" y="3505200"/>
            <a:ext cx="2514600" cy="1066800"/>
            <a:chOff x="336" y="2208"/>
            <a:chExt cx="1584" cy="672"/>
          </a:xfrm>
        </p:grpSpPr>
        <p:sp>
          <p:nvSpPr>
            <p:cNvPr id="327689" name="Oval 9"/>
            <p:cNvSpPr>
              <a:spLocks noChangeArrowheads="1"/>
            </p:cNvSpPr>
            <p:nvPr/>
          </p:nvSpPr>
          <p:spPr bwMode="auto">
            <a:xfrm>
              <a:off x="1152" y="2592"/>
              <a:ext cx="768" cy="288"/>
            </a:xfrm>
            <a:prstGeom prst="ellipse">
              <a:avLst/>
            </a:prstGeom>
            <a:noFill/>
            <a:ln w="2540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690" name="Line 10"/>
            <p:cNvSpPr>
              <a:spLocks noChangeShapeType="1"/>
            </p:cNvSpPr>
            <p:nvPr/>
          </p:nvSpPr>
          <p:spPr bwMode="auto">
            <a:xfrm>
              <a:off x="768" y="2400"/>
              <a:ext cx="432" cy="288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691" name="Text Box 11"/>
            <p:cNvSpPr txBox="1">
              <a:spLocks noChangeArrowheads="1"/>
            </p:cNvSpPr>
            <p:nvPr/>
          </p:nvSpPr>
          <p:spPr bwMode="auto">
            <a:xfrm>
              <a:off x="336" y="2208"/>
              <a:ext cx="454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3366CC"/>
                  </a:solidFill>
                </a:rPr>
                <a:t>write</a:t>
              </a:r>
            </a:p>
          </p:txBody>
        </p:sp>
      </p:grpSp>
      <p:grpSp>
        <p:nvGrpSpPr>
          <p:cNvPr id="327692" name="Group 12"/>
          <p:cNvGrpSpPr>
            <a:grpSpLocks/>
          </p:cNvGrpSpPr>
          <p:nvPr/>
        </p:nvGrpSpPr>
        <p:grpSpPr bwMode="auto">
          <a:xfrm>
            <a:off x="2667000" y="4495800"/>
            <a:ext cx="2368550" cy="930275"/>
            <a:chOff x="1680" y="2832"/>
            <a:chExt cx="1492" cy="586"/>
          </a:xfrm>
        </p:grpSpPr>
        <p:sp>
          <p:nvSpPr>
            <p:cNvPr id="327693" name="Oval 13"/>
            <p:cNvSpPr>
              <a:spLocks noChangeArrowheads="1"/>
            </p:cNvSpPr>
            <p:nvPr/>
          </p:nvSpPr>
          <p:spPr bwMode="auto">
            <a:xfrm>
              <a:off x="1680" y="2832"/>
              <a:ext cx="720" cy="336"/>
            </a:xfrm>
            <a:prstGeom prst="ellipse">
              <a:avLst/>
            </a:prstGeom>
            <a:noFill/>
            <a:ln w="25400">
              <a:solidFill>
                <a:srgbClr val="3366CC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694" name="Line 14"/>
            <p:cNvSpPr>
              <a:spLocks noChangeShapeType="1"/>
            </p:cNvSpPr>
            <p:nvPr/>
          </p:nvSpPr>
          <p:spPr bwMode="auto">
            <a:xfrm flipH="1" flipV="1">
              <a:off x="2256" y="3120"/>
              <a:ext cx="528" cy="192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7695" name="Text Box 15"/>
            <p:cNvSpPr txBox="1">
              <a:spLocks noChangeArrowheads="1"/>
            </p:cNvSpPr>
            <p:nvPr/>
          </p:nvSpPr>
          <p:spPr bwMode="auto">
            <a:xfrm>
              <a:off x="2736" y="3168"/>
              <a:ext cx="436" cy="25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3366CC"/>
                  </a:solidFill>
                </a:rPr>
                <a:t>read</a:t>
              </a:r>
            </a:p>
          </p:txBody>
        </p:sp>
      </p:grpSp>
      <p:sp>
        <p:nvSpPr>
          <p:cNvPr id="327723" name="Oval 43"/>
          <p:cNvSpPr>
            <a:spLocks noChangeArrowheads="1"/>
          </p:cNvSpPr>
          <p:nvPr/>
        </p:nvSpPr>
        <p:spPr bwMode="auto">
          <a:xfrm>
            <a:off x="5486400" y="2819400"/>
            <a:ext cx="2819400" cy="1371600"/>
          </a:xfrm>
          <a:prstGeom prst="ellipse">
            <a:avLst/>
          </a:prstGeom>
          <a:noFill/>
          <a:ln w="38100" algn="ctr">
            <a:solidFill>
              <a:srgbClr val="99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24" name="Freeform 44"/>
          <p:cNvSpPr>
            <a:spLocks/>
          </p:cNvSpPr>
          <p:nvPr/>
        </p:nvSpPr>
        <p:spPr bwMode="auto">
          <a:xfrm>
            <a:off x="2971800" y="3505200"/>
            <a:ext cx="2438400" cy="609600"/>
          </a:xfrm>
          <a:custGeom>
            <a:avLst/>
            <a:gdLst/>
            <a:ahLst/>
            <a:cxnLst>
              <a:cxn ang="0">
                <a:pos x="0" y="384"/>
              </a:cxn>
              <a:cxn ang="0">
                <a:pos x="384" y="144"/>
              </a:cxn>
              <a:cxn ang="0">
                <a:pos x="624" y="240"/>
              </a:cxn>
              <a:cxn ang="0">
                <a:pos x="1536" y="0"/>
              </a:cxn>
            </a:cxnLst>
            <a:rect l="0" t="0" r="r" b="b"/>
            <a:pathLst>
              <a:path w="1536" h="384">
                <a:moveTo>
                  <a:pt x="0" y="384"/>
                </a:moveTo>
                <a:cubicBezTo>
                  <a:pt x="140" y="276"/>
                  <a:pt x="280" y="168"/>
                  <a:pt x="384" y="144"/>
                </a:cubicBezTo>
                <a:cubicBezTo>
                  <a:pt x="488" y="120"/>
                  <a:pt x="432" y="264"/>
                  <a:pt x="624" y="240"/>
                </a:cubicBezTo>
                <a:cubicBezTo>
                  <a:pt x="816" y="216"/>
                  <a:pt x="1416" y="24"/>
                  <a:pt x="1536" y="0"/>
                </a:cubicBezTo>
              </a:path>
            </a:pathLst>
          </a:custGeom>
          <a:noFill/>
          <a:ln w="38100" cap="flat" cmpd="sng">
            <a:solidFill>
              <a:srgbClr val="993366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25" name="Oval 45"/>
          <p:cNvSpPr>
            <a:spLocks noChangeArrowheads="1"/>
          </p:cNvSpPr>
          <p:nvPr/>
        </p:nvSpPr>
        <p:spPr bwMode="auto">
          <a:xfrm>
            <a:off x="3886200" y="5257800"/>
            <a:ext cx="5105400" cy="1447800"/>
          </a:xfrm>
          <a:prstGeom prst="ellipse">
            <a:avLst/>
          </a:prstGeom>
          <a:noFill/>
          <a:ln w="38100" algn="ctr">
            <a:solidFill>
              <a:srgbClr val="9933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26" name="Freeform 46"/>
          <p:cNvSpPr>
            <a:spLocks/>
          </p:cNvSpPr>
          <p:nvPr/>
        </p:nvSpPr>
        <p:spPr bwMode="auto">
          <a:xfrm>
            <a:off x="3429000" y="5029200"/>
            <a:ext cx="457200" cy="7620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192" y="144"/>
              </a:cxn>
              <a:cxn ang="0">
                <a:pos x="48" y="336"/>
              </a:cxn>
              <a:cxn ang="0">
                <a:pos x="288" y="480"/>
              </a:cxn>
            </a:cxnLst>
            <a:rect l="0" t="0" r="r" b="b"/>
            <a:pathLst>
              <a:path w="288" h="480">
                <a:moveTo>
                  <a:pt x="0" y="0"/>
                </a:moveTo>
                <a:cubicBezTo>
                  <a:pt x="92" y="44"/>
                  <a:pt x="184" y="88"/>
                  <a:pt x="192" y="144"/>
                </a:cubicBezTo>
                <a:cubicBezTo>
                  <a:pt x="200" y="200"/>
                  <a:pt x="32" y="280"/>
                  <a:pt x="48" y="336"/>
                </a:cubicBezTo>
                <a:cubicBezTo>
                  <a:pt x="64" y="392"/>
                  <a:pt x="232" y="456"/>
                  <a:pt x="288" y="480"/>
                </a:cubicBezTo>
              </a:path>
            </a:pathLst>
          </a:custGeom>
          <a:noFill/>
          <a:ln w="38100" cap="flat" cmpd="sng">
            <a:solidFill>
              <a:srgbClr val="993366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32" name="Oval 52"/>
          <p:cNvSpPr>
            <a:spLocks noChangeArrowheads="1"/>
          </p:cNvSpPr>
          <p:nvPr/>
        </p:nvSpPr>
        <p:spPr bwMode="auto">
          <a:xfrm>
            <a:off x="5715000" y="1219200"/>
            <a:ext cx="3200400" cy="1524000"/>
          </a:xfrm>
          <a:prstGeom prst="ellipse">
            <a:avLst/>
          </a:prstGeom>
          <a:noFill/>
          <a:ln w="38100" algn="ctr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33" name="AutoShape 53"/>
          <p:cNvSpPr>
            <a:spLocks/>
          </p:cNvSpPr>
          <p:nvPr/>
        </p:nvSpPr>
        <p:spPr bwMode="auto">
          <a:xfrm rot="5400000">
            <a:off x="4000500" y="2781300"/>
            <a:ext cx="228600" cy="762000"/>
          </a:xfrm>
          <a:prstGeom prst="leftBrace">
            <a:avLst>
              <a:gd name="adj1" fmla="val 27778"/>
              <a:gd name="adj2" fmla="val 50000"/>
            </a:avLst>
          </a:prstGeom>
          <a:noFill/>
          <a:ln w="38100">
            <a:solidFill>
              <a:srgbClr val="FF66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7734" name="Freeform 54"/>
          <p:cNvSpPr>
            <a:spLocks/>
          </p:cNvSpPr>
          <p:nvPr/>
        </p:nvSpPr>
        <p:spPr bwMode="auto">
          <a:xfrm>
            <a:off x="4114800" y="2286000"/>
            <a:ext cx="1676400" cy="685800"/>
          </a:xfrm>
          <a:custGeom>
            <a:avLst/>
            <a:gdLst/>
            <a:ahLst/>
            <a:cxnLst>
              <a:cxn ang="0">
                <a:pos x="0" y="480"/>
              </a:cxn>
              <a:cxn ang="0">
                <a:pos x="384" y="384"/>
              </a:cxn>
              <a:cxn ang="0">
                <a:pos x="480" y="432"/>
              </a:cxn>
              <a:cxn ang="0">
                <a:pos x="960" y="0"/>
              </a:cxn>
            </a:cxnLst>
            <a:rect l="0" t="0" r="r" b="b"/>
            <a:pathLst>
              <a:path w="960" h="496">
                <a:moveTo>
                  <a:pt x="0" y="480"/>
                </a:moveTo>
                <a:cubicBezTo>
                  <a:pt x="152" y="436"/>
                  <a:pt x="304" y="392"/>
                  <a:pt x="384" y="384"/>
                </a:cubicBezTo>
                <a:cubicBezTo>
                  <a:pt x="464" y="376"/>
                  <a:pt x="384" y="496"/>
                  <a:pt x="480" y="432"/>
                </a:cubicBezTo>
                <a:cubicBezTo>
                  <a:pt x="576" y="368"/>
                  <a:pt x="880" y="72"/>
                  <a:pt x="960" y="0"/>
                </a:cubicBezTo>
              </a:path>
            </a:pathLst>
          </a:custGeom>
          <a:noFill/>
          <a:ln w="38100" cap="flat" cmpd="sng">
            <a:solidFill>
              <a:srgbClr val="FF6600"/>
            </a:solidFill>
            <a:prstDash val="solid"/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27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05AF96-CDF7-4569-8871-5DAD0BD83480}" type="slidenum">
              <a:rPr lang="en-US"/>
              <a:pPr/>
              <a:t>45</a:t>
            </a:fld>
            <a:endParaRPr lang="en-US"/>
          </a:p>
        </p:txBody>
      </p:sp>
      <p:sp>
        <p:nvSpPr>
          <p:cNvPr id="328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Arial Narrow" pitchFamily="34" charset="0"/>
              </a:rPr>
              <a:t>How to fix the bad coding example </a:t>
            </a:r>
          </a:p>
        </p:txBody>
      </p:sp>
      <p:sp>
        <p:nvSpPr>
          <p:cNvPr id="328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>
                <a:latin typeface="Arial Narrow" pitchFamily="34" charset="0"/>
              </a:rPr>
              <a:t>architecture good of logic is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>
                <a:latin typeface="Arial Narrow" pitchFamily="34" charset="0"/>
              </a:rPr>
              <a:t>  variable a_or_b : std_logic;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>
                <a:latin typeface="Arial Narrow" pitchFamily="34" charset="0"/>
              </a:rPr>
              <a:t>begin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>
                <a:latin typeface="Arial Narrow" pitchFamily="34" charset="0"/>
              </a:rPr>
              <a:t>  logic_p: process(a,b,c)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>
                <a:latin typeface="Arial Narrow" pitchFamily="34" charset="0"/>
              </a:rPr>
              <a:t>    begin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>
                <a:latin typeface="Arial Narrow" pitchFamily="34" charset="0"/>
              </a:rPr>
              <a:t>      a_or_b </a:t>
            </a:r>
            <a:r>
              <a:rPr lang="en-US" sz="2600" b="1">
                <a:solidFill>
                  <a:srgbClr val="EC0000"/>
                </a:solidFill>
                <a:latin typeface="Arial Narrow" pitchFamily="34" charset="0"/>
              </a:rPr>
              <a:t>:=</a:t>
            </a:r>
            <a:r>
              <a:rPr lang="en-US" sz="2600">
                <a:latin typeface="Arial Narrow" pitchFamily="34" charset="0"/>
              </a:rPr>
              <a:t> a or b; </a:t>
            </a:r>
            <a:endParaRPr lang="en-US" sz="2100">
              <a:latin typeface="Arial Narrow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>
                <a:latin typeface="Arial Narrow" pitchFamily="34" charset="0"/>
              </a:rPr>
              <a:t>      z &lt;= a_or_b and c;</a:t>
            </a:r>
            <a:endParaRPr lang="en-US" sz="2100">
              <a:latin typeface="Arial Narrow" pitchFamily="34" charset="0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>
                <a:latin typeface="Arial Narrow" pitchFamily="34" charset="0"/>
              </a:rPr>
              <a:t>    end process;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600">
                <a:latin typeface="Arial Narrow" pitchFamily="34" charset="0"/>
              </a:rPr>
              <a:t>end good;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sz="2600">
              <a:latin typeface="Arial Narrow" pitchFamily="34" charset="0"/>
            </a:endParaRPr>
          </a:p>
        </p:txBody>
      </p:sp>
      <p:sp>
        <p:nvSpPr>
          <p:cNvPr id="328712" name="Oval 8"/>
          <p:cNvSpPr>
            <a:spLocks noChangeArrowheads="1"/>
          </p:cNvSpPr>
          <p:nvPr/>
        </p:nvSpPr>
        <p:spPr bwMode="auto">
          <a:xfrm>
            <a:off x="5410200" y="2971800"/>
            <a:ext cx="2057400" cy="1219200"/>
          </a:xfrm>
          <a:prstGeom prst="ellipse">
            <a:avLst/>
          </a:prstGeom>
          <a:noFill/>
          <a:ln w="25400" algn="ctr">
            <a:solidFill>
              <a:srgbClr val="EC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28713" name="Line 9"/>
          <p:cNvSpPr>
            <a:spLocks noChangeShapeType="1"/>
          </p:cNvSpPr>
          <p:nvPr/>
        </p:nvSpPr>
        <p:spPr bwMode="auto">
          <a:xfrm flipH="1">
            <a:off x="3200400" y="3581400"/>
            <a:ext cx="2209800" cy="609600"/>
          </a:xfrm>
          <a:prstGeom prst="line">
            <a:avLst/>
          </a:prstGeom>
          <a:noFill/>
          <a:ln w="25400">
            <a:solidFill>
              <a:srgbClr val="EC00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78D20D-DEC3-4592-9717-535DEF1866CB}" type="slidenum">
              <a:rPr lang="en-US"/>
              <a:pPr/>
              <a:t>46</a:t>
            </a:fld>
            <a:endParaRPr lang="en-US"/>
          </a:p>
        </p:txBody>
      </p:sp>
      <p:sp>
        <p:nvSpPr>
          <p:cNvPr id="291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Narrow" pitchFamily="34" charset="0"/>
              </a:rPr>
              <a:t>Packages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286000"/>
            <a:ext cx="7772400" cy="4114800"/>
          </a:xfrm>
        </p:spPr>
        <p:txBody>
          <a:bodyPr/>
          <a:lstStyle/>
          <a:p>
            <a:r>
              <a:rPr lang="en-US">
                <a:latin typeface="Arial Narrow" pitchFamily="34" charset="0"/>
              </a:rPr>
              <a:t>Packages offers a mechanism to globally define and share values, types, components, functions and procedures that are commonly used.</a:t>
            </a:r>
          </a:p>
          <a:p>
            <a:endParaRPr lang="en-US">
              <a:latin typeface="Arial Narrow" pitchFamily="34" charset="0"/>
            </a:endParaRPr>
          </a:p>
          <a:p>
            <a:r>
              <a:rPr lang="en-US">
                <a:latin typeface="Arial Narrow" pitchFamily="34" charset="0"/>
              </a:rPr>
              <a:t>package declaration and package body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A1645B-C8BF-4517-B567-35F0319981C4}" type="slidenum">
              <a:rPr lang="en-US"/>
              <a:pPr/>
              <a:t>47</a:t>
            </a:fld>
            <a:endParaRPr lang="en-US"/>
          </a:p>
        </p:txBody>
      </p:sp>
      <p:sp>
        <p:nvSpPr>
          <p:cNvPr id="292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Narrow" pitchFamily="34" charset="0"/>
              </a:rPr>
              <a:t>Subprograms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1905000"/>
            <a:ext cx="7467600" cy="4114800"/>
          </a:xfrm>
        </p:spPr>
        <p:txBody>
          <a:bodyPr/>
          <a:lstStyle/>
          <a:p>
            <a:r>
              <a:rPr lang="en-US">
                <a:latin typeface="Arial Narrow" pitchFamily="34" charset="0"/>
              </a:rPr>
              <a:t>Procedures can return more than one value (they can have both input and output parameters)</a:t>
            </a:r>
          </a:p>
          <a:p>
            <a:endParaRPr lang="en-US">
              <a:latin typeface="Arial Narrow" pitchFamily="34" charset="0"/>
            </a:endParaRPr>
          </a:p>
          <a:p>
            <a:r>
              <a:rPr lang="en-US">
                <a:latin typeface="Arial Narrow" pitchFamily="34" charset="0"/>
              </a:rPr>
              <a:t>Functions return always just one value (can have only input parameters)</a:t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Example: conversion functions, resolution functions, 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B08FDC-4077-4A72-A363-0CD594E8C23B}" type="slidenum">
              <a:rPr lang="en-US"/>
              <a:pPr/>
              <a:t>48</a:t>
            </a:fld>
            <a:endParaRPr lang="en-US"/>
          </a:p>
        </p:txBody>
      </p:sp>
      <p:sp>
        <p:nvSpPr>
          <p:cNvPr id="293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Narrow" pitchFamily="34" charset="0"/>
              </a:rPr>
              <a:t>Attributes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458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 Narrow" pitchFamily="34" charset="0"/>
              </a:rPr>
              <a:t>Info attached to VHDL objects</a:t>
            </a:r>
          </a:p>
          <a:p>
            <a:pPr>
              <a:lnSpc>
                <a:spcPct val="90000"/>
              </a:lnSpc>
            </a:pPr>
            <a:r>
              <a:rPr lang="en-US" dirty="0">
                <a:latin typeface="Arial Narrow" pitchFamily="34" charset="0"/>
              </a:rPr>
              <a:t>Some predefined attributes:</a:t>
            </a:r>
            <a:br>
              <a:rPr lang="en-US" dirty="0">
                <a:latin typeface="Arial Narrow" pitchFamily="34" charset="0"/>
              </a:rPr>
            </a:br>
            <a:r>
              <a:rPr lang="en-US" dirty="0">
                <a:latin typeface="Arial Narrow" pitchFamily="34" charset="0"/>
              </a:rPr>
              <a:t/>
            </a:r>
            <a:br>
              <a:rPr lang="en-US" dirty="0">
                <a:latin typeface="Arial Narrow" pitchFamily="34" charset="0"/>
              </a:rPr>
            </a:br>
            <a:r>
              <a:rPr lang="en-US" sz="2600" dirty="0">
                <a:solidFill>
                  <a:srgbClr val="3366CC"/>
                </a:solidFill>
                <a:latin typeface="Arial Narrow" pitchFamily="34" charset="0"/>
              </a:rPr>
              <a:t>‘left       </a:t>
            </a:r>
            <a:r>
              <a:rPr lang="en-US" sz="2600" dirty="0">
                <a:solidFill>
                  <a:srgbClr val="3366CC"/>
                </a:solidFill>
                <a:latin typeface="Arial Narrow" pitchFamily="34" charset="0"/>
                <a:sym typeface="Wingdings" pitchFamily="2" charset="2"/>
              </a:rPr>
              <a:t> the leftmost value of a type</a:t>
            </a:r>
            <a:br>
              <a:rPr lang="en-US" sz="2600" dirty="0">
                <a:solidFill>
                  <a:srgbClr val="3366CC"/>
                </a:solidFill>
                <a:latin typeface="Arial Narrow" pitchFamily="34" charset="0"/>
                <a:sym typeface="Wingdings" pitchFamily="2" charset="2"/>
              </a:rPr>
            </a:br>
            <a:r>
              <a:rPr lang="en-US" sz="2600" dirty="0">
                <a:solidFill>
                  <a:srgbClr val="3366CC"/>
                </a:solidFill>
                <a:latin typeface="Arial Narrow" pitchFamily="34" charset="0"/>
                <a:sym typeface="Wingdings" pitchFamily="2" charset="2"/>
              </a:rPr>
              <a:t>‘right</a:t>
            </a:r>
            <a:br>
              <a:rPr lang="en-US" sz="2600" dirty="0">
                <a:solidFill>
                  <a:srgbClr val="3366CC"/>
                </a:solidFill>
                <a:latin typeface="Arial Narrow" pitchFamily="34" charset="0"/>
                <a:sym typeface="Wingdings" pitchFamily="2" charset="2"/>
              </a:rPr>
            </a:br>
            <a:r>
              <a:rPr lang="en-US" sz="2600" dirty="0">
                <a:solidFill>
                  <a:srgbClr val="3366CC"/>
                </a:solidFill>
                <a:latin typeface="Arial Narrow" pitchFamily="34" charset="0"/>
                <a:sym typeface="Wingdings" pitchFamily="2" charset="2"/>
              </a:rPr>
              <a:t>‘high      the greatest value of a type</a:t>
            </a:r>
            <a:br>
              <a:rPr lang="en-US" sz="2600" dirty="0">
                <a:solidFill>
                  <a:srgbClr val="3366CC"/>
                </a:solidFill>
                <a:latin typeface="Arial Narrow" pitchFamily="34" charset="0"/>
                <a:sym typeface="Wingdings" pitchFamily="2" charset="2"/>
              </a:rPr>
            </a:br>
            <a:r>
              <a:rPr lang="en-US" sz="2600" dirty="0">
                <a:solidFill>
                  <a:srgbClr val="3366CC"/>
                </a:solidFill>
                <a:latin typeface="Arial Narrow" pitchFamily="34" charset="0"/>
                <a:sym typeface="Wingdings" pitchFamily="2" charset="2"/>
              </a:rPr>
              <a:t>‘low</a:t>
            </a:r>
            <a:br>
              <a:rPr lang="en-US" sz="2600" dirty="0">
                <a:solidFill>
                  <a:srgbClr val="3366CC"/>
                </a:solidFill>
                <a:latin typeface="Arial Narrow" pitchFamily="34" charset="0"/>
                <a:sym typeface="Wingdings" pitchFamily="2" charset="2"/>
              </a:rPr>
            </a:br>
            <a:r>
              <a:rPr lang="en-US" sz="2600" dirty="0">
                <a:solidFill>
                  <a:srgbClr val="3366CC"/>
                </a:solidFill>
                <a:latin typeface="Arial Narrow" pitchFamily="34" charset="0"/>
                <a:sym typeface="Wingdings" pitchFamily="2" charset="2"/>
              </a:rPr>
              <a:t>‘length   the number of elements in an array</a:t>
            </a:r>
            <a:br>
              <a:rPr lang="en-US" sz="2600" dirty="0">
                <a:solidFill>
                  <a:srgbClr val="3366CC"/>
                </a:solidFill>
                <a:latin typeface="Arial Narrow" pitchFamily="34" charset="0"/>
                <a:sym typeface="Wingdings" pitchFamily="2" charset="2"/>
              </a:rPr>
            </a:br>
            <a:r>
              <a:rPr lang="en-US" sz="2600" dirty="0">
                <a:solidFill>
                  <a:srgbClr val="3366CC"/>
                </a:solidFill>
                <a:latin typeface="Arial Narrow" pitchFamily="34" charset="0"/>
                <a:sym typeface="Wingdings" pitchFamily="2" charset="2"/>
              </a:rPr>
              <a:t>‘event    a change on a signal or variable</a:t>
            </a:r>
            <a:br>
              <a:rPr lang="en-US" sz="2600" dirty="0">
                <a:solidFill>
                  <a:srgbClr val="3366CC"/>
                </a:solidFill>
                <a:latin typeface="Arial Narrow" pitchFamily="34" charset="0"/>
                <a:sym typeface="Wingdings" pitchFamily="2" charset="2"/>
              </a:rPr>
            </a:br>
            <a:r>
              <a:rPr lang="en-US" sz="2600" dirty="0">
                <a:solidFill>
                  <a:srgbClr val="3366CC"/>
                </a:solidFill>
                <a:latin typeface="Arial Narrow" pitchFamily="34" charset="0"/>
                <a:sym typeface="Wingdings" pitchFamily="2" charset="2"/>
              </a:rPr>
              <a:t>‘range    the range of the elements of an array object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62A734-7A09-4A70-A930-9C5545087C93}" type="slidenum">
              <a:rPr lang="en-US"/>
              <a:pPr/>
              <a:t>49</a:t>
            </a:fld>
            <a:endParaRPr lang="en-US"/>
          </a:p>
        </p:txBody>
      </p:sp>
      <p:sp>
        <p:nvSpPr>
          <p:cNvPr id="295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620000" cy="1527175"/>
          </a:xfrm>
        </p:spPr>
        <p:txBody>
          <a:bodyPr/>
          <a:lstStyle/>
          <a:p>
            <a:r>
              <a:rPr lang="en-US" sz="3800">
                <a:latin typeface="Arial Narrow" pitchFamily="34" charset="0"/>
              </a:rPr>
              <a:t>Component (socket mechanism)</a:t>
            </a:r>
          </a:p>
        </p:txBody>
      </p:sp>
      <p:sp>
        <p:nvSpPr>
          <p:cNvPr id="2959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905000"/>
            <a:ext cx="7848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600">
                <a:latin typeface="Arial Narrow" pitchFamily="34" charset="0"/>
              </a:rPr>
              <a:t>Declare the name and interface of a “sub-unit”, to be used in the current level of design hierarchy.</a:t>
            </a:r>
            <a:r>
              <a:rPr lang="en-US" sz="2200">
                <a:latin typeface="Arial Narrow" pitchFamily="34" charset="0"/>
              </a:rPr>
              <a:t/>
            </a:r>
            <a:br>
              <a:rPr lang="en-US" sz="2200">
                <a:latin typeface="Arial Narrow" pitchFamily="34" charset="0"/>
              </a:rPr>
            </a:br>
            <a:r>
              <a:rPr lang="en-US" sz="2200">
                <a:latin typeface="Arial Narrow" pitchFamily="34" charset="0"/>
              </a:rPr>
              <a:t/>
            </a:r>
            <a:br>
              <a:rPr lang="en-US" sz="2200">
                <a:latin typeface="Arial Narrow" pitchFamily="34" charset="0"/>
              </a:rPr>
            </a:br>
            <a:r>
              <a:rPr lang="en-US" sz="2200">
                <a:latin typeface="Arial Narrow" pitchFamily="34" charset="0"/>
              </a:rPr>
              <a:t>component adder</a:t>
            </a:r>
            <a:br>
              <a:rPr lang="en-US" sz="2200">
                <a:latin typeface="Arial Narrow" pitchFamily="34" charset="0"/>
              </a:rPr>
            </a:br>
            <a:r>
              <a:rPr lang="en-US" sz="2200">
                <a:latin typeface="Arial Narrow" pitchFamily="34" charset="0"/>
              </a:rPr>
              <a:t>port (</a:t>
            </a:r>
            <a:br>
              <a:rPr lang="en-US" sz="2200">
                <a:latin typeface="Arial Narrow" pitchFamily="34" charset="0"/>
              </a:rPr>
            </a:br>
            <a:r>
              <a:rPr lang="en-US" sz="2200">
                <a:latin typeface="Arial Narrow" pitchFamily="34" charset="0"/>
              </a:rPr>
              <a:t>  in_a, in_b: in std_logic_vector;</a:t>
            </a:r>
            <a:br>
              <a:rPr lang="en-US" sz="2200">
                <a:latin typeface="Arial Narrow" pitchFamily="34" charset="0"/>
              </a:rPr>
            </a:br>
            <a:r>
              <a:rPr lang="en-US" sz="2200">
                <a:latin typeface="Arial Narrow" pitchFamily="34" charset="0"/>
              </a:rPr>
              <a:t>  z : std_logic_vector; carry: std_logic);</a:t>
            </a:r>
            <a:br>
              <a:rPr lang="en-US" sz="2200">
                <a:latin typeface="Arial Narrow" pitchFamily="34" charset="0"/>
              </a:rPr>
            </a:br>
            <a:r>
              <a:rPr lang="en-US" sz="2200">
                <a:latin typeface="Arial Narrow" pitchFamily="34" charset="0"/>
              </a:rPr>
              <a:t>end component;  </a:t>
            </a:r>
          </a:p>
        </p:txBody>
      </p:sp>
      <p:pic>
        <p:nvPicPr>
          <p:cNvPr id="295945" name="Picture 9" descr="socke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19800" y="4495800"/>
            <a:ext cx="1233488" cy="1039813"/>
          </a:xfrm>
          <a:prstGeom prst="rect">
            <a:avLst/>
          </a:prstGeom>
          <a:noFill/>
        </p:spPr>
      </p:pic>
      <p:pic>
        <p:nvPicPr>
          <p:cNvPr id="295947" name="Picture 11" descr="socket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2" cstate="print"/>
          <a:srcRect/>
          <a:stretch>
            <a:fillRect/>
          </a:stretch>
        </p:blipFill>
        <p:spPr>
          <a:xfrm rot="21398201">
            <a:off x="7391400" y="4572000"/>
            <a:ext cx="1233488" cy="1039813"/>
          </a:xfrm>
          <a:noFill/>
          <a:ln/>
        </p:spPr>
      </p:pic>
      <p:pic>
        <p:nvPicPr>
          <p:cNvPr id="295949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77000" y="2895600"/>
            <a:ext cx="1381125" cy="103822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</p:pic>
      <p:sp>
        <p:nvSpPr>
          <p:cNvPr id="295951" name="Text Box 15"/>
          <p:cNvSpPr txBox="1">
            <a:spLocks noChangeArrowheads="1"/>
          </p:cNvSpPr>
          <p:nvPr/>
        </p:nvSpPr>
        <p:spPr bwMode="auto">
          <a:xfrm rot="-610674">
            <a:off x="6781800" y="2819400"/>
            <a:ext cx="87630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EC0000"/>
                </a:solidFill>
              </a:rPr>
              <a:t>adder</a:t>
            </a:r>
          </a:p>
        </p:txBody>
      </p:sp>
      <p:sp>
        <p:nvSpPr>
          <p:cNvPr id="295955" name="AutoShape 19"/>
          <p:cNvSpPr>
            <a:spLocks noChangeArrowheads="1"/>
          </p:cNvSpPr>
          <p:nvPr/>
        </p:nvSpPr>
        <p:spPr bwMode="auto">
          <a:xfrm rot="1720055">
            <a:off x="6807200" y="3736975"/>
            <a:ext cx="304800" cy="1265238"/>
          </a:xfrm>
          <a:prstGeom prst="downArrow">
            <a:avLst>
              <a:gd name="adj1" fmla="val 50000"/>
              <a:gd name="adj2" fmla="val 103776"/>
            </a:avLst>
          </a:prstGeom>
          <a:solidFill>
            <a:schemeClr val="accent2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56" name="AutoShape 20"/>
          <p:cNvSpPr>
            <a:spLocks noChangeArrowheads="1"/>
          </p:cNvSpPr>
          <p:nvPr/>
        </p:nvSpPr>
        <p:spPr bwMode="auto">
          <a:xfrm rot="-1686898">
            <a:off x="7573963" y="3736975"/>
            <a:ext cx="304800" cy="1300163"/>
          </a:xfrm>
          <a:prstGeom prst="downArrow">
            <a:avLst>
              <a:gd name="adj1" fmla="val 50000"/>
              <a:gd name="adj2" fmla="val 106641"/>
            </a:avLst>
          </a:prstGeom>
          <a:solidFill>
            <a:schemeClr val="accent2"/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95957" name="Text Box 21"/>
          <p:cNvSpPr txBox="1">
            <a:spLocks noChangeArrowheads="1"/>
          </p:cNvSpPr>
          <p:nvPr/>
        </p:nvSpPr>
        <p:spPr bwMode="auto">
          <a:xfrm>
            <a:off x="6019800" y="5562600"/>
            <a:ext cx="184150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95958" name="Text Box 22"/>
          <p:cNvSpPr txBox="1">
            <a:spLocks noChangeArrowheads="1"/>
          </p:cNvSpPr>
          <p:nvPr/>
        </p:nvSpPr>
        <p:spPr bwMode="auto">
          <a:xfrm>
            <a:off x="5626100" y="5421313"/>
            <a:ext cx="1566863" cy="7016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EC0000"/>
                </a:solidFill>
              </a:rPr>
              <a:t>adder</a:t>
            </a:r>
          </a:p>
          <a:p>
            <a:r>
              <a:rPr lang="en-US" b="1">
                <a:solidFill>
                  <a:srgbClr val="EC0000"/>
                </a:solidFill>
              </a:rPr>
              <a:t>instance #1</a:t>
            </a:r>
          </a:p>
        </p:txBody>
      </p:sp>
      <p:sp>
        <p:nvSpPr>
          <p:cNvPr id="295959" name="Text Box 23"/>
          <p:cNvSpPr txBox="1">
            <a:spLocks noChangeArrowheads="1"/>
          </p:cNvSpPr>
          <p:nvPr/>
        </p:nvSpPr>
        <p:spPr bwMode="auto">
          <a:xfrm>
            <a:off x="7391400" y="5410200"/>
            <a:ext cx="1566863" cy="7016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EC0000"/>
                </a:solidFill>
              </a:rPr>
              <a:t>adder</a:t>
            </a:r>
          </a:p>
          <a:p>
            <a:r>
              <a:rPr lang="en-US" b="1">
                <a:solidFill>
                  <a:srgbClr val="EC0000"/>
                </a:solidFill>
              </a:rPr>
              <a:t>instance #2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5C967-381A-44F3-B369-A3DDD9EAC151}" type="slidenum">
              <a:rPr lang="en-US"/>
              <a:pPr/>
              <a:t>5</a:t>
            </a:fld>
            <a:endParaRPr lang="en-US"/>
          </a:p>
        </p:txBody>
      </p:sp>
      <p:sp>
        <p:nvSpPr>
          <p:cNvPr id="320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 Narrow" pitchFamily="34" charset="0"/>
              </a:rPr>
              <a:t>Levels of Abstraction</a:t>
            </a:r>
            <a:endParaRPr lang="en-US">
              <a:latin typeface="Arial Narrow" pitchFamily="34" charset="0"/>
            </a:endParaRPr>
          </a:p>
        </p:txBody>
      </p:sp>
      <p:sp>
        <p:nvSpPr>
          <p:cNvPr id="320515" name="AutoShape 3"/>
          <p:cNvSpPr>
            <a:spLocks noChangeArrowheads="1"/>
          </p:cNvSpPr>
          <p:nvPr/>
        </p:nvSpPr>
        <p:spPr bwMode="auto">
          <a:xfrm>
            <a:off x="914400" y="1981200"/>
            <a:ext cx="533400" cy="4038600"/>
          </a:xfrm>
          <a:prstGeom prst="upArrow">
            <a:avLst>
              <a:gd name="adj1" fmla="val 53574"/>
              <a:gd name="adj2" fmla="val 101268"/>
            </a:avLst>
          </a:prstGeom>
          <a:solidFill>
            <a:srgbClr val="EAEAEA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endParaRPr lang="en-US" sz="1800"/>
          </a:p>
        </p:txBody>
      </p:sp>
      <p:sp>
        <p:nvSpPr>
          <p:cNvPr id="320516" name="AutoShape 4"/>
          <p:cNvSpPr>
            <a:spLocks noChangeArrowheads="1"/>
          </p:cNvSpPr>
          <p:nvPr/>
        </p:nvSpPr>
        <p:spPr bwMode="auto">
          <a:xfrm>
            <a:off x="1600200" y="5638800"/>
            <a:ext cx="1752600" cy="533400"/>
          </a:xfrm>
          <a:prstGeom prst="rightArrow">
            <a:avLst>
              <a:gd name="adj1" fmla="val 50000"/>
              <a:gd name="adj2" fmla="val 82143"/>
            </a:avLst>
          </a:prstGeom>
          <a:solidFill>
            <a:srgbClr val="EAEAEA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GB" sz="1800" b="1"/>
              <a:t>1970</a:t>
            </a:r>
            <a:endParaRPr lang="en-US" sz="1800" b="1"/>
          </a:p>
        </p:txBody>
      </p:sp>
      <p:sp>
        <p:nvSpPr>
          <p:cNvPr id="320517" name="AutoShape 5"/>
          <p:cNvSpPr>
            <a:spLocks noChangeArrowheads="1"/>
          </p:cNvSpPr>
          <p:nvPr/>
        </p:nvSpPr>
        <p:spPr bwMode="auto">
          <a:xfrm>
            <a:off x="3352800" y="5638800"/>
            <a:ext cx="1752600" cy="533400"/>
          </a:xfrm>
          <a:prstGeom prst="rightArrow">
            <a:avLst>
              <a:gd name="adj1" fmla="val 50000"/>
              <a:gd name="adj2" fmla="val 82143"/>
            </a:avLst>
          </a:prstGeom>
          <a:solidFill>
            <a:srgbClr val="EAEAEA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GB" sz="1800" b="1"/>
              <a:t>1980</a:t>
            </a:r>
            <a:endParaRPr lang="en-US" sz="1800" b="1"/>
          </a:p>
        </p:txBody>
      </p:sp>
      <p:sp>
        <p:nvSpPr>
          <p:cNvPr id="320518" name="AutoShape 6"/>
          <p:cNvSpPr>
            <a:spLocks noChangeArrowheads="1"/>
          </p:cNvSpPr>
          <p:nvPr/>
        </p:nvSpPr>
        <p:spPr bwMode="auto">
          <a:xfrm>
            <a:off x="5105400" y="5638800"/>
            <a:ext cx="1752600" cy="533400"/>
          </a:xfrm>
          <a:prstGeom prst="rightArrow">
            <a:avLst>
              <a:gd name="adj1" fmla="val 50000"/>
              <a:gd name="adj2" fmla="val 82143"/>
            </a:avLst>
          </a:prstGeom>
          <a:solidFill>
            <a:srgbClr val="EAEAEA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GB" sz="1800" b="1"/>
              <a:t>1990</a:t>
            </a:r>
            <a:endParaRPr lang="en-US" sz="1800" b="1"/>
          </a:p>
        </p:txBody>
      </p:sp>
      <p:sp>
        <p:nvSpPr>
          <p:cNvPr id="320519" name="AutoShape 7"/>
          <p:cNvSpPr>
            <a:spLocks noChangeArrowheads="1"/>
          </p:cNvSpPr>
          <p:nvPr/>
        </p:nvSpPr>
        <p:spPr bwMode="auto">
          <a:xfrm>
            <a:off x="6858000" y="5638800"/>
            <a:ext cx="1752600" cy="533400"/>
          </a:xfrm>
          <a:prstGeom prst="rightArrow">
            <a:avLst>
              <a:gd name="adj1" fmla="val 50000"/>
              <a:gd name="adj2" fmla="val 82143"/>
            </a:avLst>
          </a:prstGeom>
          <a:solidFill>
            <a:srgbClr val="EAEAEA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1" hangingPunct="1"/>
            <a:r>
              <a:rPr lang="en-GB" sz="1800" b="1"/>
              <a:t>2000+</a:t>
            </a:r>
            <a:endParaRPr lang="en-US" sz="1800" b="1"/>
          </a:p>
        </p:txBody>
      </p:sp>
      <p:sp>
        <p:nvSpPr>
          <p:cNvPr id="320520" name="Text Box 8"/>
          <p:cNvSpPr txBox="1">
            <a:spLocks noChangeArrowheads="1"/>
          </p:cNvSpPr>
          <p:nvPr/>
        </p:nvSpPr>
        <p:spPr bwMode="auto">
          <a:xfrm rot="16200000">
            <a:off x="-578643" y="4083843"/>
            <a:ext cx="3505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GB" sz="1800" b="1"/>
              <a:t>Abstraction</a:t>
            </a:r>
            <a:endParaRPr lang="en-US" sz="1800" b="1"/>
          </a:p>
        </p:txBody>
      </p:sp>
      <p:grpSp>
        <p:nvGrpSpPr>
          <p:cNvPr id="320521" name="Group 9"/>
          <p:cNvGrpSpPr>
            <a:grpSpLocks/>
          </p:cNvGrpSpPr>
          <p:nvPr/>
        </p:nvGrpSpPr>
        <p:grpSpPr bwMode="auto">
          <a:xfrm>
            <a:off x="1644650" y="4419600"/>
            <a:ext cx="1555750" cy="1128713"/>
            <a:chOff x="1040" y="3072"/>
            <a:chExt cx="980" cy="711"/>
          </a:xfrm>
        </p:grpSpPr>
        <p:graphicFrame>
          <p:nvGraphicFramePr>
            <p:cNvPr id="320522" name="Object 10"/>
            <p:cNvGraphicFramePr>
              <a:graphicFrameLocks noChangeAspect="1"/>
            </p:cNvGraphicFramePr>
            <p:nvPr/>
          </p:nvGraphicFramePr>
          <p:xfrm>
            <a:off x="1152" y="3072"/>
            <a:ext cx="435" cy="515"/>
          </p:xfrm>
          <a:graphic>
            <a:graphicData uri="http://schemas.openxmlformats.org/presentationml/2006/ole">
              <p:oleObj spid="_x0000_s320522" name="VISIO" r:id="rId3" imgW="983520" imgH="1163520" progId="">
                <p:embed/>
              </p:oleObj>
            </a:graphicData>
          </a:graphic>
        </p:graphicFrame>
        <p:sp>
          <p:nvSpPr>
            <p:cNvPr id="320523" name="Text Box 11"/>
            <p:cNvSpPr txBox="1">
              <a:spLocks noChangeArrowheads="1"/>
            </p:cNvSpPr>
            <p:nvPr/>
          </p:nvSpPr>
          <p:spPr bwMode="auto">
            <a:xfrm>
              <a:off x="1040" y="3552"/>
              <a:ext cx="98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 sz="1800" b="1">
                  <a:solidFill>
                    <a:srgbClr val="000099"/>
                  </a:solidFill>
                </a:rPr>
                <a:t>Circuit Level</a:t>
              </a:r>
              <a:endParaRPr lang="en-US" sz="1800" b="1">
                <a:solidFill>
                  <a:srgbClr val="000099"/>
                </a:solidFill>
              </a:endParaRPr>
            </a:p>
          </p:txBody>
        </p:sp>
      </p:grpSp>
      <p:grpSp>
        <p:nvGrpSpPr>
          <p:cNvPr id="320524" name="Group 12"/>
          <p:cNvGrpSpPr>
            <a:grpSpLocks/>
          </p:cNvGrpSpPr>
          <p:nvPr/>
        </p:nvGrpSpPr>
        <p:grpSpPr bwMode="auto">
          <a:xfrm>
            <a:off x="3352800" y="3962400"/>
            <a:ext cx="1339850" cy="1052513"/>
            <a:chOff x="2112" y="2784"/>
            <a:chExt cx="844" cy="663"/>
          </a:xfrm>
        </p:grpSpPr>
        <p:graphicFrame>
          <p:nvGraphicFramePr>
            <p:cNvPr id="320525" name="Object 13"/>
            <p:cNvGraphicFramePr>
              <a:graphicFrameLocks noChangeAspect="1"/>
            </p:cNvGraphicFramePr>
            <p:nvPr/>
          </p:nvGraphicFramePr>
          <p:xfrm>
            <a:off x="2208" y="2784"/>
            <a:ext cx="701" cy="456"/>
          </p:xfrm>
          <a:graphic>
            <a:graphicData uri="http://schemas.openxmlformats.org/presentationml/2006/ole">
              <p:oleObj spid="_x0000_s320525" name="VISIO" r:id="rId4" imgW="1595520" imgH="1036440" progId="">
                <p:embed/>
              </p:oleObj>
            </a:graphicData>
          </a:graphic>
        </p:graphicFrame>
        <p:sp>
          <p:nvSpPr>
            <p:cNvPr id="320526" name="Text Box 14"/>
            <p:cNvSpPr txBox="1">
              <a:spLocks noChangeArrowheads="1"/>
            </p:cNvSpPr>
            <p:nvPr/>
          </p:nvSpPr>
          <p:spPr bwMode="auto">
            <a:xfrm>
              <a:off x="2112" y="3216"/>
              <a:ext cx="8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 sz="1800" b="1">
                  <a:solidFill>
                    <a:srgbClr val="000099"/>
                  </a:solidFill>
                </a:rPr>
                <a:t>Gate Level</a:t>
              </a:r>
              <a:endParaRPr lang="en-US" sz="1800" b="1">
                <a:solidFill>
                  <a:srgbClr val="000099"/>
                </a:solidFill>
              </a:endParaRPr>
            </a:p>
          </p:txBody>
        </p:sp>
      </p:grpSp>
      <p:grpSp>
        <p:nvGrpSpPr>
          <p:cNvPr id="320527" name="Group 15"/>
          <p:cNvGrpSpPr>
            <a:grpSpLocks/>
          </p:cNvGrpSpPr>
          <p:nvPr/>
        </p:nvGrpSpPr>
        <p:grpSpPr bwMode="auto">
          <a:xfrm>
            <a:off x="5257800" y="3352800"/>
            <a:ext cx="1136650" cy="1403350"/>
            <a:chOff x="3120" y="2304"/>
            <a:chExt cx="716" cy="884"/>
          </a:xfrm>
        </p:grpSpPr>
        <p:sp>
          <p:nvSpPr>
            <p:cNvPr id="320528" name="AutoShape 16"/>
            <p:cNvSpPr>
              <a:spLocks noChangeArrowheads="1"/>
            </p:cNvSpPr>
            <p:nvPr/>
          </p:nvSpPr>
          <p:spPr bwMode="auto">
            <a:xfrm>
              <a:off x="3248" y="2304"/>
              <a:ext cx="432" cy="432"/>
            </a:xfrm>
            <a:prstGeom prst="flowChartDocument">
              <a:avLst/>
            </a:prstGeom>
            <a:noFill/>
            <a:ln w="25400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29" name="Text Box 17"/>
            <p:cNvSpPr txBox="1">
              <a:spLocks noChangeArrowheads="1"/>
            </p:cNvSpPr>
            <p:nvPr/>
          </p:nvSpPr>
          <p:spPr bwMode="auto">
            <a:xfrm>
              <a:off x="3264" y="2352"/>
              <a:ext cx="43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en-GB" sz="1800" b="1">
                  <a:solidFill>
                    <a:srgbClr val="000099"/>
                  </a:solidFill>
                </a:rPr>
                <a:t>RTL</a:t>
              </a:r>
              <a:endParaRPr lang="en-US" sz="1800" b="1">
                <a:solidFill>
                  <a:srgbClr val="000099"/>
                </a:solidFill>
              </a:endParaRPr>
            </a:p>
          </p:txBody>
        </p:sp>
        <p:sp>
          <p:nvSpPr>
            <p:cNvPr id="320530" name="Text Box 18"/>
            <p:cNvSpPr txBox="1">
              <a:spLocks noChangeArrowheads="1"/>
            </p:cNvSpPr>
            <p:nvPr/>
          </p:nvSpPr>
          <p:spPr bwMode="auto">
            <a:xfrm>
              <a:off x="3120" y="2784"/>
              <a:ext cx="716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eaLnBrk="1" hangingPunct="1"/>
              <a:r>
                <a:rPr lang="en-GB" sz="1800" b="1">
                  <a:solidFill>
                    <a:srgbClr val="000099"/>
                  </a:solidFill>
                </a:rPr>
                <a:t>RT Level</a:t>
              </a:r>
              <a:br>
                <a:rPr lang="en-GB" sz="1800" b="1">
                  <a:solidFill>
                    <a:srgbClr val="000099"/>
                  </a:solidFill>
                </a:rPr>
              </a:br>
              <a:r>
                <a:rPr lang="en-GB" sz="1800" b="1">
                  <a:solidFill>
                    <a:srgbClr val="000099"/>
                  </a:solidFill>
                </a:rPr>
                <a:t>(Module)</a:t>
              </a:r>
            </a:p>
          </p:txBody>
        </p:sp>
      </p:grpSp>
      <p:grpSp>
        <p:nvGrpSpPr>
          <p:cNvPr id="320531" name="Group 19"/>
          <p:cNvGrpSpPr>
            <a:grpSpLocks/>
          </p:cNvGrpSpPr>
          <p:nvPr/>
        </p:nvGrpSpPr>
        <p:grpSpPr bwMode="auto">
          <a:xfrm>
            <a:off x="7042150" y="2667000"/>
            <a:ext cx="838200" cy="990600"/>
            <a:chOff x="4368" y="1920"/>
            <a:chExt cx="528" cy="624"/>
          </a:xfrm>
        </p:grpSpPr>
        <p:sp>
          <p:nvSpPr>
            <p:cNvPr id="320532" name="AutoShape 20"/>
            <p:cNvSpPr>
              <a:spLocks noChangeArrowheads="1"/>
            </p:cNvSpPr>
            <p:nvPr/>
          </p:nvSpPr>
          <p:spPr bwMode="auto">
            <a:xfrm>
              <a:off x="4464" y="1920"/>
              <a:ext cx="432" cy="432"/>
            </a:xfrm>
            <a:prstGeom prst="flowChartDocument">
              <a:avLst/>
            </a:prstGeom>
            <a:noFill/>
            <a:ln w="25400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3" name="AutoShape 21"/>
            <p:cNvSpPr>
              <a:spLocks noChangeArrowheads="1"/>
            </p:cNvSpPr>
            <p:nvPr/>
          </p:nvSpPr>
          <p:spPr bwMode="auto">
            <a:xfrm>
              <a:off x="4416" y="2016"/>
              <a:ext cx="432" cy="432"/>
            </a:xfrm>
            <a:prstGeom prst="flowChartDocument">
              <a:avLst/>
            </a:prstGeom>
            <a:solidFill>
              <a:schemeClr val="bg1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4" name="AutoShape 22"/>
            <p:cNvSpPr>
              <a:spLocks noChangeArrowheads="1"/>
            </p:cNvSpPr>
            <p:nvPr/>
          </p:nvSpPr>
          <p:spPr bwMode="auto">
            <a:xfrm>
              <a:off x="4368" y="2112"/>
              <a:ext cx="432" cy="432"/>
            </a:xfrm>
            <a:prstGeom prst="flowChartDocument">
              <a:avLst/>
            </a:prstGeom>
            <a:solidFill>
              <a:schemeClr val="bg1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0535" name="Group 23"/>
          <p:cNvGrpSpPr>
            <a:grpSpLocks/>
          </p:cNvGrpSpPr>
          <p:nvPr/>
        </p:nvGrpSpPr>
        <p:grpSpPr bwMode="auto">
          <a:xfrm>
            <a:off x="7956550" y="2667000"/>
            <a:ext cx="838200" cy="990600"/>
            <a:chOff x="4368" y="1920"/>
            <a:chExt cx="528" cy="624"/>
          </a:xfrm>
        </p:grpSpPr>
        <p:sp>
          <p:nvSpPr>
            <p:cNvPr id="320536" name="AutoShape 24"/>
            <p:cNvSpPr>
              <a:spLocks noChangeArrowheads="1"/>
            </p:cNvSpPr>
            <p:nvPr/>
          </p:nvSpPr>
          <p:spPr bwMode="auto">
            <a:xfrm>
              <a:off x="4464" y="1920"/>
              <a:ext cx="432" cy="432"/>
            </a:xfrm>
            <a:prstGeom prst="flowChartDocument">
              <a:avLst/>
            </a:prstGeom>
            <a:noFill/>
            <a:ln w="25400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7" name="AutoShape 25"/>
            <p:cNvSpPr>
              <a:spLocks noChangeArrowheads="1"/>
            </p:cNvSpPr>
            <p:nvPr/>
          </p:nvSpPr>
          <p:spPr bwMode="auto">
            <a:xfrm>
              <a:off x="4416" y="2016"/>
              <a:ext cx="432" cy="432"/>
            </a:xfrm>
            <a:prstGeom prst="flowChartDocument">
              <a:avLst/>
            </a:prstGeom>
            <a:solidFill>
              <a:schemeClr val="bg1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0538" name="AutoShape 26"/>
            <p:cNvSpPr>
              <a:spLocks noChangeArrowheads="1"/>
            </p:cNvSpPr>
            <p:nvPr/>
          </p:nvSpPr>
          <p:spPr bwMode="auto">
            <a:xfrm>
              <a:off x="4368" y="2112"/>
              <a:ext cx="432" cy="432"/>
            </a:xfrm>
            <a:prstGeom prst="flowChartDocument">
              <a:avLst/>
            </a:prstGeom>
            <a:solidFill>
              <a:schemeClr val="bg1"/>
            </a:solidFill>
            <a:ln w="25400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20539" name="Group 27"/>
          <p:cNvGrpSpPr>
            <a:grpSpLocks noChangeAspect="1"/>
          </p:cNvGrpSpPr>
          <p:nvPr/>
        </p:nvGrpSpPr>
        <p:grpSpPr bwMode="auto">
          <a:xfrm>
            <a:off x="7086600" y="838200"/>
            <a:ext cx="1849438" cy="1722438"/>
            <a:chOff x="3112" y="964"/>
            <a:chExt cx="2328" cy="2168"/>
          </a:xfrm>
        </p:grpSpPr>
        <p:pic>
          <p:nvPicPr>
            <p:cNvPr id="320540" name="Picture 28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112" y="964"/>
              <a:ext cx="2328" cy="216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</p:pic>
        <p:sp>
          <p:nvSpPr>
            <p:cNvPr id="320541" name="Rectangle 29"/>
            <p:cNvSpPr>
              <a:spLocks noChangeAspect="1" noChangeArrowheads="1"/>
            </p:cNvSpPr>
            <p:nvPr/>
          </p:nvSpPr>
          <p:spPr bwMode="auto">
            <a:xfrm>
              <a:off x="3170" y="993"/>
              <a:ext cx="2188" cy="2086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0542" name="Text Box 30"/>
          <p:cNvSpPr txBox="1">
            <a:spLocks noChangeArrowheads="1"/>
          </p:cNvSpPr>
          <p:nvPr/>
        </p:nvSpPr>
        <p:spPr bwMode="auto">
          <a:xfrm>
            <a:off x="7042150" y="3124200"/>
            <a:ext cx="628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1800" b="1">
                <a:solidFill>
                  <a:srgbClr val="000099"/>
                </a:solidFill>
              </a:rPr>
              <a:t>RTL</a:t>
            </a:r>
            <a:endParaRPr lang="en-US" sz="1800" b="1">
              <a:solidFill>
                <a:srgbClr val="000099"/>
              </a:solidFill>
            </a:endParaRPr>
          </a:p>
        </p:txBody>
      </p:sp>
      <p:sp>
        <p:nvSpPr>
          <p:cNvPr id="320543" name="Text Box 31"/>
          <p:cNvSpPr txBox="1">
            <a:spLocks noChangeArrowheads="1"/>
          </p:cNvSpPr>
          <p:nvPr/>
        </p:nvSpPr>
        <p:spPr bwMode="auto">
          <a:xfrm>
            <a:off x="7956550" y="3124200"/>
            <a:ext cx="6096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eaLnBrk="1" hangingPunct="1"/>
            <a:r>
              <a:rPr lang="en-GB" sz="1800" b="1">
                <a:solidFill>
                  <a:srgbClr val="000099"/>
                </a:solidFill>
              </a:rPr>
              <a:t>SW</a:t>
            </a:r>
            <a:endParaRPr lang="en-US" sz="1800" b="1">
              <a:solidFill>
                <a:srgbClr val="000099"/>
              </a:solidFill>
            </a:endParaRPr>
          </a:p>
        </p:txBody>
      </p:sp>
      <p:sp>
        <p:nvSpPr>
          <p:cNvPr id="320544" name="Text Box 32"/>
          <p:cNvSpPr txBox="1">
            <a:spLocks noChangeArrowheads="1"/>
          </p:cNvSpPr>
          <p:nvPr/>
        </p:nvSpPr>
        <p:spPr bwMode="auto">
          <a:xfrm>
            <a:off x="6978650" y="3733800"/>
            <a:ext cx="16446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GB" sz="1800" b="1">
                <a:solidFill>
                  <a:srgbClr val="000099"/>
                </a:solidFill>
              </a:rPr>
              <a:t>System Level</a:t>
            </a:r>
            <a:endParaRPr lang="en-US" sz="1800" b="1">
              <a:solidFill>
                <a:srgbClr val="000099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2F4877-0B85-405E-BCC4-0583E750D770}" type="slidenum">
              <a:rPr lang="en-US"/>
              <a:pPr/>
              <a:t>50</a:t>
            </a:fld>
            <a:endParaRPr lang="en-US"/>
          </a:p>
        </p:txBody>
      </p:sp>
      <p:sp>
        <p:nvSpPr>
          <p:cNvPr id="331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Narrow" pitchFamily="34" charset="0"/>
              </a:rPr>
              <a:t>Elements of structural models</a:t>
            </a:r>
          </a:p>
        </p:txBody>
      </p:sp>
      <p:sp>
        <p:nvSpPr>
          <p:cNvPr id="331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848600" cy="4114800"/>
          </a:xfrm>
        </p:spPr>
        <p:txBody>
          <a:bodyPr/>
          <a:lstStyle/>
          <a:p>
            <a:endParaRPr lang="en-US">
              <a:latin typeface="Arial Narrow" pitchFamily="34" charset="0"/>
            </a:endParaRPr>
          </a:p>
          <a:p>
            <a:r>
              <a:rPr lang="en-US">
                <a:latin typeface="Arial Narrow" pitchFamily="34" charset="0"/>
              </a:rPr>
              <a:t>Structural models describe a digital system as an interconnection of components</a:t>
            </a:r>
          </a:p>
          <a:p>
            <a:endParaRPr lang="en-US">
              <a:latin typeface="Arial Narrow" pitchFamily="34" charset="0"/>
            </a:endParaRPr>
          </a:p>
          <a:p>
            <a:r>
              <a:rPr lang="en-US">
                <a:latin typeface="Arial Narrow" pitchFamily="34" charset="0"/>
              </a:rPr>
              <a:t>An entity/architecture for each component must be independently available</a:t>
            </a:r>
          </a:p>
          <a:p>
            <a:pPr lvl="1">
              <a:buFont typeface="Wingdings" pitchFamily="2" charset="2"/>
              <a:buNone/>
            </a:pPr>
            <a:endParaRPr lang="en-US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89889B4-792A-43C8-8717-EC9FEA40E29E}" type="slidenum">
              <a:rPr lang="en-US"/>
              <a:pPr/>
              <a:t>51</a:t>
            </a:fld>
            <a:endParaRPr lang="en-US"/>
          </a:p>
        </p:txBody>
      </p:sp>
      <p:sp>
        <p:nvSpPr>
          <p:cNvPr id="332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Narrow" pitchFamily="34" charset="0"/>
              </a:rPr>
              <a:t>Structural models</a:t>
            </a:r>
          </a:p>
        </p:txBody>
      </p:sp>
      <p:sp>
        <p:nvSpPr>
          <p:cNvPr id="3328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001000" cy="4114800"/>
          </a:xfrm>
        </p:spPr>
        <p:txBody>
          <a:bodyPr/>
          <a:lstStyle/>
          <a:p>
            <a:r>
              <a:rPr lang="en-US">
                <a:latin typeface="Arial Narrow" pitchFamily="34" charset="0"/>
              </a:rPr>
              <a:t>Structural models are always “built” as follows:</a:t>
            </a:r>
          </a:p>
          <a:p>
            <a:pPr lvl="1"/>
            <a:r>
              <a:rPr lang="en-US">
                <a:latin typeface="Arial Narrow" pitchFamily="34" charset="0"/>
              </a:rPr>
              <a:t>Define the components used in the design</a:t>
            </a:r>
          </a:p>
          <a:p>
            <a:pPr lvl="1"/>
            <a:r>
              <a:rPr lang="en-US">
                <a:latin typeface="Arial Narrow" pitchFamily="34" charset="0"/>
              </a:rPr>
              <a:t>Describe the interconnection of these components</a:t>
            </a:r>
          </a:p>
          <a:p>
            <a:endParaRPr lang="en-US" sz="1600">
              <a:latin typeface="Arial Narrow" pitchFamily="34" charset="0"/>
            </a:endParaRPr>
          </a:p>
          <a:p>
            <a:r>
              <a:rPr lang="en-US">
                <a:latin typeface="Arial Narrow" pitchFamily="34" charset="0"/>
              </a:rPr>
              <a:t>Structural models can be easily generated (automatically) from schematics</a:t>
            </a:r>
          </a:p>
          <a:p>
            <a:endParaRPr lang="en-US" sz="1600">
              <a:latin typeface="Arial Narrow" pitchFamily="34" charset="0"/>
            </a:endParaRPr>
          </a:p>
          <a:p>
            <a:r>
              <a:rPr lang="en-US">
                <a:latin typeface="Arial Narrow" pitchFamily="34" charset="0"/>
              </a:rPr>
              <a:t>Structural descriptions can be nested</a:t>
            </a:r>
          </a:p>
          <a:p>
            <a:endParaRPr lang="en-US">
              <a:latin typeface="Arial Narrow" pitchFamily="34" charset="0"/>
            </a:endParaRPr>
          </a:p>
          <a:p>
            <a:pPr lvl="1"/>
            <a:endParaRPr lang="en-US">
              <a:latin typeface="Arial Narrow" pitchFamily="34" charset="0"/>
            </a:endParaRPr>
          </a:p>
          <a:p>
            <a:endParaRPr lang="en-US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173771-3B65-4DCC-B7D6-5C4DA795B0F9}" type="slidenum">
              <a:rPr lang="en-US"/>
              <a:pPr/>
              <a:t>52</a:t>
            </a:fld>
            <a:endParaRPr lang="en-US"/>
          </a:p>
        </p:txBody>
      </p:sp>
      <p:sp>
        <p:nvSpPr>
          <p:cNvPr id="333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Narrow" pitchFamily="34" charset="0"/>
              </a:rPr>
              <a:t>Hierarchy and Abstraction</a:t>
            </a:r>
          </a:p>
        </p:txBody>
      </p:sp>
      <p:sp>
        <p:nvSpPr>
          <p:cNvPr id="333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848600" cy="4114800"/>
          </a:xfrm>
        </p:spPr>
        <p:txBody>
          <a:bodyPr/>
          <a:lstStyle/>
          <a:p>
            <a:endParaRPr lang="en-US">
              <a:latin typeface="Arial Narrow" pitchFamily="34" charset="0"/>
            </a:endParaRPr>
          </a:p>
          <a:p>
            <a:endParaRPr lang="en-US">
              <a:latin typeface="Arial Narrow" pitchFamily="34" charset="0"/>
            </a:endParaRPr>
          </a:p>
          <a:p>
            <a:r>
              <a:rPr lang="en-US">
                <a:latin typeface="Arial Narrow" pitchFamily="34" charset="0"/>
              </a:rPr>
              <a:t>Structural modeling expresses the hierarchical nature of designs and provides a mechanism for the instantiation and reuse of cores</a:t>
            </a:r>
          </a:p>
          <a:p>
            <a:endParaRPr lang="en-US">
              <a:latin typeface="Arial Narrow" pitchFamily="34" charset="0"/>
            </a:endParaRPr>
          </a:p>
          <a:p>
            <a:endParaRPr lang="en-US">
              <a:latin typeface="Arial Narrow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4C1AB-E409-42F2-8D0D-9CC840D4C8E4}" type="slidenum">
              <a:rPr lang="en-US"/>
              <a:pPr/>
              <a:t>53</a:t>
            </a:fld>
            <a:endParaRPr lang="en-US"/>
          </a:p>
        </p:txBody>
      </p:sp>
      <p:sp>
        <p:nvSpPr>
          <p:cNvPr id="33485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90500"/>
            <a:ext cx="7404100" cy="1527175"/>
          </a:xfrm>
        </p:spPr>
        <p:txBody>
          <a:bodyPr/>
          <a:lstStyle/>
          <a:p>
            <a:r>
              <a:rPr lang="en-US" sz="3600">
                <a:latin typeface="Arial Narrow" pitchFamily="34" charset="0"/>
              </a:rPr>
              <a:t>An example of structural modeling (1)</a:t>
            </a:r>
          </a:p>
        </p:txBody>
      </p:sp>
      <p:sp>
        <p:nvSpPr>
          <p:cNvPr id="334851" name="Text Box 3"/>
          <p:cNvSpPr txBox="1">
            <a:spLocks noChangeArrowheads="1"/>
          </p:cNvSpPr>
          <p:nvPr/>
        </p:nvSpPr>
        <p:spPr bwMode="auto">
          <a:xfrm>
            <a:off x="377825" y="4908550"/>
            <a:ext cx="731838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tx2"/>
                </a:solidFill>
                <a:latin typeface="Verdana" pitchFamily="34" charset="0"/>
              </a:rPr>
              <a:t>Test</a:t>
            </a:r>
          </a:p>
        </p:txBody>
      </p:sp>
      <p:sp>
        <p:nvSpPr>
          <p:cNvPr id="334852" name="Text Box 4"/>
          <p:cNvSpPr txBox="1">
            <a:spLocks noChangeArrowheads="1"/>
          </p:cNvSpPr>
          <p:nvPr/>
        </p:nvSpPr>
        <p:spPr bwMode="auto">
          <a:xfrm>
            <a:off x="336550" y="3235325"/>
            <a:ext cx="80010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tx2"/>
                </a:solidFill>
                <a:latin typeface="Verdana" pitchFamily="34" charset="0"/>
              </a:rPr>
              <a:t>Load</a:t>
            </a:r>
          </a:p>
        </p:txBody>
      </p:sp>
      <p:grpSp>
        <p:nvGrpSpPr>
          <p:cNvPr id="334853" name="Group 5"/>
          <p:cNvGrpSpPr>
            <a:grpSpLocks/>
          </p:cNvGrpSpPr>
          <p:nvPr/>
        </p:nvGrpSpPr>
        <p:grpSpPr bwMode="auto">
          <a:xfrm>
            <a:off x="4826000" y="4292600"/>
            <a:ext cx="3200400" cy="1143000"/>
            <a:chOff x="864" y="1584"/>
            <a:chExt cx="2016" cy="720"/>
          </a:xfrm>
        </p:grpSpPr>
        <p:sp>
          <p:nvSpPr>
            <p:cNvPr id="334854" name="Rectangle 6"/>
            <p:cNvSpPr>
              <a:spLocks noChangeArrowheads="1"/>
            </p:cNvSpPr>
            <p:nvPr/>
          </p:nvSpPr>
          <p:spPr bwMode="auto">
            <a:xfrm>
              <a:off x="1344" y="1584"/>
              <a:ext cx="1104" cy="720"/>
            </a:xfrm>
            <a:prstGeom prst="rect">
              <a:avLst/>
            </a:prstGeom>
            <a:noFill/>
            <a:ln w="38100" algn="ctr">
              <a:solidFill>
                <a:srgbClr val="0033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855" name="Line 7"/>
            <p:cNvSpPr>
              <a:spLocks noChangeShapeType="1"/>
            </p:cNvSpPr>
            <p:nvPr/>
          </p:nvSpPr>
          <p:spPr bwMode="auto">
            <a:xfrm>
              <a:off x="2448" y="1968"/>
              <a:ext cx="432" cy="0"/>
            </a:xfrm>
            <a:prstGeom prst="line">
              <a:avLst/>
            </a:prstGeom>
            <a:noFill/>
            <a:ln w="25400">
              <a:solidFill>
                <a:srgbClr val="003366"/>
              </a:solidFill>
              <a:round/>
              <a:headEnd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856" name="Text Box 8"/>
            <p:cNvSpPr txBox="1">
              <a:spLocks noChangeArrowheads="1"/>
            </p:cNvSpPr>
            <p:nvPr/>
          </p:nvSpPr>
          <p:spPr bwMode="auto">
            <a:xfrm>
              <a:off x="1344" y="1632"/>
              <a:ext cx="212" cy="231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3366"/>
                  </a:solidFill>
                </a:rPr>
                <a:t>A</a:t>
              </a:r>
            </a:p>
          </p:txBody>
        </p:sp>
        <p:sp>
          <p:nvSpPr>
            <p:cNvPr id="334857" name="Text Box 9"/>
            <p:cNvSpPr txBox="1">
              <a:spLocks noChangeArrowheads="1"/>
            </p:cNvSpPr>
            <p:nvPr/>
          </p:nvSpPr>
          <p:spPr bwMode="auto">
            <a:xfrm>
              <a:off x="1344" y="1968"/>
              <a:ext cx="212" cy="231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3366"/>
                  </a:solidFill>
                </a:rPr>
                <a:t>B</a:t>
              </a:r>
            </a:p>
          </p:txBody>
        </p:sp>
        <p:sp>
          <p:nvSpPr>
            <p:cNvPr id="334858" name="Text Box 10"/>
            <p:cNvSpPr txBox="1">
              <a:spLocks noChangeArrowheads="1"/>
            </p:cNvSpPr>
            <p:nvPr/>
          </p:nvSpPr>
          <p:spPr bwMode="auto">
            <a:xfrm>
              <a:off x="2152" y="1824"/>
              <a:ext cx="324" cy="231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rgbClr val="003366"/>
                  </a:solidFill>
                </a:rPr>
                <a:t>EQ</a:t>
              </a:r>
            </a:p>
          </p:txBody>
        </p:sp>
        <p:sp>
          <p:nvSpPr>
            <p:cNvPr id="334859" name="Text Box 11"/>
            <p:cNvSpPr txBox="1">
              <a:spLocks noChangeArrowheads="1"/>
            </p:cNvSpPr>
            <p:nvPr/>
          </p:nvSpPr>
          <p:spPr bwMode="auto">
            <a:xfrm>
              <a:off x="1756" y="2064"/>
              <a:ext cx="716" cy="231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1800" b="1">
                  <a:solidFill>
                    <a:srgbClr val="3366CC"/>
                  </a:solidFill>
                </a:rPr>
                <a:t>compare</a:t>
              </a:r>
            </a:p>
          </p:txBody>
        </p:sp>
        <p:sp>
          <p:nvSpPr>
            <p:cNvPr id="334860" name="AutoShape 12"/>
            <p:cNvSpPr>
              <a:spLocks noChangeArrowheads="1"/>
            </p:cNvSpPr>
            <p:nvPr/>
          </p:nvSpPr>
          <p:spPr bwMode="auto">
            <a:xfrm>
              <a:off x="864" y="2016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rgbClr val="003366"/>
            </a:solidFill>
            <a:ln w="25400" algn="ctr">
              <a:solidFill>
                <a:srgbClr val="0033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4861" name="AutoShape 13"/>
            <p:cNvSpPr>
              <a:spLocks noChangeArrowheads="1"/>
            </p:cNvSpPr>
            <p:nvPr/>
          </p:nvSpPr>
          <p:spPr bwMode="auto">
            <a:xfrm>
              <a:off x="864" y="1680"/>
              <a:ext cx="480" cy="144"/>
            </a:xfrm>
            <a:prstGeom prst="rightArrow">
              <a:avLst>
                <a:gd name="adj1" fmla="val 50000"/>
                <a:gd name="adj2" fmla="val 83333"/>
              </a:avLst>
            </a:prstGeom>
            <a:solidFill>
              <a:srgbClr val="003366"/>
            </a:solidFill>
            <a:ln w="25400" algn="ctr">
              <a:solidFill>
                <a:srgbClr val="00336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800">
                <a:solidFill>
                  <a:srgbClr val="003366"/>
                </a:solidFill>
              </a:endParaRPr>
            </a:p>
          </p:txBody>
        </p:sp>
      </p:grpSp>
      <p:sp>
        <p:nvSpPr>
          <p:cNvPr id="334862" name="Rectangle 14"/>
          <p:cNvSpPr>
            <a:spLocks noChangeArrowheads="1"/>
          </p:cNvSpPr>
          <p:nvPr/>
        </p:nvSpPr>
        <p:spPr bwMode="auto">
          <a:xfrm>
            <a:off x="2006600" y="2463800"/>
            <a:ext cx="1752600" cy="1676400"/>
          </a:xfrm>
          <a:prstGeom prst="rect">
            <a:avLst/>
          </a:prstGeom>
          <a:noFill/>
          <a:ln w="38100" algn="ctr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63" name="Text Box 15"/>
          <p:cNvSpPr txBox="1">
            <a:spLocks noChangeArrowheads="1"/>
          </p:cNvSpPr>
          <p:nvPr/>
        </p:nvSpPr>
        <p:spPr bwMode="auto">
          <a:xfrm>
            <a:off x="2006600" y="2540000"/>
            <a:ext cx="51435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3366"/>
                </a:solidFill>
              </a:rPr>
              <a:t>Clk</a:t>
            </a:r>
          </a:p>
        </p:txBody>
      </p:sp>
      <p:sp>
        <p:nvSpPr>
          <p:cNvPr id="334864" name="Text Box 16"/>
          <p:cNvSpPr txBox="1">
            <a:spLocks noChangeArrowheads="1"/>
          </p:cNvSpPr>
          <p:nvPr/>
        </p:nvSpPr>
        <p:spPr bwMode="auto">
          <a:xfrm>
            <a:off x="2006600" y="3606800"/>
            <a:ext cx="66675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3366"/>
                </a:solidFill>
              </a:rPr>
              <a:t>Data</a:t>
            </a:r>
          </a:p>
        </p:txBody>
      </p:sp>
      <p:sp>
        <p:nvSpPr>
          <p:cNvPr id="334865" name="Text Box 17"/>
          <p:cNvSpPr txBox="1">
            <a:spLocks noChangeArrowheads="1"/>
          </p:cNvSpPr>
          <p:nvPr/>
        </p:nvSpPr>
        <p:spPr bwMode="auto">
          <a:xfrm>
            <a:off x="3365500" y="2844800"/>
            <a:ext cx="36195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3366"/>
                </a:solidFill>
              </a:rPr>
              <a:t>Q</a:t>
            </a:r>
          </a:p>
        </p:txBody>
      </p:sp>
      <p:sp>
        <p:nvSpPr>
          <p:cNvPr id="334866" name="Text Box 18"/>
          <p:cNvSpPr txBox="1">
            <a:spLocks noChangeArrowheads="1"/>
          </p:cNvSpPr>
          <p:nvPr/>
        </p:nvSpPr>
        <p:spPr bwMode="auto">
          <a:xfrm>
            <a:off x="2832100" y="3746500"/>
            <a:ext cx="88265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3366CC"/>
                </a:solidFill>
              </a:rPr>
              <a:t>shifter</a:t>
            </a:r>
          </a:p>
        </p:txBody>
      </p:sp>
      <p:sp>
        <p:nvSpPr>
          <p:cNvPr id="334867" name="AutoShape 19"/>
          <p:cNvSpPr>
            <a:spLocks noChangeArrowheads="1"/>
          </p:cNvSpPr>
          <p:nvPr/>
        </p:nvSpPr>
        <p:spPr bwMode="auto">
          <a:xfrm>
            <a:off x="1168400" y="3683000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rgbClr val="003366"/>
          </a:solidFill>
          <a:ln w="25400" algn="ctr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68" name="Line 20"/>
          <p:cNvSpPr>
            <a:spLocks noChangeShapeType="1"/>
          </p:cNvSpPr>
          <p:nvPr/>
        </p:nvSpPr>
        <p:spPr bwMode="auto">
          <a:xfrm>
            <a:off x="1168400" y="2692400"/>
            <a:ext cx="838200" cy="0"/>
          </a:xfrm>
          <a:prstGeom prst="line">
            <a:avLst/>
          </a:prstGeom>
          <a:noFill/>
          <a:ln w="25400">
            <a:solidFill>
              <a:srgbClr val="003366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69" name="Line 21"/>
          <p:cNvSpPr>
            <a:spLocks noChangeShapeType="1"/>
          </p:cNvSpPr>
          <p:nvPr/>
        </p:nvSpPr>
        <p:spPr bwMode="auto">
          <a:xfrm>
            <a:off x="1168400" y="3073400"/>
            <a:ext cx="838200" cy="0"/>
          </a:xfrm>
          <a:prstGeom prst="line">
            <a:avLst/>
          </a:prstGeom>
          <a:noFill/>
          <a:ln w="25400">
            <a:solidFill>
              <a:srgbClr val="003366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70" name="Text Box 22"/>
          <p:cNvSpPr txBox="1">
            <a:spLocks noChangeArrowheads="1"/>
          </p:cNvSpPr>
          <p:nvPr/>
        </p:nvSpPr>
        <p:spPr bwMode="auto">
          <a:xfrm>
            <a:off x="2000250" y="2844800"/>
            <a:ext cx="52705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3366"/>
                </a:solidFill>
              </a:rPr>
              <a:t>Rst</a:t>
            </a:r>
          </a:p>
        </p:txBody>
      </p:sp>
      <p:sp>
        <p:nvSpPr>
          <p:cNvPr id="334871" name="Line 23"/>
          <p:cNvSpPr>
            <a:spLocks noChangeShapeType="1"/>
          </p:cNvSpPr>
          <p:nvPr/>
        </p:nvSpPr>
        <p:spPr bwMode="auto">
          <a:xfrm>
            <a:off x="1168400" y="3454400"/>
            <a:ext cx="838200" cy="0"/>
          </a:xfrm>
          <a:prstGeom prst="line">
            <a:avLst/>
          </a:prstGeom>
          <a:noFill/>
          <a:ln w="25400">
            <a:solidFill>
              <a:srgbClr val="003366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72" name="Text Box 24"/>
          <p:cNvSpPr txBox="1">
            <a:spLocks noChangeArrowheads="1"/>
          </p:cNvSpPr>
          <p:nvPr/>
        </p:nvSpPr>
        <p:spPr bwMode="auto">
          <a:xfrm>
            <a:off x="2006600" y="3225800"/>
            <a:ext cx="69215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3366"/>
                </a:solidFill>
              </a:rPr>
              <a:t>Load</a:t>
            </a:r>
          </a:p>
        </p:txBody>
      </p:sp>
      <p:sp>
        <p:nvSpPr>
          <p:cNvPr id="334873" name="AutoShape 25"/>
          <p:cNvSpPr>
            <a:spLocks noChangeArrowheads="1"/>
          </p:cNvSpPr>
          <p:nvPr/>
        </p:nvSpPr>
        <p:spPr bwMode="auto">
          <a:xfrm>
            <a:off x="3759200" y="2921000"/>
            <a:ext cx="762000" cy="228600"/>
          </a:xfrm>
          <a:prstGeom prst="rightArrow">
            <a:avLst>
              <a:gd name="adj1" fmla="val 50000"/>
              <a:gd name="adj2" fmla="val 83333"/>
            </a:avLst>
          </a:prstGeom>
          <a:solidFill>
            <a:srgbClr val="003366"/>
          </a:solidFill>
          <a:ln w="25400" algn="ctr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74" name="AutoShape 26"/>
          <p:cNvSpPr>
            <a:spLocks noChangeArrowheads="1"/>
          </p:cNvSpPr>
          <p:nvPr/>
        </p:nvSpPr>
        <p:spPr bwMode="auto">
          <a:xfrm>
            <a:off x="3759200" y="3454400"/>
            <a:ext cx="519113" cy="228600"/>
          </a:xfrm>
          <a:prstGeom prst="rightArrow">
            <a:avLst>
              <a:gd name="adj1" fmla="val 50000"/>
              <a:gd name="adj2" fmla="val 56771"/>
            </a:avLst>
          </a:prstGeom>
          <a:solidFill>
            <a:srgbClr val="003366"/>
          </a:solidFill>
          <a:ln w="25400" algn="ctr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75" name="Text Box 27"/>
          <p:cNvSpPr txBox="1">
            <a:spLocks noChangeArrowheads="1"/>
          </p:cNvSpPr>
          <p:nvPr/>
        </p:nvSpPr>
        <p:spPr bwMode="auto">
          <a:xfrm>
            <a:off x="3225800" y="3378200"/>
            <a:ext cx="48895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>
                <a:solidFill>
                  <a:srgbClr val="003366"/>
                </a:solidFill>
              </a:rPr>
              <a:t>Qb</a:t>
            </a:r>
          </a:p>
        </p:txBody>
      </p:sp>
      <p:sp>
        <p:nvSpPr>
          <p:cNvPr id="334876" name="Rectangle 28"/>
          <p:cNvSpPr>
            <a:spLocks noChangeArrowheads="1"/>
          </p:cNvSpPr>
          <p:nvPr/>
        </p:nvSpPr>
        <p:spPr bwMode="auto">
          <a:xfrm>
            <a:off x="4302125" y="2978150"/>
            <a:ext cx="381000" cy="114300"/>
          </a:xfrm>
          <a:prstGeom prst="rect">
            <a:avLst/>
          </a:prstGeom>
          <a:solidFill>
            <a:srgbClr val="003366"/>
          </a:solidFill>
          <a:ln w="25400" algn="ctr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77" name="Rectangle 29"/>
          <p:cNvSpPr>
            <a:spLocks noChangeArrowheads="1"/>
          </p:cNvSpPr>
          <p:nvPr/>
        </p:nvSpPr>
        <p:spPr bwMode="auto">
          <a:xfrm rot="16200000">
            <a:off x="3929063" y="3738563"/>
            <a:ext cx="1638300" cy="120650"/>
          </a:xfrm>
          <a:prstGeom prst="rect">
            <a:avLst/>
          </a:prstGeom>
          <a:solidFill>
            <a:srgbClr val="003366"/>
          </a:solidFill>
          <a:ln w="25400" algn="ctr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78" name="Text Box 30"/>
          <p:cNvSpPr txBox="1">
            <a:spLocks noChangeArrowheads="1"/>
          </p:cNvSpPr>
          <p:nvPr/>
        </p:nvSpPr>
        <p:spPr bwMode="auto">
          <a:xfrm>
            <a:off x="8016875" y="4679950"/>
            <a:ext cx="83185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tx2"/>
                </a:solidFill>
                <a:latin typeface="Verdana" pitchFamily="34" charset="0"/>
              </a:rPr>
              <a:t>Limit</a:t>
            </a:r>
          </a:p>
        </p:txBody>
      </p:sp>
      <p:sp>
        <p:nvSpPr>
          <p:cNvPr id="334879" name="Rectangle 31"/>
          <p:cNvSpPr>
            <a:spLocks noChangeArrowheads="1"/>
          </p:cNvSpPr>
          <p:nvPr/>
        </p:nvSpPr>
        <p:spPr bwMode="auto">
          <a:xfrm>
            <a:off x="1163638" y="5032375"/>
            <a:ext cx="3694112" cy="119063"/>
          </a:xfrm>
          <a:prstGeom prst="rect">
            <a:avLst/>
          </a:prstGeom>
          <a:solidFill>
            <a:srgbClr val="003366"/>
          </a:solidFill>
          <a:ln w="25400" algn="ctr">
            <a:solidFill>
              <a:srgbClr val="003366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4880" name="Text Box 32"/>
          <p:cNvSpPr txBox="1">
            <a:spLocks noChangeArrowheads="1"/>
          </p:cNvSpPr>
          <p:nvPr/>
        </p:nvSpPr>
        <p:spPr bwMode="auto">
          <a:xfrm>
            <a:off x="514350" y="2492375"/>
            <a:ext cx="581025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tx2"/>
                </a:solidFill>
                <a:latin typeface="Verdana" pitchFamily="34" charset="0"/>
              </a:rPr>
              <a:t>Clk</a:t>
            </a:r>
          </a:p>
        </p:txBody>
      </p:sp>
      <p:sp>
        <p:nvSpPr>
          <p:cNvPr id="334881" name="Text Box 33"/>
          <p:cNvSpPr txBox="1">
            <a:spLocks noChangeArrowheads="1"/>
          </p:cNvSpPr>
          <p:nvPr/>
        </p:nvSpPr>
        <p:spPr bwMode="auto">
          <a:xfrm>
            <a:off x="425450" y="2863850"/>
            <a:ext cx="60325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r"/>
            <a:r>
              <a:rPr lang="en-US" sz="1800" b="1">
                <a:solidFill>
                  <a:schemeClr val="tx2"/>
                </a:solidFill>
                <a:latin typeface="Verdana" pitchFamily="34" charset="0"/>
              </a:rPr>
              <a:t>Rst</a:t>
            </a:r>
          </a:p>
        </p:txBody>
      </p:sp>
      <p:sp>
        <p:nvSpPr>
          <p:cNvPr id="334882" name="Text Box 34"/>
          <p:cNvSpPr txBox="1">
            <a:spLocks noChangeArrowheads="1"/>
          </p:cNvSpPr>
          <p:nvPr/>
        </p:nvSpPr>
        <p:spPr bwMode="auto">
          <a:xfrm>
            <a:off x="466725" y="3587750"/>
            <a:ext cx="655638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tx2"/>
                </a:solidFill>
                <a:latin typeface="Verdana" pitchFamily="34" charset="0"/>
              </a:rPr>
              <a:t>Init</a:t>
            </a:r>
          </a:p>
        </p:txBody>
      </p:sp>
      <p:sp>
        <p:nvSpPr>
          <p:cNvPr id="334883" name="AutoShape 35"/>
          <p:cNvSpPr>
            <a:spLocks noChangeArrowheads="1"/>
          </p:cNvSpPr>
          <p:nvPr/>
        </p:nvSpPr>
        <p:spPr bwMode="auto">
          <a:xfrm>
            <a:off x="1330325" y="1905000"/>
            <a:ext cx="6505575" cy="4124325"/>
          </a:xfrm>
          <a:prstGeom prst="cube">
            <a:avLst>
              <a:gd name="adj" fmla="val 3407"/>
            </a:avLst>
          </a:prstGeom>
          <a:solidFill>
            <a:schemeClr val="accent2">
              <a:alpha val="30000"/>
            </a:schemeClr>
          </a:solidFill>
          <a:ln w="25400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334884" name="Text Box 36"/>
          <p:cNvSpPr txBox="1">
            <a:spLocks noChangeArrowheads="1"/>
          </p:cNvSpPr>
          <p:nvPr/>
        </p:nvSpPr>
        <p:spPr bwMode="auto">
          <a:xfrm>
            <a:off x="6416675" y="5570538"/>
            <a:ext cx="1276350" cy="3667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chemeClr val="bg2"/>
                </a:solidFill>
              </a:rPr>
              <a:t>shiftcomp</a:t>
            </a:r>
          </a:p>
        </p:txBody>
      </p:sp>
      <p:sp>
        <p:nvSpPr>
          <p:cNvPr id="334885" name="Text Box 37"/>
          <p:cNvSpPr txBox="1">
            <a:spLocks noChangeArrowheads="1"/>
          </p:cNvSpPr>
          <p:nvPr/>
        </p:nvSpPr>
        <p:spPr bwMode="auto">
          <a:xfrm>
            <a:off x="1973263" y="2103438"/>
            <a:ext cx="1776412" cy="3667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993366"/>
                </a:solidFill>
                <a:latin typeface="Times New Roman" pitchFamily="18" charset="0"/>
              </a:rPr>
              <a:t>shift_1</a:t>
            </a:r>
          </a:p>
        </p:txBody>
      </p:sp>
      <p:sp>
        <p:nvSpPr>
          <p:cNvPr id="334886" name="Text Box 38"/>
          <p:cNvSpPr txBox="1">
            <a:spLocks noChangeArrowheads="1"/>
          </p:cNvSpPr>
          <p:nvPr/>
        </p:nvSpPr>
        <p:spPr bwMode="auto">
          <a:xfrm>
            <a:off x="5586413" y="3906838"/>
            <a:ext cx="1776412" cy="366712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800" b="1">
                <a:solidFill>
                  <a:srgbClr val="993366"/>
                </a:solidFill>
                <a:latin typeface="Times New Roman" pitchFamily="18" charset="0"/>
              </a:rPr>
              <a:t>comp_1</a:t>
            </a:r>
          </a:p>
        </p:txBody>
      </p:sp>
      <p:sp>
        <p:nvSpPr>
          <p:cNvPr id="334887" name="Text Box 39"/>
          <p:cNvSpPr txBox="1">
            <a:spLocks noChangeArrowheads="1"/>
          </p:cNvSpPr>
          <p:nvPr/>
        </p:nvSpPr>
        <p:spPr bwMode="auto">
          <a:xfrm>
            <a:off x="4003675" y="2540000"/>
            <a:ext cx="781050" cy="366713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800" b="1">
                <a:solidFill>
                  <a:srgbClr val="FF6600"/>
                </a:solidFill>
                <a:latin typeface="Times New Roman" pitchFamily="18" charset="0"/>
              </a:rPr>
              <a:t>Q_net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6F6F9C-2887-40C1-917E-A130FDFD0A50}" type="slidenum">
              <a:rPr lang="en-US"/>
              <a:pPr/>
              <a:t>54</a:t>
            </a:fld>
            <a:endParaRPr lang="en-US"/>
          </a:p>
        </p:txBody>
      </p:sp>
      <p:sp>
        <p:nvSpPr>
          <p:cNvPr id="3358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>
                <a:latin typeface="Arial Narrow" pitchFamily="34" charset="0"/>
              </a:rPr>
              <a:t>An example of structural modeling (2)</a:t>
            </a:r>
          </a:p>
        </p:txBody>
      </p:sp>
      <p:grpSp>
        <p:nvGrpSpPr>
          <p:cNvPr id="335875" name="Group 3"/>
          <p:cNvGrpSpPr>
            <a:grpSpLocks/>
          </p:cNvGrpSpPr>
          <p:nvPr/>
        </p:nvGrpSpPr>
        <p:grpSpPr bwMode="auto">
          <a:xfrm>
            <a:off x="2425700" y="2400300"/>
            <a:ext cx="4483100" cy="2374900"/>
            <a:chOff x="792" y="1672"/>
            <a:chExt cx="2824" cy="1496"/>
          </a:xfrm>
        </p:grpSpPr>
        <p:sp>
          <p:nvSpPr>
            <p:cNvPr id="335876" name="Rectangle 4"/>
            <p:cNvSpPr>
              <a:spLocks noChangeArrowheads="1"/>
            </p:cNvSpPr>
            <p:nvPr/>
          </p:nvSpPr>
          <p:spPr bwMode="auto">
            <a:xfrm>
              <a:off x="884" y="1806"/>
              <a:ext cx="2564" cy="1264"/>
            </a:xfrm>
            <a:prstGeom prst="rect">
              <a:avLst/>
            </a:prstGeom>
            <a:noFill/>
            <a:ln w="25400" algn="ctr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l"/>
              <a:r>
                <a:rPr lang="en-US" sz="1400" b="1">
                  <a:latin typeface="Courier" pitchFamily="49" charset="0"/>
                </a:rPr>
                <a:t>library ieee;</a:t>
              </a:r>
            </a:p>
            <a:p>
              <a:pPr algn="l"/>
              <a:r>
                <a:rPr lang="en-US" sz="1400" b="1">
                  <a:latin typeface="Courier" pitchFamily="49" charset="0"/>
                </a:rPr>
                <a:t>use ieee.std_logic_1164.all;</a:t>
              </a:r>
            </a:p>
            <a:p>
              <a:pPr algn="l"/>
              <a:endParaRPr lang="en-US" sz="1400" b="1">
                <a:latin typeface="Courier" pitchFamily="49" charset="0"/>
              </a:endParaRPr>
            </a:p>
            <a:p>
              <a:pPr algn="l"/>
              <a:r>
                <a:rPr lang="en-US" sz="1400" b="1">
                  <a:latin typeface="Courier" pitchFamily="49" charset="0"/>
                </a:rPr>
                <a:t>entity shiftcomp is port(</a:t>
              </a:r>
            </a:p>
            <a:p>
              <a:pPr algn="l"/>
              <a:r>
                <a:rPr lang="en-US" sz="1400" b="1">
                  <a:latin typeface="Courier" pitchFamily="49" charset="0"/>
                </a:rPr>
                <a:t>  Clk, Rst, Load: in std_logic;</a:t>
              </a:r>
            </a:p>
            <a:p>
              <a:pPr algn="l"/>
              <a:r>
                <a:rPr lang="en-US" sz="1400" b="1">
                  <a:latin typeface="Courier" pitchFamily="49" charset="0"/>
                </a:rPr>
                <a:t>  Init: in std_logic_vector(0 to 7);</a:t>
              </a:r>
            </a:p>
            <a:p>
              <a:pPr algn="l"/>
              <a:r>
                <a:rPr lang="en-US" sz="1400" b="1">
                  <a:latin typeface="Courier" pitchFamily="49" charset="0"/>
                </a:rPr>
                <a:t>  Test: in std_logic_vector(0 to 7);</a:t>
              </a:r>
            </a:p>
            <a:p>
              <a:pPr algn="l"/>
              <a:r>
                <a:rPr lang="en-US" sz="1400" b="1">
                  <a:latin typeface="Courier" pitchFamily="49" charset="0"/>
                </a:rPr>
                <a:t>  Limit: out std_logic);</a:t>
              </a:r>
            </a:p>
            <a:p>
              <a:pPr algn="l"/>
              <a:r>
                <a:rPr lang="en-US" sz="1400" b="1">
                  <a:latin typeface="Courier" pitchFamily="49" charset="0"/>
                </a:rPr>
                <a:t>end shiftcomp;    </a:t>
              </a:r>
            </a:p>
          </p:txBody>
        </p:sp>
        <p:sp>
          <p:nvSpPr>
            <p:cNvPr id="335877" name="Rectangle 5"/>
            <p:cNvSpPr>
              <a:spLocks noChangeArrowheads="1"/>
            </p:cNvSpPr>
            <p:nvPr/>
          </p:nvSpPr>
          <p:spPr bwMode="auto">
            <a:xfrm>
              <a:off x="792" y="1672"/>
              <a:ext cx="2824" cy="1496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F0C34-B3CC-4CD6-AEA1-D74E73851A3D}" type="slidenum">
              <a:rPr lang="en-US"/>
              <a:pPr/>
              <a:t>55</a:t>
            </a:fld>
            <a:endParaRPr lang="en-US"/>
          </a:p>
        </p:txBody>
      </p:sp>
      <p:sp>
        <p:nvSpPr>
          <p:cNvPr id="33689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>
                <a:latin typeface="Arial Narrow" pitchFamily="34" charset="0"/>
              </a:rPr>
              <a:t>An example of structural modeling (3)</a:t>
            </a:r>
          </a:p>
        </p:txBody>
      </p:sp>
      <p:sp>
        <p:nvSpPr>
          <p:cNvPr id="336899" name="Rectangle 3"/>
          <p:cNvSpPr>
            <a:spLocks noChangeArrowheads="1"/>
          </p:cNvSpPr>
          <p:nvPr/>
        </p:nvSpPr>
        <p:spPr bwMode="auto">
          <a:xfrm>
            <a:off x="1133475" y="1666875"/>
            <a:ext cx="8064500" cy="4984750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400" b="1">
                <a:latin typeface="Courier" pitchFamily="49" charset="0"/>
              </a:rPr>
              <a:t>architecture structure of shiftcomp is</a:t>
            </a:r>
          </a:p>
          <a:p>
            <a:pPr algn="l"/>
            <a:r>
              <a:rPr lang="en-US" sz="1400" b="1">
                <a:latin typeface="Courier" pitchFamily="49" charset="0"/>
              </a:rPr>
              <a:t> </a:t>
            </a:r>
          </a:p>
          <a:p>
            <a:pPr algn="l"/>
            <a:r>
              <a:rPr lang="en-US" sz="1400" b="1">
                <a:latin typeface="Courier" pitchFamily="49" charset="0"/>
              </a:rPr>
              <a:t>    component compare</a:t>
            </a:r>
          </a:p>
          <a:p>
            <a:pPr algn="l"/>
            <a:r>
              <a:rPr lang="en-US" sz="1400" b="1">
                <a:latin typeface="Courier" pitchFamily="49" charset="0"/>
              </a:rPr>
              <a:t>        port(A, B: in std_logic_vector(0 to 7); </a:t>
            </a:r>
            <a:br>
              <a:rPr lang="en-US" sz="1400" b="1">
                <a:latin typeface="Courier" pitchFamily="49" charset="0"/>
              </a:rPr>
            </a:br>
            <a:r>
              <a:rPr lang="en-US" sz="1400" b="1">
                <a:latin typeface="Courier" pitchFamily="49" charset="0"/>
              </a:rPr>
              <a:t>             EQ: out std_logic);</a:t>
            </a:r>
          </a:p>
          <a:p>
            <a:pPr algn="l"/>
            <a:r>
              <a:rPr lang="en-US" sz="1400" b="1">
                <a:latin typeface="Courier" pitchFamily="49" charset="0"/>
              </a:rPr>
              <a:t>    end component;</a:t>
            </a:r>
          </a:p>
          <a:p>
            <a:pPr algn="l"/>
            <a:r>
              <a:rPr lang="en-US" sz="1400" b="1">
                <a:latin typeface="Courier" pitchFamily="49" charset="0"/>
              </a:rPr>
              <a:t>    component shifter</a:t>
            </a:r>
          </a:p>
          <a:p>
            <a:pPr algn="l"/>
            <a:r>
              <a:rPr lang="en-US" sz="1400" b="1">
                <a:latin typeface="Courier" pitchFamily="49" charset="0"/>
              </a:rPr>
              <a:t>        port(Clk, Rst, Load: in std_logic;</a:t>
            </a:r>
          </a:p>
          <a:p>
            <a:pPr algn="l"/>
            <a:r>
              <a:rPr lang="en-US" sz="1400" b="1">
                <a:latin typeface="Courier" pitchFamily="49" charset="0"/>
              </a:rPr>
              <a:t>             Data: in std_logic_vector(0 to 7);</a:t>
            </a:r>
          </a:p>
          <a:p>
            <a:pPr algn="l"/>
            <a:r>
              <a:rPr lang="en-US" sz="1400" b="1">
                <a:latin typeface="Courier" pitchFamily="49" charset="0"/>
              </a:rPr>
              <a:t>             Q:    out std_logic_vector(0 to 7);</a:t>
            </a:r>
          </a:p>
          <a:p>
            <a:pPr algn="l"/>
            <a:r>
              <a:rPr lang="en-US" sz="1400" b="1">
                <a:latin typeface="Courier" pitchFamily="49" charset="0"/>
              </a:rPr>
              <a:t>             Qb:   out std_logic_vector(0 to 7));</a:t>
            </a:r>
          </a:p>
          <a:p>
            <a:pPr algn="l"/>
            <a:r>
              <a:rPr lang="en-US" sz="1400" b="1">
                <a:latin typeface="Courier" pitchFamily="49" charset="0"/>
              </a:rPr>
              <a:t>    end component;</a:t>
            </a:r>
          </a:p>
          <a:p>
            <a:pPr algn="l"/>
            <a:r>
              <a:rPr lang="en-US" sz="1400" b="1">
                <a:latin typeface="Courier" pitchFamily="49" charset="0"/>
              </a:rPr>
              <a:t> </a:t>
            </a:r>
          </a:p>
          <a:p>
            <a:pPr algn="l"/>
            <a:r>
              <a:rPr lang="en-US" sz="1400" b="1">
                <a:latin typeface="Courier" pitchFamily="49" charset="0"/>
              </a:rPr>
              <a:t>    signal Q_net: std_logic_vector(0 to 7);</a:t>
            </a:r>
          </a:p>
          <a:p>
            <a:pPr algn="l"/>
            <a:r>
              <a:rPr lang="en-US" sz="1400" b="1">
                <a:latin typeface="Courier" pitchFamily="49" charset="0"/>
              </a:rPr>
              <a:t> </a:t>
            </a:r>
          </a:p>
          <a:p>
            <a:pPr algn="l"/>
            <a:r>
              <a:rPr lang="en-US" sz="1400" b="1">
                <a:latin typeface="Courier" pitchFamily="49" charset="0"/>
              </a:rPr>
              <a:t>begin</a:t>
            </a:r>
          </a:p>
          <a:p>
            <a:pPr algn="l"/>
            <a:r>
              <a:rPr lang="en-US" sz="1400" b="1">
                <a:latin typeface="Courier" pitchFamily="49" charset="0"/>
              </a:rPr>
              <a:t> </a:t>
            </a:r>
          </a:p>
          <a:p>
            <a:pPr algn="l"/>
            <a:r>
              <a:rPr lang="en-US" sz="1400" b="1">
                <a:latin typeface="Courier" pitchFamily="49" charset="0"/>
              </a:rPr>
              <a:t>    COMP_1:  compare port map (A =&gt; Q_net, B =&gt; Test, </a:t>
            </a:r>
            <a:br>
              <a:rPr lang="en-US" sz="1400" b="1">
                <a:latin typeface="Courier" pitchFamily="49" charset="0"/>
              </a:rPr>
            </a:br>
            <a:r>
              <a:rPr lang="en-US" sz="1400" b="1">
                <a:latin typeface="Courier" pitchFamily="49" charset="0"/>
              </a:rPr>
              <a:t>                               EQ =&gt; Limit);</a:t>
            </a:r>
          </a:p>
          <a:p>
            <a:pPr algn="l"/>
            <a:r>
              <a:rPr lang="en-US" sz="1400" b="1">
                <a:latin typeface="Courier" pitchFamily="49" charset="0"/>
              </a:rPr>
              <a:t>    SHIFT_1: shifter port map (Clk =&gt; Clk, Rst =&gt; Rst, </a:t>
            </a:r>
          </a:p>
          <a:p>
            <a:pPr algn="l"/>
            <a:r>
              <a:rPr lang="en-US" sz="1400" b="1">
                <a:latin typeface="Courier" pitchFamily="49" charset="0"/>
              </a:rPr>
              <a:t>                             Load =&gt; Load, Data =&gt; Init, </a:t>
            </a:r>
          </a:p>
          <a:p>
            <a:pPr algn="l"/>
            <a:r>
              <a:rPr lang="en-US" sz="1400" b="1">
                <a:latin typeface="Courier" pitchFamily="49" charset="0"/>
              </a:rPr>
              <a:t>                             Q =&gt; Q_net, Qb =&gt; </a:t>
            </a:r>
            <a:r>
              <a:rPr lang="en-US" sz="1400" b="1">
                <a:solidFill>
                  <a:srgbClr val="EC0000"/>
                </a:solidFill>
                <a:latin typeface="Courier" pitchFamily="49" charset="0"/>
              </a:rPr>
              <a:t>open</a:t>
            </a:r>
            <a:r>
              <a:rPr lang="en-US" sz="1400" b="1">
                <a:latin typeface="Courier" pitchFamily="49" charset="0"/>
              </a:rPr>
              <a:t>);                    </a:t>
            </a:r>
          </a:p>
          <a:p>
            <a:pPr algn="l"/>
            <a:r>
              <a:rPr lang="en-US" sz="1400" b="1">
                <a:latin typeface="Courier" pitchFamily="49" charset="0"/>
              </a:rPr>
              <a:t>end structure;</a:t>
            </a:r>
          </a:p>
        </p:txBody>
      </p:sp>
      <p:sp>
        <p:nvSpPr>
          <p:cNvPr id="336900" name="Rectangle 4"/>
          <p:cNvSpPr>
            <a:spLocks noChangeArrowheads="1"/>
          </p:cNvSpPr>
          <p:nvPr/>
        </p:nvSpPr>
        <p:spPr bwMode="auto">
          <a:xfrm>
            <a:off x="1041400" y="1587500"/>
            <a:ext cx="6705600" cy="5105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2EF5155-EF62-40D2-9419-8FBF0F9FC6D2}" type="slidenum">
              <a:rPr lang="en-US"/>
              <a:pPr/>
              <a:t>56</a:t>
            </a:fld>
            <a:endParaRPr lang="en-US"/>
          </a:p>
        </p:txBody>
      </p:sp>
      <p:sp>
        <p:nvSpPr>
          <p:cNvPr id="337922" name="Rectangle 2"/>
          <p:cNvSpPr>
            <a:spLocks noChangeArrowheads="1"/>
          </p:cNvSpPr>
          <p:nvPr/>
        </p:nvSpPr>
        <p:spPr bwMode="auto">
          <a:xfrm>
            <a:off x="266700" y="2032000"/>
            <a:ext cx="4051300" cy="34956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</a:pPr>
            <a:r>
              <a:rPr lang="en-US" sz="1400" b="1">
                <a:latin typeface="Courier" pitchFamily="49" charset="0"/>
              </a:rPr>
              <a:t>-- 8-bit barrel shifter</a:t>
            </a:r>
          </a:p>
          <a:p>
            <a:pPr algn="l">
              <a:spcBef>
                <a:spcPct val="50000"/>
              </a:spcBef>
            </a:pPr>
            <a:r>
              <a:rPr lang="en-US" sz="1400" b="1">
                <a:latin typeface="Courier" pitchFamily="49" charset="0"/>
              </a:rPr>
              <a:t>library ieee;</a:t>
            </a:r>
          </a:p>
          <a:p>
            <a:pPr algn="l">
              <a:spcBef>
                <a:spcPct val="50000"/>
              </a:spcBef>
            </a:pPr>
            <a:r>
              <a:rPr lang="en-US" sz="1400" b="1">
                <a:latin typeface="Courier" pitchFamily="49" charset="0"/>
              </a:rPr>
              <a:t>use ieee.std_logic_1164.all;</a:t>
            </a:r>
          </a:p>
          <a:p>
            <a:pPr algn="l">
              <a:spcBef>
                <a:spcPct val="50000"/>
              </a:spcBef>
            </a:pPr>
            <a:r>
              <a:rPr lang="en-US" sz="1400" b="1">
                <a:latin typeface="Courier" pitchFamily="49" charset="0"/>
              </a:rPr>
              <a:t>entity shifter is</a:t>
            </a:r>
          </a:p>
          <a:p>
            <a:pPr algn="l">
              <a:spcBef>
                <a:spcPct val="50000"/>
              </a:spcBef>
            </a:pPr>
            <a:r>
              <a:rPr lang="en-US" sz="1400" b="1">
                <a:latin typeface="Courier" pitchFamily="49" charset="0"/>
              </a:rPr>
              <a:t>port( </a:t>
            </a:r>
          </a:p>
          <a:p>
            <a:pPr algn="l">
              <a:spcBef>
                <a:spcPct val="50000"/>
              </a:spcBef>
            </a:pPr>
            <a:r>
              <a:rPr lang="en-US" sz="1400" b="1">
                <a:latin typeface="Courier" pitchFamily="49" charset="0"/>
              </a:rPr>
              <a:t> Clk, Rst, Load: in std_logic;</a:t>
            </a:r>
          </a:p>
          <a:p>
            <a:pPr algn="l">
              <a:spcBef>
                <a:spcPct val="50000"/>
              </a:spcBef>
            </a:pPr>
            <a:r>
              <a:rPr lang="en-US" sz="1400" b="1">
                <a:latin typeface="Courier" pitchFamily="49" charset="0"/>
              </a:rPr>
              <a:t> Data: in std_logic_vector(0 to 7);</a:t>
            </a:r>
          </a:p>
          <a:p>
            <a:pPr algn="l">
              <a:spcBef>
                <a:spcPct val="50000"/>
              </a:spcBef>
            </a:pPr>
            <a:r>
              <a:rPr lang="en-US" sz="1400" b="1">
                <a:latin typeface="Courier" pitchFamily="49" charset="0"/>
              </a:rPr>
              <a:t> Q: out std_logic_vector(0 to 7);</a:t>
            </a:r>
          </a:p>
          <a:p>
            <a:pPr algn="l">
              <a:spcBef>
                <a:spcPct val="50000"/>
              </a:spcBef>
            </a:pPr>
            <a:r>
              <a:rPr lang="en-US" sz="1400" b="1">
                <a:latin typeface="Courier" pitchFamily="49" charset="0"/>
              </a:rPr>
              <a:t> Qb: out std_logic_vector(0 to 7)</a:t>
            </a:r>
          </a:p>
          <a:p>
            <a:pPr algn="l">
              <a:spcBef>
                <a:spcPct val="50000"/>
              </a:spcBef>
            </a:pPr>
            <a:r>
              <a:rPr lang="en-US" sz="1400" b="1">
                <a:latin typeface="Courier" pitchFamily="49" charset="0"/>
              </a:rPr>
              <a:t>);</a:t>
            </a:r>
          </a:p>
          <a:p>
            <a:pPr algn="l">
              <a:spcBef>
                <a:spcPct val="50000"/>
              </a:spcBef>
            </a:pPr>
            <a:r>
              <a:rPr lang="en-US" sz="1400" b="1">
                <a:latin typeface="Courier" pitchFamily="49" charset="0"/>
              </a:rPr>
              <a:t>end shifter;</a:t>
            </a:r>
          </a:p>
        </p:txBody>
      </p:sp>
      <p:sp>
        <p:nvSpPr>
          <p:cNvPr id="337923" name="Rectangle 3"/>
          <p:cNvSpPr>
            <a:spLocks noChangeArrowheads="1"/>
          </p:cNvSpPr>
          <p:nvPr/>
        </p:nvSpPr>
        <p:spPr bwMode="auto">
          <a:xfrm>
            <a:off x="4267200" y="1952625"/>
            <a:ext cx="4876800" cy="392112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/>
            <a:r>
              <a:rPr lang="en-US" sz="1400" b="1">
                <a:latin typeface="Courier" pitchFamily="49" charset="0"/>
              </a:rPr>
              <a:t>architecture rtl of shifter is</a:t>
            </a:r>
          </a:p>
          <a:p>
            <a:pPr algn="l"/>
            <a:r>
              <a:rPr lang="en-US" sz="1400" b="1">
                <a:latin typeface="Courier" pitchFamily="49" charset="0"/>
              </a:rPr>
              <a:t>begin</a:t>
            </a:r>
          </a:p>
          <a:p>
            <a:pPr algn="l"/>
            <a:r>
              <a:rPr lang="en-US" sz="1400" b="1">
                <a:latin typeface="Courier" pitchFamily="49" charset="0"/>
              </a:rPr>
              <a:t>  reg: process(Rst,Clk)</a:t>
            </a:r>
          </a:p>
          <a:p>
            <a:pPr algn="l"/>
            <a:r>
              <a:rPr lang="en-US" sz="1400" b="1">
                <a:latin typeface="Courier" pitchFamily="49" charset="0"/>
              </a:rPr>
              <a:t>  variable Qreg: std_logic_vector(0 to 7);</a:t>
            </a:r>
          </a:p>
          <a:p>
            <a:pPr algn="l"/>
            <a:r>
              <a:rPr lang="en-US" sz="1400" b="1">
                <a:latin typeface="Courier" pitchFamily="49" charset="0"/>
              </a:rPr>
              <a:t>  begin</a:t>
            </a:r>
          </a:p>
          <a:p>
            <a:pPr algn="l"/>
            <a:r>
              <a:rPr lang="en-US" sz="1400" b="1">
                <a:latin typeface="Courier" pitchFamily="49" charset="0"/>
              </a:rPr>
              <a:t>    if Rst = '1' then   -- Async reset</a:t>
            </a:r>
          </a:p>
          <a:p>
            <a:pPr algn="l"/>
            <a:r>
              <a:rPr lang="en-US" sz="1400" b="1">
                <a:latin typeface="Courier" pitchFamily="49" charset="0"/>
              </a:rPr>
              <a:t>      Qreg := "00000000";</a:t>
            </a:r>
          </a:p>
          <a:p>
            <a:pPr algn="l"/>
            <a:r>
              <a:rPr lang="en-US" sz="1400" b="1">
                <a:latin typeface="Courier" pitchFamily="49" charset="0"/>
              </a:rPr>
              <a:t>    elsif rising_edge(Clk) then</a:t>
            </a:r>
          </a:p>
          <a:p>
            <a:pPr algn="l"/>
            <a:r>
              <a:rPr lang="en-US" sz="1400" b="1">
                <a:latin typeface="Courier" pitchFamily="49" charset="0"/>
              </a:rPr>
              <a:t>      if Load = '1' then</a:t>
            </a:r>
          </a:p>
          <a:p>
            <a:pPr algn="l"/>
            <a:r>
              <a:rPr lang="en-US" sz="1400" b="1">
                <a:latin typeface="Courier" pitchFamily="49" charset="0"/>
              </a:rPr>
              <a:t>        Qreg := Data;</a:t>
            </a:r>
          </a:p>
          <a:p>
            <a:pPr algn="l"/>
            <a:r>
              <a:rPr lang="en-US" sz="1400" b="1">
                <a:latin typeface="Courier" pitchFamily="49" charset="0"/>
              </a:rPr>
              <a:t>      else</a:t>
            </a:r>
          </a:p>
          <a:p>
            <a:pPr algn="l"/>
            <a:r>
              <a:rPr lang="en-US" sz="1400" b="1">
                <a:latin typeface="Courier" pitchFamily="49" charset="0"/>
              </a:rPr>
              <a:t>         Qreg := Qreg(1 to 7) &amp; Qreg(0);</a:t>
            </a:r>
          </a:p>
          <a:p>
            <a:pPr algn="l"/>
            <a:r>
              <a:rPr lang="en-US" sz="1400" b="1">
                <a:latin typeface="Courier" pitchFamily="49" charset="0"/>
              </a:rPr>
              <a:t>      end if;</a:t>
            </a:r>
          </a:p>
          <a:p>
            <a:pPr algn="l"/>
            <a:r>
              <a:rPr lang="en-US" sz="1400" b="1">
                <a:latin typeface="Courier" pitchFamily="49" charset="0"/>
              </a:rPr>
              <a:t>    end if;</a:t>
            </a:r>
          </a:p>
          <a:p>
            <a:pPr algn="l"/>
            <a:r>
              <a:rPr lang="en-US" sz="1400" b="1">
                <a:latin typeface="Courier" pitchFamily="49" charset="0"/>
              </a:rPr>
              <a:t>    Q  &lt;= Qreg;</a:t>
            </a:r>
          </a:p>
          <a:p>
            <a:pPr algn="l"/>
            <a:r>
              <a:rPr lang="en-US" sz="1400" b="1">
                <a:latin typeface="Courier" pitchFamily="49" charset="0"/>
              </a:rPr>
              <a:t>    Qb &lt;= not(Qreg);</a:t>
            </a:r>
          </a:p>
          <a:p>
            <a:pPr algn="l"/>
            <a:r>
              <a:rPr lang="en-US" sz="1400" b="1">
                <a:latin typeface="Courier" pitchFamily="49" charset="0"/>
              </a:rPr>
              <a:t>  end process;</a:t>
            </a:r>
          </a:p>
          <a:p>
            <a:pPr algn="l"/>
            <a:r>
              <a:rPr lang="en-US" sz="1400" b="1">
                <a:latin typeface="Courier" pitchFamily="49" charset="0"/>
              </a:rPr>
              <a:t>end rtl;</a:t>
            </a:r>
          </a:p>
        </p:txBody>
      </p:sp>
      <p:sp>
        <p:nvSpPr>
          <p:cNvPr id="337924" name="Rectangle 4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sz="3600">
                <a:latin typeface="Arial Narrow" pitchFamily="34" charset="0"/>
              </a:rPr>
              <a:t>An example of structural modeling (4)</a:t>
            </a:r>
          </a:p>
        </p:txBody>
      </p:sp>
      <p:sp>
        <p:nvSpPr>
          <p:cNvPr id="337925" name="Rectangle 5"/>
          <p:cNvSpPr>
            <a:spLocks noChangeArrowheads="1"/>
          </p:cNvSpPr>
          <p:nvPr/>
        </p:nvSpPr>
        <p:spPr bwMode="auto">
          <a:xfrm>
            <a:off x="152400" y="1879600"/>
            <a:ext cx="3924300" cy="4089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37926" name="Rectangle 6"/>
          <p:cNvSpPr>
            <a:spLocks noChangeArrowheads="1"/>
          </p:cNvSpPr>
          <p:nvPr/>
        </p:nvSpPr>
        <p:spPr bwMode="auto">
          <a:xfrm>
            <a:off x="4203700" y="1879600"/>
            <a:ext cx="4762500" cy="4089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4692E-F9DF-4156-966B-5C67C98C48A8}" type="slidenum">
              <a:rPr lang="en-US"/>
              <a:pPr/>
              <a:t>57</a:t>
            </a:fld>
            <a:endParaRPr lang="en-US"/>
          </a:p>
        </p:txBody>
      </p:sp>
      <p:sp>
        <p:nvSpPr>
          <p:cNvPr id="338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>
                <a:latin typeface="Arial Narrow" pitchFamily="34" charset="0"/>
              </a:rPr>
              <a:t>An example of structural modeling (5)</a:t>
            </a:r>
          </a:p>
        </p:txBody>
      </p:sp>
      <p:sp>
        <p:nvSpPr>
          <p:cNvPr id="338947" name="Rectangle 3"/>
          <p:cNvSpPr>
            <a:spLocks noChangeArrowheads="1"/>
          </p:cNvSpPr>
          <p:nvPr/>
        </p:nvSpPr>
        <p:spPr bwMode="auto">
          <a:xfrm>
            <a:off x="2174875" y="2214563"/>
            <a:ext cx="4933950" cy="3495675"/>
          </a:xfrm>
          <a:prstGeom prst="rect">
            <a:avLst/>
          </a:prstGeom>
          <a:noFill/>
          <a:ln w="25400" algn="ctr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/>
            <a:r>
              <a:rPr lang="en-US" sz="1400" b="1">
                <a:latin typeface="Courier" pitchFamily="49" charset="0"/>
              </a:rPr>
              <a:t>-- Eight-bit comparator</a:t>
            </a:r>
          </a:p>
          <a:p>
            <a:pPr algn="l"/>
            <a:r>
              <a:rPr lang="en-US" sz="1400" b="1">
                <a:latin typeface="Courier" pitchFamily="49" charset="0"/>
              </a:rPr>
              <a:t>            </a:t>
            </a:r>
          </a:p>
          <a:p>
            <a:pPr algn="l"/>
            <a:r>
              <a:rPr lang="en-US" sz="1400" b="1">
                <a:latin typeface="Courier" pitchFamily="49" charset="0"/>
              </a:rPr>
              <a:t>library ieee;        </a:t>
            </a:r>
          </a:p>
          <a:p>
            <a:pPr algn="l"/>
            <a:r>
              <a:rPr lang="en-US" sz="1400" b="1">
                <a:latin typeface="Courier" pitchFamily="49" charset="0"/>
              </a:rPr>
              <a:t>use ieee.std_logic_1164.all;</a:t>
            </a:r>
          </a:p>
          <a:p>
            <a:pPr algn="l"/>
            <a:endParaRPr lang="en-US" sz="1400" b="1">
              <a:latin typeface="Courier" pitchFamily="49" charset="0"/>
            </a:endParaRPr>
          </a:p>
          <a:p>
            <a:pPr algn="l"/>
            <a:r>
              <a:rPr lang="en-US" sz="1400" b="1">
                <a:latin typeface="Courier" pitchFamily="49" charset="0"/>
              </a:rPr>
              <a:t>entity compare is</a:t>
            </a:r>
          </a:p>
          <a:p>
            <a:pPr algn="l"/>
            <a:r>
              <a:rPr lang="en-US" sz="1400" b="1">
                <a:latin typeface="Courier" pitchFamily="49" charset="0"/>
              </a:rPr>
              <a:t>    port( A, B: in std_logic_vector(0 to 7);</a:t>
            </a:r>
          </a:p>
          <a:p>
            <a:pPr algn="l"/>
            <a:r>
              <a:rPr lang="en-US" sz="1400" b="1">
                <a:latin typeface="Courier" pitchFamily="49" charset="0"/>
              </a:rPr>
              <a:t>          EQ  : out std_logic);</a:t>
            </a:r>
          </a:p>
          <a:p>
            <a:pPr algn="l"/>
            <a:r>
              <a:rPr lang="en-US" sz="1400" b="1">
                <a:latin typeface="Courier" pitchFamily="49" charset="0"/>
              </a:rPr>
              <a:t>end compare;</a:t>
            </a:r>
          </a:p>
          <a:p>
            <a:pPr algn="l"/>
            <a:r>
              <a:rPr lang="en-US" sz="1400" b="1">
                <a:latin typeface="Courier" pitchFamily="49" charset="0"/>
              </a:rPr>
              <a:t> </a:t>
            </a:r>
          </a:p>
          <a:p>
            <a:pPr algn="l"/>
            <a:r>
              <a:rPr lang="en-US" sz="1400" b="1">
                <a:latin typeface="Courier" pitchFamily="49" charset="0"/>
              </a:rPr>
              <a:t>architecture rtl of compare is</a:t>
            </a:r>
          </a:p>
          <a:p>
            <a:pPr algn="l"/>
            <a:r>
              <a:rPr lang="en-US" sz="1400" b="1">
                <a:latin typeface="Courier" pitchFamily="49" charset="0"/>
              </a:rPr>
              <a:t>begin</a:t>
            </a:r>
          </a:p>
          <a:p>
            <a:pPr algn="l"/>
            <a:r>
              <a:rPr lang="en-US" sz="1400" b="1">
                <a:latin typeface="Courier" pitchFamily="49" charset="0"/>
              </a:rPr>
              <a:t> </a:t>
            </a:r>
          </a:p>
          <a:p>
            <a:pPr algn="l"/>
            <a:r>
              <a:rPr lang="en-US" sz="1400" b="1">
                <a:latin typeface="Courier" pitchFamily="49" charset="0"/>
              </a:rPr>
              <a:t>    EQ &lt;= ‘1’ when (A = B) else ‘0’;</a:t>
            </a:r>
          </a:p>
          <a:p>
            <a:pPr algn="l"/>
            <a:r>
              <a:rPr lang="en-US" sz="1400" b="1">
                <a:latin typeface="Courier" pitchFamily="49" charset="0"/>
              </a:rPr>
              <a:t> </a:t>
            </a:r>
          </a:p>
          <a:p>
            <a:pPr algn="l"/>
            <a:r>
              <a:rPr lang="en-US" sz="1400" b="1">
                <a:latin typeface="Courier" pitchFamily="49" charset="0"/>
              </a:rPr>
              <a:t>end rtl;</a:t>
            </a:r>
          </a:p>
        </p:txBody>
      </p:sp>
      <p:sp>
        <p:nvSpPr>
          <p:cNvPr id="338948" name="Rectangle 4"/>
          <p:cNvSpPr>
            <a:spLocks noChangeArrowheads="1"/>
          </p:cNvSpPr>
          <p:nvPr/>
        </p:nvSpPr>
        <p:spPr bwMode="auto">
          <a:xfrm>
            <a:off x="1968500" y="2057400"/>
            <a:ext cx="5194300" cy="38227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E1D4B-4893-4225-A001-899353332AE7}" type="slidenum">
              <a:rPr lang="en-US"/>
              <a:pPr/>
              <a:t>58</a:t>
            </a:fld>
            <a:endParaRPr lang="en-US"/>
          </a:p>
        </p:txBody>
      </p:sp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Narrow" pitchFamily="34" charset="0"/>
              </a:rPr>
              <a:t>ASSERT statement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133600"/>
            <a:ext cx="7086600" cy="3657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Arial Narrow" pitchFamily="34" charset="0"/>
              </a:rPr>
              <a:t>The ASSERT checks a boolean expression and if the value is true does nothing, else will output a text string to std output.</a:t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It can have different severity levels:</a:t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NOTE, WARNING, ERROR, FAILURE</a:t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/>
            </a:r>
            <a:br>
              <a:rPr lang="en-US">
                <a:latin typeface="Arial Narrow" pitchFamily="34" charset="0"/>
              </a:rPr>
            </a:br>
            <a:r>
              <a:rPr lang="en-US" sz="2600">
                <a:latin typeface="Arial Narrow" pitchFamily="34" charset="0"/>
              </a:rPr>
              <a:t>ASSERT false</a:t>
            </a:r>
            <a:br>
              <a:rPr lang="en-US" sz="2600">
                <a:latin typeface="Arial Narrow" pitchFamily="34" charset="0"/>
              </a:rPr>
            </a:br>
            <a:r>
              <a:rPr lang="en-US" sz="2600">
                <a:latin typeface="Arial Narrow" pitchFamily="34" charset="0"/>
              </a:rPr>
              <a:t>REPORT “End of TestBench”</a:t>
            </a:r>
            <a:br>
              <a:rPr lang="en-US" sz="2600">
                <a:latin typeface="Arial Narrow" pitchFamily="34" charset="0"/>
              </a:rPr>
            </a:br>
            <a:r>
              <a:rPr lang="en-US" sz="2600">
                <a:latin typeface="Arial Narrow" pitchFamily="34" charset="0"/>
              </a:rPr>
              <a:t>SEVERITY ERROR;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EC1C7A-9AAB-4A90-ABDF-7200E9429BD3}" type="slidenum">
              <a:rPr lang="en-US"/>
              <a:pPr/>
              <a:t>59</a:t>
            </a:fld>
            <a:endParaRPr lang="en-US"/>
          </a:p>
        </p:txBody>
      </p:sp>
      <p:sp>
        <p:nvSpPr>
          <p:cNvPr id="299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Narrow" pitchFamily="34" charset="0"/>
              </a:rPr>
              <a:t>COMPLEX TYPES: </a:t>
            </a:r>
          </a:p>
        </p:txBody>
      </p:sp>
      <p:sp>
        <p:nvSpPr>
          <p:cNvPr id="29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2286000"/>
            <a:ext cx="7620000" cy="4267200"/>
          </a:xfrm>
        </p:spPr>
        <p:txBody>
          <a:bodyPr/>
          <a:lstStyle/>
          <a:p>
            <a:r>
              <a:rPr lang="en-US" sz="3400" b="1">
                <a:solidFill>
                  <a:srgbClr val="3366CC"/>
                </a:solidFill>
                <a:latin typeface="Arial Narrow" pitchFamily="34" charset="0"/>
              </a:rPr>
              <a:t>enumerated types</a:t>
            </a:r>
            <a:r>
              <a:rPr lang="en-US" sz="3400">
                <a:latin typeface="Arial Narrow" pitchFamily="34" charset="0"/>
              </a:rPr>
              <a:t/>
            </a:r>
            <a:br>
              <a:rPr lang="en-US" sz="3400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TYPE color is (red, blue, yellow, green)</a:t>
            </a:r>
          </a:p>
          <a:p>
            <a:endParaRPr lang="en-US" sz="3400">
              <a:latin typeface="Arial Narrow" pitchFamily="34" charset="0"/>
            </a:endParaRPr>
          </a:p>
          <a:p>
            <a:r>
              <a:rPr lang="en-US" sz="3400" b="1">
                <a:solidFill>
                  <a:srgbClr val="3366CC"/>
                </a:solidFill>
                <a:latin typeface="Arial Narrow" pitchFamily="34" charset="0"/>
              </a:rPr>
              <a:t>ARRAY</a:t>
            </a:r>
            <a:r>
              <a:rPr lang="en-US" sz="3400">
                <a:latin typeface="Arial Narrow" pitchFamily="34" charset="0"/>
              </a:rPr>
              <a:t/>
            </a:r>
            <a:br>
              <a:rPr lang="en-US" sz="3400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TYPE dbus is ARRAY (31 downto 0) of std_logic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D670418-3032-4192-87E4-39D713660635}" type="slidenum">
              <a:rPr lang="en-US"/>
              <a:pPr/>
              <a:t>6</a:t>
            </a:fld>
            <a:endParaRPr lang="en-US"/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762000"/>
            <a:ext cx="7239000" cy="422275"/>
          </a:xfrm>
        </p:spPr>
        <p:txBody>
          <a:bodyPr/>
          <a:lstStyle/>
          <a:p>
            <a:r>
              <a:rPr lang="en-US">
                <a:latin typeface="Arial Narrow" pitchFamily="34" charset="0"/>
              </a:rPr>
              <a:t>Design Abstraction Levels</a:t>
            </a:r>
            <a:endParaRPr lang="en-US" sz="3200">
              <a:solidFill>
                <a:schemeClr val="tx1"/>
              </a:solidFill>
              <a:latin typeface="Arial Narrow" pitchFamily="34" charset="0"/>
            </a:endParaRPr>
          </a:p>
        </p:txBody>
      </p:sp>
      <p:pic>
        <p:nvPicPr>
          <p:cNvPr id="32153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1524000"/>
            <a:ext cx="6896100" cy="488632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321540" name="Text Box 4"/>
          <p:cNvSpPr txBox="1">
            <a:spLocks noChangeArrowheads="1"/>
          </p:cNvSpPr>
          <p:nvPr/>
        </p:nvSpPr>
        <p:spPr bwMode="auto">
          <a:xfrm>
            <a:off x="6934200" y="2819400"/>
            <a:ext cx="91440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sz="18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F27136-D5E6-4D5D-9C47-99B9D9F14222}" type="slidenum">
              <a:rPr lang="en-US"/>
              <a:pPr/>
              <a:t>60</a:t>
            </a:fld>
            <a:endParaRPr lang="en-US"/>
          </a:p>
        </p:txBody>
      </p:sp>
      <p:sp>
        <p:nvSpPr>
          <p:cNvPr id="300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Narrow" pitchFamily="34" charset="0"/>
              </a:rPr>
              <a:t>COMPLEX TYPES: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b="1">
                <a:solidFill>
                  <a:srgbClr val="3366CC"/>
                </a:solidFill>
                <a:latin typeface="Arial Narrow" pitchFamily="34" charset="0"/>
              </a:rPr>
              <a:t>RECORD</a:t>
            </a:r>
            <a:r>
              <a:rPr lang="en-US" sz="3200">
                <a:latin typeface="Arial Narrow" pitchFamily="34" charset="0"/>
              </a:rPr>
              <a:t/>
            </a:r>
            <a:br>
              <a:rPr lang="en-US" sz="3200">
                <a:latin typeface="Arial Narrow" pitchFamily="34" charset="0"/>
              </a:rPr>
            </a:br>
            <a:r>
              <a:rPr lang="en-US" sz="3200">
                <a:latin typeface="Arial Narrow" pitchFamily="34" charset="0"/>
              </a:rPr>
              <a:t/>
            </a:r>
            <a:br>
              <a:rPr lang="en-US" sz="3200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TYPE instruction is</a:t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RECORD</a:t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  opcode: integer;</a:t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  src: integer;</a:t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  dest: integer;</a:t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>END RECORD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C03828-A59C-48B1-97F0-D71F1C395185}" type="slidenum">
              <a:rPr lang="en-US"/>
              <a:pPr/>
              <a:t>61</a:t>
            </a:fld>
            <a:endParaRPr lang="en-US"/>
          </a:p>
        </p:txBody>
      </p:sp>
      <p:sp>
        <p:nvSpPr>
          <p:cNvPr id="301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Narrow" pitchFamily="34" charset="0"/>
              </a:rPr>
              <a:t>COMPLEX TYPES: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3200" b="1">
                <a:solidFill>
                  <a:srgbClr val="3366CC"/>
                </a:solidFill>
                <a:latin typeface="Arial Narrow" pitchFamily="34" charset="0"/>
              </a:rPr>
              <a:t>FILE</a:t>
            </a:r>
            <a:r>
              <a:rPr lang="en-US">
                <a:latin typeface="Arial Narrow" pitchFamily="34" charset="0"/>
              </a:rPr>
              <a:t/>
            </a:r>
            <a:br>
              <a:rPr lang="en-US">
                <a:latin typeface="Arial Narrow" pitchFamily="34" charset="0"/>
              </a:rPr>
            </a:br>
            <a:r>
              <a:rPr lang="en-US">
                <a:latin typeface="Arial Narrow" pitchFamily="34" charset="0"/>
              </a:rPr>
              <a:t/>
            </a:r>
            <a:br>
              <a:rPr lang="en-US">
                <a:latin typeface="Arial Narrow" pitchFamily="34" charset="0"/>
              </a:rPr>
            </a:br>
            <a:r>
              <a:rPr lang="en-US" sz="2900">
                <a:latin typeface="Arial Narrow" pitchFamily="34" charset="0"/>
              </a:rPr>
              <a:t>TYPE ram_data_file_t IS FILE OF INTEGER;</a:t>
            </a:r>
            <a:br>
              <a:rPr lang="en-US" sz="2900">
                <a:latin typeface="Arial Narrow" pitchFamily="34" charset="0"/>
              </a:rPr>
            </a:br>
            <a:r>
              <a:rPr lang="en-US" sz="2900">
                <a:latin typeface="Arial Narrow" pitchFamily="34" charset="0"/>
              </a:rPr>
              <a:t>FILE ram_data_file : ram_data_file_t IS IN</a:t>
            </a:r>
            <a:br>
              <a:rPr lang="en-US" sz="2900">
                <a:latin typeface="Arial Narrow" pitchFamily="34" charset="0"/>
              </a:rPr>
            </a:br>
            <a:r>
              <a:rPr lang="en-US" sz="2900">
                <a:latin typeface="Arial Narrow" pitchFamily="34" charset="0"/>
              </a:rPr>
              <a:t>  “/claudio/vhdl/tb/ram.txt”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C6A6B51-1C76-46A1-9E6F-040D6779B69B}" type="slidenum">
              <a:rPr lang="en-US"/>
              <a:pPr/>
              <a:t>62</a:t>
            </a:fld>
            <a:endParaRPr lang="en-US"/>
          </a:p>
        </p:txBody>
      </p:sp>
      <p:sp>
        <p:nvSpPr>
          <p:cNvPr id="302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Narrow" pitchFamily="34" charset="0"/>
              </a:rPr>
              <a:t>More on FILEs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 Narrow" pitchFamily="34" charset="0"/>
            </a:endParaRPr>
          </a:p>
          <a:p>
            <a:endParaRPr lang="en-US">
              <a:latin typeface="Arial Narrow" pitchFamily="34" charset="0"/>
            </a:endParaRPr>
          </a:p>
          <a:p>
            <a:r>
              <a:rPr lang="en-US" sz="3200">
                <a:latin typeface="Arial Narrow" pitchFamily="34" charset="0"/>
              </a:rPr>
              <a:t>use std.textio.all;</a:t>
            </a:r>
          </a:p>
          <a:p>
            <a:r>
              <a:rPr lang="en-US" sz="3200">
                <a:latin typeface="Arial Narrow" pitchFamily="34" charset="0"/>
              </a:rPr>
              <a:t>READ, WRITE, READLINE, WRITELINE, ENDFILE, …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BC45FE-7FCB-45AE-B543-D7A6F7FBAC78}" type="slidenum">
              <a:rPr lang="en-US"/>
              <a:pPr/>
              <a:t>63</a:t>
            </a:fld>
            <a:endParaRPr lang="en-US"/>
          </a:p>
        </p:txBody>
      </p:sp>
      <p:sp>
        <p:nvSpPr>
          <p:cNvPr id="303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Narrow" pitchFamily="34" charset="0"/>
              </a:rPr>
              <a:t>Advanced Topics</a:t>
            </a:r>
          </a:p>
        </p:txBody>
      </p:sp>
      <p:sp>
        <p:nvSpPr>
          <p:cNvPr id="30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sz="3200">
              <a:latin typeface="Arial Narrow" pitchFamily="34" charset="0"/>
            </a:endParaRPr>
          </a:p>
          <a:p>
            <a:endParaRPr lang="en-US" sz="3200">
              <a:latin typeface="Arial Narrow" pitchFamily="34" charset="0"/>
            </a:endParaRPr>
          </a:p>
          <a:p>
            <a:r>
              <a:rPr lang="en-US" sz="3200">
                <a:latin typeface="Arial Narrow" pitchFamily="34" charset="0"/>
              </a:rPr>
              <a:t>VHDL supports overloading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F91259-6F79-4A74-85B6-D1C6AA5F4B66}" type="slidenum">
              <a:rPr lang="en-US"/>
              <a:pPr/>
              <a:t>7</a:t>
            </a:fld>
            <a:endParaRPr lang="en-US"/>
          </a:p>
        </p:txBody>
      </p:sp>
      <p:sp>
        <p:nvSpPr>
          <p:cNvPr id="322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Narrow" pitchFamily="34" charset="0"/>
              </a:rPr>
              <a:t>Role of HDLs</a:t>
            </a:r>
          </a:p>
        </p:txBody>
      </p:sp>
      <p:sp>
        <p:nvSpPr>
          <p:cNvPr id="322563" name="Text Box 3"/>
          <p:cNvSpPr txBox="1">
            <a:spLocks noChangeArrowheads="1"/>
          </p:cNvSpPr>
          <p:nvPr/>
        </p:nvSpPr>
        <p:spPr bwMode="auto">
          <a:xfrm>
            <a:off x="762000" y="4800600"/>
            <a:ext cx="5630863" cy="173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 eaLnBrk="1" hangingPunct="1">
              <a:spcBef>
                <a:spcPts val="700"/>
              </a:spcBef>
              <a:buFontTx/>
              <a:buChar char="•"/>
            </a:pPr>
            <a:r>
              <a:rPr lang="en-US" sz="2400"/>
              <a:t> System description and documentation</a:t>
            </a:r>
          </a:p>
          <a:p>
            <a:pPr algn="l" eaLnBrk="1" hangingPunct="1">
              <a:spcBef>
                <a:spcPts val="700"/>
              </a:spcBef>
              <a:buFontTx/>
              <a:buChar char="•"/>
            </a:pPr>
            <a:r>
              <a:rPr lang="en-US" sz="2400"/>
              <a:t> System simulation </a:t>
            </a:r>
          </a:p>
          <a:p>
            <a:pPr algn="l" eaLnBrk="1" hangingPunct="1">
              <a:spcBef>
                <a:spcPts val="700"/>
              </a:spcBef>
              <a:buFontTx/>
              <a:buChar char="•"/>
            </a:pPr>
            <a:r>
              <a:rPr lang="en-US" sz="2400"/>
              <a:t> System synthesis</a:t>
            </a:r>
          </a:p>
          <a:p>
            <a:pPr algn="l" eaLnBrk="1" hangingPunct="1"/>
            <a:endParaRPr lang="en-US" sz="2400">
              <a:latin typeface="Times New Roman" pitchFamily="18" charset="0"/>
            </a:endParaRPr>
          </a:p>
        </p:txBody>
      </p:sp>
      <p:grpSp>
        <p:nvGrpSpPr>
          <p:cNvPr id="322564" name="Group 4"/>
          <p:cNvGrpSpPr>
            <a:grpSpLocks/>
          </p:cNvGrpSpPr>
          <p:nvPr/>
        </p:nvGrpSpPr>
        <p:grpSpPr bwMode="auto">
          <a:xfrm>
            <a:off x="1600200" y="1828800"/>
            <a:ext cx="5000625" cy="2579688"/>
            <a:chOff x="1248" y="816"/>
            <a:chExt cx="3150" cy="1625"/>
          </a:xfrm>
        </p:grpSpPr>
        <p:sp>
          <p:nvSpPr>
            <p:cNvPr id="322565" name="Rectangle 5"/>
            <p:cNvSpPr>
              <a:spLocks noChangeArrowheads="1"/>
            </p:cNvSpPr>
            <p:nvPr/>
          </p:nvSpPr>
          <p:spPr bwMode="auto">
            <a:xfrm>
              <a:off x="1248" y="824"/>
              <a:ext cx="25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2400">
                  <a:solidFill>
                    <a:srgbClr val="000000"/>
                  </a:solidFill>
                  <a:latin typeface="Wide Latin" pitchFamily="18" charset="0"/>
                </a:rPr>
                <a:t>V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22566" name="Rectangle 6"/>
            <p:cNvSpPr>
              <a:spLocks noChangeArrowheads="1"/>
            </p:cNvSpPr>
            <p:nvPr/>
          </p:nvSpPr>
          <p:spPr bwMode="auto">
            <a:xfrm>
              <a:off x="1504" y="880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22567" name="Rectangle 7"/>
            <p:cNvSpPr>
              <a:spLocks noChangeArrowheads="1"/>
            </p:cNvSpPr>
            <p:nvPr/>
          </p:nvSpPr>
          <p:spPr bwMode="auto">
            <a:xfrm>
              <a:off x="1584" y="816"/>
              <a:ext cx="281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2400" b="1" i="1">
                  <a:solidFill>
                    <a:srgbClr val="000000"/>
                  </a:solidFill>
                  <a:latin typeface="Times New Roman" pitchFamily="18" charset="0"/>
                </a:rPr>
                <a:t>Very High Speed Integrated Circuit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22568" name="Rectangle 8"/>
            <p:cNvSpPr>
              <a:spLocks noChangeArrowheads="1"/>
            </p:cNvSpPr>
            <p:nvPr/>
          </p:nvSpPr>
          <p:spPr bwMode="auto">
            <a:xfrm>
              <a:off x="1248" y="1265"/>
              <a:ext cx="303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2400">
                  <a:solidFill>
                    <a:srgbClr val="000000"/>
                  </a:solidFill>
                  <a:latin typeface="Wide Latin" pitchFamily="18" charset="0"/>
                </a:rPr>
                <a:t>H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22569" name="Rectangle 9"/>
            <p:cNvSpPr>
              <a:spLocks noChangeArrowheads="1"/>
            </p:cNvSpPr>
            <p:nvPr/>
          </p:nvSpPr>
          <p:spPr bwMode="auto">
            <a:xfrm>
              <a:off x="1552" y="1321"/>
              <a:ext cx="96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 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22570" name="Rectangle 10"/>
            <p:cNvSpPr>
              <a:spLocks noChangeArrowheads="1"/>
            </p:cNvSpPr>
            <p:nvPr/>
          </p:nvSpPr>
          <p:spPr bwMode="auto">
            <a:xfrm>
              <a:off x="1632" y="1248"/>
              <a:ext cx="80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2400" b="1" i="1">
                  <a:solidFill>
                    <a:srgbClr val="000000"/>
                  </a:solidFill>
                  <a:latin typeface="Times New Roman" pitchFamily="18" charset="0"/>
                </a:rPr>
                <a:t>Hardware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22571" name="Rectangle 11"/>
            <p:cNvSpPr>
              <a:spLocks noChangeArrowheads="1"/>
            </p:cNvSpPr>
            <p:nvPr/>
          </p:nvSpPr>
          <p:spPr bwMode="auto">
            <a:xfrm>
              <a:off x="2448" y="1321"/>
              <a:ext cx="48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22572" name="Rectangle 12"/>
            <p:cNvSpPr>
              <a:spLocks noChangeArrowheads="1"/>
            </p:cNvSpPr>
            <p:nvPr/>
          </p:nvSpPr>
          <p:spPr bwMode="auto">
            <a:xfrm>
              <a:off x="1248" y="1706"/>
              <a:ext cx="28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2400" b="1">
                  <a:solidFill>
                    <a:srgbClr val="000000"/>
                  </a:solidFill>
                  <a:latin typeface="Wide Latin" pitchFamily="18" charset="0"/>
                </a:rPr>
                <a:t>D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22573" name="Rectangle 13"/>
            <p:cNvSpPr>
              <a:spLocks noChangeArrowheads="1"/>
            </p:cNvSpPr>
            <p:nvPr/>
          </p:nvSpPr>
          <p:spPr bwMode="auto">
            <a:xfrm>
              <a:off x="1536" y="1762"/>
              <a:ext cx="14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  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22574" name="Rectangle 14"/>
            <p:cNvSpPr>
              <a:spLocks noChangeArrowheads="1"/>
            </p:cNvSpPr>
            <p:nvPr/>
          </p:nvSpPr>
          <p:spPr bwMode="auto">
            <a:xfrm>
              <a:off x="1632" y="1680"/>
              <a:ext cx="917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2400" b="1" i="1">
                  <a:solidFill>
                    <a:srgbClr val="000000"/>
                  </a:solidFill>
                  <a:latin typeface="Times New Roman" pitchFamily="18" charset="0"/>
                </a:rPr>
                <a:t>Description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22575" name="Rectangle 15"/>
            <p:cNvSpPr>
              <a:spLocks noChangeArrowheads="1"/>
            </p:cNvSpPr>
            <p:nvPr/>
          </p:nvSpPr>
          <p:spPr bwMode="auto">
            <a:xfrm>
              <a:off x="1248" y="2155"/>
              <a:ext cx="255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2400" b="1">
                  <a:solidFill>
                    <a:srgbClr val="000000"/>
                  </a:solidFill>
                  <a:latin typeface="Wide Latin" pitchFamily="18" charset="0"/>
                </a:rPr>
                <a:t>L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22576" name="Rectangle 16"/>
            <p:cNvSpPr>
              <a:spLocks noChangeArrowheads="1"/>
            </p:cNvSpPr>
            <p:nvPr/>
          </p:nvSpPr>
          <p:spPr bwMode="auto">
            <a:xfrm>
              <a:off x="1504" y="2211"/>
              <a:ext cx="144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2400" b="1">
                  <a:solidFill>
                    <a:srgbClr val="000000"/>
                  </a:solidFill>
                  <a:latin typeface="Times New Roman" pitchFamily="18" charset="0"/>
                </a:rPr>
                <a:t>   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22577" name="Rectangle 17"/>
            <p:cNvSpPr>
              <a:spLocks noChangeArrowheads="1"/>
            </p:cNvSpPr>
            <p:nvPr/>
          </p:nvSpPr>
          <p:spPr bwMode="auto">
            <a:xfrm>
              <a:off x="1632" y="2160"/>
              <a:ext cx="800" cy="2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pPr algn="l" eaLnBrk="1" hangingPunct="1"/>
              <a:r>
                <a:rPr lang="en-US" sz="2400" b="1" i="1">
                  <a:solidFill>
                    <a:srgbClr val="000000"/>
                  </a:solidFill>
                  <a:latin typeface="Times New Roman" pitchFamily="18" charset="0"/>
                </a:rPr>
                <a:t>Language</a:t>
              </a:r>
              <a:endParaRPr lang="en-US" sz="2400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4659E7-69E7-4D80-A567-AA9C22CDF435}" type="slidenum">
              <a:rPr lang="en-US"/>
              <a:pPr/>
              <a:t>8</a:t>
            </a:fld>
            <a:endParaRPr lang="en-US"/>
          </a:p>
        </p:txBody>
      </p:sp>
      <p:sp>
        <p:nvSpPr>
          <p:cNvPr id="323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Narrow" pitchFamily="34" charset="0"/>
              </a:rPr>
              <a:t>Role of HDLs</a:t>
            </a:r>
          </a:p>
        </p:txBody>
      </p:sp>
      <p:sp>
        <p:nvSpPr>
          <p:cNvPr id="323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52600"/>
            <a:ext cx="8077200" cy="4114800"/>
          </a:xfrm>
        </p:spPr>
        <p:txBody>
          <a:bodyPr/>
          <a:lstStyle/>
          <a:p>
            <a:pPr>
              <a:spcBef>
                <a:spcPts val="700"/>
              </a:spcBef>
            </a:pPr>
            <a:r>
              <a:rPr lang="en-US">
                <a:latin typeface="Arial Narrow" pitchFamily="34" charset="0"/>
              </a:rPr>
              <a:t>Design Specification </a:t>
            </a:r>
          </a:p>
          <a:p>
            <a:pPr lvl="1">
              <a:spcBef>
                <a:spcPts val="700"/>
              </a:spcBef>
            </a:pPr>
            <a:r>
              <a:rPr lang="en-US">
                <a:latin typeface="Arial Narrow" pitchFamily="34" charset="0"/>
              </a:rPr>
              <a:t>unambiguous definition of components, functionality and interfaces</a:t>
            </a:r>
          </a:p>
          <a:p>
            <a:pPr>
              <a:spcBef>
                <a:spcPts val="700"/>
              </a:spcBef>
            </a:pPr>
            <a:r>
              <a:rPr lang="en-US">
                <a:latin typeface="Arial Narrow" pitchFamily="34" charset="0"/>
              </a:rPr>
              <a:t>Design Simulation </a:t>
            </a:r>
          </a:p>
          <a:p>
            <a:pPr lvl="1">
              <a:spcBef>
                <a:spcPts val="700"/>
              </a:spcBef>
            </a:pPr>
            <a:r>
              <a:rPr lang="en-US">
                <a:latin typeface="Arial Narrow" pitchFamily="34" charset="0"/>
              </a:rPr>
              <a:t>verify system/subsystem performance and functional correctness prior to design implementation</a:t>
            </a:r>
          </a:p>
          <a:p>
            <a:pPr>
              <a:spcBef>
                <a:spcPts val="700"/>
              </a:spcBef>
            </a:pPr>
            <a:r>
              <a:rPr lang="en-US">
                <a:latin typeface="Arial Narrow" pitchFamily="34" charset="0"/>
              </a:rPr>
              <a:t> Design Synthesis</a:t>
            </a:r>
          </a:p>
          <a:p>
            <a:pPr lvl="1">
              <a:spcBef>
                <a:spcPts val="700"/>
              </a:spcBef>
            </a:pPr>
            <a:r>
              <a:rPr lang="en-US">
                <a:latin typeface="Arial Narrow" pitchFamily="34" charset="0"/>
              </a:rPr>
              <a:t>automated generation of a hardware design</a:t>
            </a:r>
          </a:p>
          <a:p>
            <a:endParaRPr lang="en-US">
              <a:latin typeface="Arial Narrow" pitchFamily="34" charset="0"/>
            </a:endParaRPr>
          </a:p>
          <a:p>
            <a:pPr>
              <a:buFont typeface="Wingdings" pitchFamily="2" charset="2"/>
              <a:buNone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319339-2E08-46C5-A10E-FFB61C3C1103}" type="slidenum">
              <a:rPr lang="en-US"/>
              <a:pPr/>
              <a:t>9</a:t>
            </a:fld>
            <a:endParaRPr lang="en-US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 Narrow" pitchFamily="34" charset="0"/>
              </a:rPr>
              <a:t>HDL Benefits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05000"/>
            <a:ext cx="7848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400">
                <a:latin typeface="Arial Narrow" pitchFamily="34" charset="0"/>
              </a:rPr>
              <a:t>Technology independence 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 Narrow" pitchFamily="34" charset="0"/>
              </a:rPr>
              <a:t>portability 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 Narrow" pitchFamily="34" charset="0"/>
              </a:rPr>
              <a:t>Reuse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Arial Narrow" pitchFamily="34" charset="0"/>
              </a:rPr>
              <a:t>Interoperability between multiple levels of abstractions</a:t>
            </a:r>
          </a:p>
          <a:p>
            <a:pPr>
              <a:lnSpc>
                <a:spcPct val="90000"/>
              </a:lnSpc>
            </a:pPr>
            <a:r>
              <a:rPr lang="en-US" sz="2400">
                <a:latin typeface="Arial Narrow" pitchFamily="34" charset="0"/>
              </a:rPr>
              <a:t>Cost reduction</a:t>
            </a:r>
          </a:p>
          <a:p>
            <a:pPr lvl="1">
              <a:lnSpc>
                <a:spcPct val="90000"/>
              </a:lnSpc>
            </a:pPr>
            <a:endParaRPr lang="en-US" sz="2200">
              <a:latin typeface="Arial Narrow" pitchFamily="34" charset="0"/>
            </a:endParaRPr>
          </a:p>
          <a:p>
            <a:pPr>
              <a:lnSpc>
                <a:spcPct val="90000"/>
              </a:lnSpc>
            </a:pPr>
            <a:r>
              <a:rPr lang="en-US" sz="2400">
                <a:latin typeface="Arial Narrow" pitchFamily="34" charset="0"/>
              </a:rPr>
              <a:t>Higher Level of Abstraction (hiding details)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 Narrow" pitchFamily="34" charset="0"/>
              </a:rPr>
              <a:t>The design task become simpler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 Narrow" pitchFamily="34" charset="0"/>
              </a:rPr>
              <a:t>The design is less error prone</a:t>
            </a:r>
          </a:p>
          <a:p>
            <a:pPr lvl="1">
              <a:lnSpc>
                <a:spcPct val="90000"/>
              </a:lnSpc>
            </a:pPr>
            <a:r>
              <a:rPr lang="en-US" sz="2200">
                <a:latin typeface="Arial Narrow" pitchFamily="34" charset="0"/>
              </a:rPr>
              <a:t>Productivity is increased</a:t>
            </a:r>
          </a:p>
          <a:p>
            <a:pPr lvl="1">
              <a:lnSpc>
                <a:spcPct val="90000"/>
              </a:lnSpc>
            </a:pPr>
            <a:endParaRPr lang="en-US" sz="2200">
              <a:latin typeface="Arial Narrow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Echo</Template>
  <TotalTime>3499</TotalTime>
  <Words>1989</Words>
  <Application>Microsoft Office PowerPoint</Application>
  <PresentationFormat>On-screen Show (4:3)</PresentationFormat>
  <Paragraphs>578</Paragraphs>
  <Slides>63</Slides>
  <Notes>1</Notes>
  <HiddenSlides>0</HiddenSlides>
  <MMClips>0</MMClips>
  <ScaleCrop>false</ScaleCrop>
  <HeadingPairs>
    <vt:vector size="10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63</vt:i4>
      </vt:variant>
      <vt:variant>
        <vt:lpstr>Custom Shows</vt:lpstr>
      </vt:variant>
      <vt:variant>
        <vt:i4>1</vt:i4>
      </vt:variant>
    </vt:vector>
  </HeadingPairs>
  <TitlesOfParts>
    <vt:vector size="76" baseType="lpstr">
      <vt:lpstr>Arial</vt:lpstr>
      <vt:lpstr>Arial Narrow</vt:lpstr>
      <vt:lpstr>Wingdings</vt:lpstr>
      <vt:lpstr>Times New Roman</vt:lpstr>
      <vt:lpstr>Wide Latin</vt:lpstr>
      <vt:lpstr>Tahoma</vt:lpstr>
      <vt:lpstr>Symbol</vt:lpstr>
      <vt:lpstr>Courier</vt:lpstr>
      <vt:lpstr>Verdana</vt:lpstr>
      <vt:lpstr>Echo</vt:lpstr>
      <vt:lpstr>Photo Editor Photo</vt:lpstr>
      <vt:lpstr>VISIO</vt:lpstr>
      <vt:lpstr>VHDL Overview</vt:lpstr>
      <vt:lpstr>What does VHDL stand for ?</vt:lpstr>
      <vt:lpstr>There are many HDLs …</vt:lpstr>
      <vt:lpstr>The Y-Diagram Design Paradigm</vt:lpstr>
      <vt:lpstr>Levels of Abstraction</vt:lpstr>
      <vt:lpstr>Design Abstraction Levels</vt:lpstr>
      <vt:lpstr>Role of HDLs</vt:lpstr>
      <vt:lpstr>Role of HDLs</vt:lpstr>
      <vt:lpstr>HDL Benefits</vt:lpstr>
      <vt:lpstr>HDL coding Styles</vt:lpstr>
      <vt:lpstr>RTL</vt:lpstr>
      <vt:lpstr>Structural Level</vt:lpstr>
      <vt:lpstr>Behavioral Level</vt:lpstr>
      <vt:lpstr>Levels of Abstraction</vt:lpstr>
      <vt:lpstr>HDL style vs. application </vt:lpstr>
      <vt:lpstr>Modeling Digital Systems</vt:lpstr>
      <vt:lpstr>Modeling Digital Systems</vt:lpstr>
      <vt:lpstr>Modeling Digital Systems</vt:lpstr>
      <vt:lpstr>HDLs vs. Software Languages</vt:lpstr>
      <vt:lpstr>VHDL Design Organization</vt:lpstr>
      <vt:lpstr>VHDL Design Organization</vt:lpstr>
      <vt:lpstr>Design Units</vt:lpstr>
      <vt:lpstr>Entity</vt:lpstr>
      <vt:lpstr>Architecture #1 </vt:lpstr>
      <vt:lpstr>Architecture #2</vt:lpstr>
      <vt:lpstr>Configuration</vt:lpstr>
      <vt:lpstr>Where did we get std_logic ?</vt:lpstr>
      <vt:lpstr>Predefined data types</vt:lpstr>
      <vt:lpstr>std_logic, and std_ulogic</vt:lpstr>
      <vt:lpstr>resolved or unresolved ?</vt:lpstr>
      <vt:lpstr>What is a process ?</vt:lpstr>
      <vt:lpstr>The sensitivity list</vt:lpstr>
      <vt:lpstr>For combinational logic the sensitivity list must be complete !!!</vt:lpstr>
      <vt:lpstr>Incomplete sensitivity list effect</vt:lpstr>
      <vt:lpstr>What to put in sensitivity list ?</vt:lpstr>
      <vt:lpstr>VHDL Object Types</vt:lpstr>
      <vt:lpstr>Constant</vt:lpstr>
      <vt:lpstr>Signals</vt:lpstr>
      <vt:lpstr>Variables</vt:lpstr>
      <vt:lpstr>Signals vs. Variables</vt:lpstr>
      <vt:lpstr>Signals vs. Variables</vt:lpstr>
      <vt:lpstr>Signals vs. Variables</vt:lpstr>
      <vt:lpstr>Delta Time</vt:lpstr>
      <vt:lpstr>Bad coding example: Delta time issues !!!</vt:lpstr>
      <vt:lpstr>How to fix the bad coding example </vt:lpstr>
      <vt:lpstr>Packages</vt:lpstr>
      <vt:lpstr>Subprograms</vt:lpstr>
      <vt:lpstr>Attributes</vt:lpstr>
      <vt:lpstr>Component (socket mechanism)</vt:lpstr>
      <vt:lpstr>Elements of structural models</vt:lpstr>
      <vt:lpstr>Structural models</vt:lpstr>
      <vt:lpstr>Hierarchy and Abstraction</vt:lpstr>
      <vt:lpstr>An example of structural modeling (1)</vt:lpstr>
      <vt:lpstr>An example of structural modeling (2)</vt:lpstr>
      <vt:lpstr>An example of structural modeling (3)</vt:lpstr>
      <vt:lpstr>An example of structural modeling (4)</vt:lpstr>
      <vt:lpstr>An example of structural modeling (5)</vt:lpstr>
      <vt:lpstr>ASSERT statement</vt:lpstr>
      <vt:lpstr>COMPLEX TYPES: </vt:lpstr>
      <vt:lpstr>COMPLEX TYPES:</vt:lpstr>
      <vt:lpstr>COMPLEX TYPES:</vt:lpstr>
      <vt:lpstr>More on FILEs</vt:lpstr>
      <vt:lpstr>Advanced Topics</vt:lpstr>
      <vt:lpstr>seminar_05</vt:lpstr>
    </vt:vector>
  </TitlesOfParts>
  <Company>uh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uh</dc:creator>
  <cp:lastModifiedBy>Corporate Edition</cp:lastModifiedBy>
  <cp:revision>165</cp:revision>
  <cp:lastPrinted>1601-01-01T00:00:00Z</cp:lastPrinted>
  <dcterms:created xsi:type="dcterms:W3CDTF">2005-02-20T19:10:28Z</dcterms:created>
  <dcterms:modified xsi:type="dcterms:W3CDTF">2016-10-19T14:19:57Z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5</vt:i4>
  </property>
</Properties>
</file>