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7" r:id="rId3"/>
    <p:sldId id="284" r:id="rId4"/>
    <p:sldId id="285" r:id="rId5"/>
    <p:sldId id="282" r:id="rId6"/>
    <p:sldId id="258" r:id="rId7"/>
    <p:sldId id="257" r:id="rId8"/>
    <p:sldId id="259" r:id="rId9"/>
    <p:sldId id="260" r:id="rId10"/>
    <p:sldId id="261" r:id="rId11"/>
    <p:sldId id="262" r:id="rId12"/>
    <p:sldId id="263" r:id="rId13"/>
    <p:sldId id="264" r:id="rId14"/>
    <p:sldId id="265" r:id="rId15"/>
    <p:sldId id="266" r:id="rId16"/>
    <p:sldId id="267" r:id="rId17"/>
    <p:sldId id="269" r:id="rId18"/>
    <p:sldId id="298" r:id="rId19"/>
    <p:sldId id="270" r:id="rId20"/>
    <p:sldId id="271" r:id="rId21"/>
    <p:sldId id="299" r:id="rId22"/>
    <p:sldId id="273" r:id="rId23"/>
    <p:sldId id="274" r:id="rId24"/>
    <p:sldId id="275" r:id="rId25"/>
    <p:sldId id="276" r:id="rId26"/>
    <p:sldId id="277" r:id="rId27"/>
    <p:sldId id="278" r:id="rId28"/>
    <p:sldId id="279" r:id="rId29"/>
    <p:sldId id="280" r:id="rId30"/>
    <p:sldId id="300" r:id="rId31"/>
    <p:sldId id="302" r:id="rId32"/>
    <p:sldId id="303" r:id="rId33"/>
    <p:sldId id="304" r:id="rId34"/>
    <p:sldId id="305" r:id="rId35"/>
    <p:sldId id="301" r:id="rId36"/>
    <p:sldId id="306" r:id="rId37"/>
    <p:sldId id="28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45959-A316-4A37-A778-76346A6E737C}" type="datetimeFigureOut">
              <a:rPr lang="en-US" smtClean="0"/>
              <a:pPr/>
              <a:t>2018-07-17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62B675-3FB8-4E15-8752-65CE8B7627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62B675-3FB8-4E15-8752-65CE8B76272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https://sciencestruck.com/the-concept-of-symbolic-interactionism-in-sociology-with-examples</a:t>
            </a:r>
            <a:endParaRPr lang="en-US" dirty="0"/>
          </a:p>
        </p:txBody>
      </p:sp>
      <p:sp>
        <p:nvSpPr>
          <p:cNvPr id="4" name="Slide Number Placeholder 3"/>
          <p:cNvSpPr>
            <a:spLocks noGrp="1"/>
          </p:cNvSpPr>
          <p:nvPr>
            <p:ph type="sldNum" sz="quarter" idx="10"/>
          </p:nvPr>
        </p:nvSpPr>
        <p:spPr/>
        <p:txBody>
          <a:bodyPr/>
          <a:lstStyle/>
          <a:p>
            <a:fld id="{A862B675-3FB8-4E15-8752-65CE8B76272C}"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What is the importance of the process of socialization in our life?</a:t>
            </a:r>
            <a:endParaRPr lang="en-US" b="1" smtClean="0"/>
          </a:p>
          <a:p>
            <a:endParaRPr lang="en-US"/>
          </a:p>
        </p:txBody>
      </p:sp>
      <p:sp>
        <p:nvSpPr>
          <p:cNvPr id="4" name="Slide Number Placeholder 3"/>
          <p:cNvSpPr>
            <a:spLocks noGrp="1"/>
          </p:cNvSpPr>
          <p:nvPr>
            <p:ph type="sldNum" sz="quarter" idx="10"/>
          </p:nvPr>
        </p:nvSpPr>
        <p:spPr/>
        <p:txBody>
          <a:bodyPr/>
          <a:lstStyle/>
          <a:p>
            <a:fld id="{A862B675-3FB8-4E15-8752-65CE8B76272C}"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2018-07-17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2018-07-17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heel spokes="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dictionary.com/browse/cultu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dictionary.com/browse/peer%20grou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477962"/>
          </a:xfrm>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b="1" dirty="0" smtClean="0"/>
              <a:t>Concept of Social Perspectives in Education</a:t>
            </a:r>
            <a:r>
              <a:rPr lang="en-US" dirty="0" smtClean="0"/>
              <a:t/>
            </a:r>
            <a:br>
              <a:rPr lang="en-US" dirty="0" smtClean="0"/>
            </a:br>
            <a:endParaRPr lang="en-US" dirty="0"/>
          </a:p>
        </p:txBody>
      </p:sp>
      <p:sp>
        <p:nvSpPr>
          <p:cNvPr id="3" name="Content Placeholder 2"/>
          <p:cNvSpPr>
            <a:spLocks noGrp="1"/>
          </p:cNvSpPr>
          <p:nvPr>
            <p:ph idx="1"/>
          </p:nvPr>
        </p:nvSpPr>
        <p:spPr>
          <a:xfrm>
            <a:off x="0" y="1524000"/>
            <a:ext cx="9144000" cy="3429000"/>
          </a:xfrm>
        </p:spPr>
        <p:style>
          <a:lnRef idx="2">
            <a:schemeClr val="accent2">
              <a:shade val="50000"/>
            </a:schemeClr>
          </a:lnRef>
          <a:fillRef idx="1">
            <a:schemeClr val="accent2"/>
          </a:fillRef>
          <a:effectRef idx="0">
            <a:schemeClr val="accent2"/>
          </a:effectRef>
          <a:fontRef idx="minor">
            <a:schemeClr val="lt1"/>
          </a:fontRef>
        </p:style>
        <p:txBody>
          <a:bodyPr>
            <a:normAutofit lnSpcReduction="10000"/>
          </a:bodyPr>
          <a:lstStyle/>
          <a:p>
            <a:pPr>
              <a:buNone/>
            </a:pPr>
            <a:r>
              <a:rPr lang="en-US" sz="3600" b="1" dirty="0" smtClean="0"/>
              <a:t>Sociology</a:t>
            </a:r>
            <a:endParaRPr lang="en-US" sz="3600" dirty="0" smtClean="0"/>
          </a:p>
          <a:p>
            <a:pPr>
              <a:buNone/>
            </a:pPr>
            <a:r>
              <a:rPr lang="en-US" sz="3600" dirty="0" smtClean="0"/>
              <a:t>	Sociology is the study of society.  In other words it is the science of society. </a:t>
            </a:r>
            <a:r>
              <a:rPr lang="en-US" sz="3600" b="1" dirty="0" err="1" smtClean="0"/>
              <a:t>Auguste</a:t>
            </a:r>
            <a:r>
              <a:rPr lang="en-US" sz="3600" b="1" dirty="0" smtClean="0"/>
              <a:t> Comte </a:t>
            </a:r>
            <a:r>
              <a:rPr lang="en-US" sz="3600" dirty="0" smtClean="0"/>
              <a:t>is credited for the establishment of this discipline. So, he is called the father of sociology.</a:t>
            </a:r>
          </a:p>
          <a:p>
            <a:pPr>
              <a:buNone/>
            </a:pPr>
            <a:endParaRPr lang="en-US" sz="3600" dirty="0" smtClean="0"/>
          </a:p>
          <a:p>
            <a:pPr>
              <a:buNone/>
            </a:pPr>
            <a:endParaRPr lang="en-US" dirty="0" smtClean="0"/>
          </a:p>
          <a:p>
            <a:pPr>
              <a:buNone/>
            </a:pPr>
            <a:endParaRPr lang="en-US" dirty="0" smtClean="0"/>
          </a:p>
        </p:txBody>
      </p:sp>
      <p:pic>
        <p:nvPicPr>
          <p:cNvPr id="4" name="Picture 3" descr="Introduction&#10;&#10;&#10;The word sociology was coined by&#10;Auguste Comte – French Philosopher in&#10;1839. He is consider as a father of..."/>
          <p:cNvPicPr>
            <a:picLocks noChangeAspect="1" noChangeArrowheads="1"/>
          </p:cNvPicPr>
          <p:nvPr/>
        </p:nvPicPr>
        <p:blipFill>
          <a:blip r:embed="rId2" cstate="print"/>
          <a:srcRect l="11009" t="66279" r="2753"/>
          <a:stretch>
            <a:fillRect/>
          </a:stretch>
        </p:blipFill>
        <p:spPr bwMode="auto">
          <a:xfrm>
            <a:off x="0" y="4648200"/>
            <a:ext cx="9144000" cy="2209800"/>
          </a:xfrm>
          <a:prstGeom prst="rect">
            <a:avLst/>
          </a:prstGeom>
          <a:noFill/>
        </p:spPr>
      </p:pic>
    </p:spTree>
  </p:cSld>
  <p:clrMapOvr>
    <a:masterClrMapping/>
  </p:clrMapOvr>
  <p:transition spd="med">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a:xfrm>
            <a:off x="228600" y="1295400"/>
            <a:ext cx="8915400" cy="5105400"/>
          </a:xfrm>
        </p:spPr>
        <p:txBody>
          <a:bodyPr/>
          <a:lstStyle/>
          <a:p>
            <a:pPr>
              <a:buNone/>
            </a:pPr>
            <a:r>
              <a:rPr lang="en-US" dirty="0" smtClean="0"/>
              <a:t>	As a school teacher and administrator all of you are living in a small society known as school. You will find various relation (learner and teacher, peer group, boys and girls, different social background etc), values(religion and culture) in educational institutions. </a:t>
            </a:r>
            <a:r>
              <a:rPr lang="en-US" dirty="0" smtClean="0">
                <a:solidFill>
                  <a:srgbClr val="FF0000"/>
                </a:solidFill>
              </a:rPr>
              <a:t>So we must know the pattern, concerns of this society for effective educational outcome</a:t>
            </a:r>
            <a:r>
              <a:rPr lang="en-US" dirty="0" smtClean="0"/>
              <a:t>. </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Cont…</a:t>
            </a:r>
            <a:endParaRPr lang="en-US" dirty="0"/>
          </a:p>
        </p:txBody>
      </p:sp>
      <p:sp>
        <p:nvSpPr>
          <p:cNvPr id="3" name="Content Placeholder 2"/>
          <p:cNvSpPr>
            <a:spLocks noGrp="1"/>
          </p:cNvSpPr>
          <p:nvPr>
            <p:ph idx="1"/>
          </p:nvPr>
        </p:nvSpPr>
        <p:spPr>
          <a:xfrm>
            <a:off x="0" y="838200"/>
            <a:ext cx="8915400" cy="5562600"/>
          </a:xfrm>
        </p:spPr>
        <p:txBody>
          <a:bodyPr>
            <a:normAutofit/>
          </a:bodyPr>
          <a:lstStyle/>
          <a:p>
            <a:pPr>
              <a:lnSpc>
                <a:spcPct val="150000"/>
              </a:lnSpc>
              <a:buNone/>
            </a:pPr>
            <a:r>
              <a:rPr lang="en-US" dirty="0" smtClean="0"/>
              <a:t>		The relation between sociology and education has always been a subject of debate. One concept says education is meant to overcome the inequalities of society whereas the other says the prime function of education is to promote the equilibrium (balance) status of the society, i.e. it tries to maintain equality/inequality. </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of Sociology of education</a:t>
            </a:r>
            <a:endParaRPr lang="en-US" dirty="0"/>
          </a:p>
        </p:txBody>
      </p:sp>
      <p:sp>
        <p:nvSpPr>
          <p:cNvPr id="3" name="Content Placeholder 2"/>
          <p:cNvSpPr>
            <a:spLocks noGrp="1"/>
          </p:cNvSpPr>
          <p:nvPr>
            <p:ph idx="1"/>
          </p:nvPr>
        </p:nvSpPr>
        <p:spPr>
          <a:xfrm>
            <a:off x="0" y="1371600"/>
            <a:ext cx="8915400" cy="5257800"/>
          </a:xfrm>
        </p:spPr>
        <p:txBody>
          <a:bodyPr>
            <a:normAutofit fontScale="92500" lnSpcReduction="10000"/>
          </a:bodyPr>
          <a:lstStyle/>
          <a:p>
            <a:pPr lvl="0">
              <a:lnSpc>
                <a:spcPct val="150000"/>
              </a:lnSpc>
              <a:buNone/>
            </a:pPr>
            <a:r>
              <a:rPr lang="en-US" b="1" dirty="0" smtClean="0"/>
              <a:t>		Sociology of Education is </a:t>
            </a:r>
            <a:r>
              <a:rPr lang="en-US" dirty="0" smtClean="0"/>
              <a:t>the scientific analysis of the social processes and social patterns involved in the educational system .It is the study of how social institutions and forces affect educational processes and outcomes and vice versa. In sociology of education, one learns </a:t>
            </a:r>
            <a:r>
              <a:rPr lang="en-US" b="1" dirty="0" smtClean="0"/>
              <a:t>about the effects of government and individual behaviors in the field of education.</a:t>
            </a:r>
            <a:endParaRPr lang="en-US" dirty="0" smtClean="0"/>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i="1" dirty="0" smtClean="0"/>
              <a:t>'The sociology of education is defined as the scientific study of the analysis of the social processes and social patterns involved in the educational system'. </a:t>
            </a:r>
            <a:r>
              <a:rPr lang="en-US" dirty="0" smtClean="0"/>
              <a:t>(W.B. </a:t>
            </a:r>
            <a:r>
              <a:rPr lang="en-US" dirty="0" err="1" smtClean="0"/>
              <a:t>Brookover</a:t>
            </a:r>
            <a:r>
              <a:rPr lang="en-US" dirty="0" smtClean="0"/>
              <a:t>)</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Contents of sociology of education</a:t>
            </a:r>
            <a:r>
              <a:rPr lang="en-US" dirty="0" smtClean="0"/>
              <a:t/>
            </a:r>
            <a:br>
              <a:rPr lang="en-US" dirty="0" smtClean="0"/>
            </a:br>
            <a:endParaRPr lang="en-US" dirty="0"/>
          </a:p>
        </p:txBody>
      </p:sp>
      <p:sp>
        <p:nvSpPr>
          <p:cNvPr id="3" name="Content Placeholder 2"/>
          <p:cNvSpPr>
            <a:spLocks noGrp="1"/>
          </p:cNvSpPr>
          <p:nvPr>
            <p:ph idx="1"/>
          </p:nvPr>
        </p:nvSpPr>
        <p:spPr>
          <a:xfrm>
            <a:off x="228600" y="1447800"/>
            <a:ext cx="8458200" cy="5105400"/>
          </a:xfrm>
        </p:spPr>
        <p:txBody>
          <a:bodyPr>
            <a:normAutofit/>
          </a:bodyPr>
          <a:lstStyle/>
          <a:p>
            <a:pPr>
              <a:buNone/>
            </a:pPr>
            <a:r>
              <a:rPr lang="en-US" dirty="0" smtClean="0"/>
              <a:t>Content refers to the area of scope. Morris has mentioned the following areas involved in the sociology of education.</a:t>
            </a:r>
          </a:p>
          <a:p>
            <a:pPr lvl="0"/>
            <a:r>
              <a:rPr lang="en-US" dirty="0" smtClean="0"/>
              <a:t>The effect of the economy upon education</a:t>
            </a:r>
          </a:p>
          <a:p>
            <a:pPr lvl="0"/>
            <a:r>
              <a:rPr lang="en-US" dirty="0" smtClean="0"/>
              <a:t>The social forces and determinants that affect educational and cultural change</a:t>
            </a:r>
          </a:p>
          <a:p>
            <a:pPr lvl="0"/>
            <a:r>
              <a:rPr lang="en-US" dirty="0" smtClean="0"/>
              <a:t>The social institutions involved in the educational process, such as family and school</a:t>
            </a:r>
          </a:p>
        </p:txBody>
      </p:sp>
    </p:spTree>
  </p:cSld>
  <p:clrMapOvr>
    <a:masterClrMapping/>
  </p:clrMapOvr>
  <p:transition spd="med">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Cont…</a:t>
            </a:r>
            <a:endParaRPr lang="en-US" dirty="0"/>
          </a:p>
        </p:txBody>
      </p:sp>
      <p:sp>
        <p:nvSpPr>
          <p:cNvPr id="3" name="Content Placeholder 2"/>
          <p:cNvSpPr>
            <a:spLocks noGrp="1"/>
          </p:cNvSpPr>
          <p:nvPr>
            <p:ph idx="1"/>
          </p:nvPr>
        </p:nvSpPr>
        <p:spPr>
          <a:xfrm>
            <a:off x="381000" y="1219200"/>
            <a:ext cx="8915400" cy="5638800"/>
          </a:xfrm>
        </p:spPr>
        <p:txBody>
          <a:bodyPr>
            <a:normAutofit/>
          </a:bodyPr>
          <a:lstStyle/>
          <a:p>
            <a:pPr lvl="0"/>
            <a:r>
              <a:rPr lang="en-US" dirty="0" smtClean="0"/>
              <a:t>Various problems of role structure of social system and school</a:t>
            </a:r>
          </a:p>
          <a:p>
            <a:pPr lvl="0"/>
            <a:r>
              <a:rPr lang="en-US" dirty="0" smtClean="0"/>
              <a:t>The relationship between social class, culture and language</a:t>
            </a:r>
          </a:p>
          <a:p>
            <a:pPr lvl="0"/>
            <a:r>
              <a:rPr lang="en-US" dirty="0" smtClean="0">
                <a:solidFill>
                  <a:srgbClr val="FF0000"/>
                </a:solidFill>
              </a:rPr>
              <a:t>Problems of embourgeoisment , democratization and elitism</a:t>
            </a:r>
          </a:p>
          <a:p>
            <a:pPr lvl="0"/>
            <a:r>
              <a:rPr lang="en-US" dirty="0" smtClean="0"/>
              <a:t>Relationship between education and occupation</a:t>
            </a:r>
          </a:p>
          <a:p>
            <a:pPr lvl="0"/>
            <a:r>
              <a:rPr lang="en-US" dirty="0" smtClean="0">
                <a:solidFill>
                  <a:srgbClr val="FF0000"/>
                </a:solidFill>
              </a:rPr>
              <a:t>Questions of curriculum building and development of subcultures.</a:t>
            </a:r>
          </a:p>
          <a:p>
            <a:pPr lvl="0"/>
            <a:r>
              <a:rPr lang="en-US" dirty="0" smtClean="0"/>
              <a:t>Problems associated with school</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600200"/>
          </a:xfrm>
        </p:spPr>
        <p:txBody>
          <a:bodyPr>
            <a:noAutofit/>
          </a:bodyPr>
          <a:lstStyle/>
          <a:p>
            <a:pPr lvl="0"/>
            <a:r>
              <a:rPr lang="en-US" sz="3600" b="1" dirty="0" smtClean="0"/>
              <a:t>Sociological perspectives in education</a:t>
            </a:r>
            <a:r>
              <a:rPr lang="en-US" sz="3600" dirty="0" smtClean="0"/>
              <a:t/>
            </a:r>
            <a:br>
              <a:rPr lang="en-US" sz="3600" dirty="0" smtClean="0"/>
            </a:br>
            <a:r>
              <a:rPr lang="en-US" sz="3600" b="1" dirty="0" smtClean="0"/>
              <a:t>      (Sociological  theories of education)</a:t>
            </a:r>
            <a:r>
              <a:rPr lang="en-US" sz="3600" dirty="0" smtClean="0"/>
              <a:t/>
            </a:r>
            <a:br>
              <a:rPr lang="en-US" sz="3600" dirty="0" smtClean="0"/>
            </a:br>
            <a:endParaRPr lang="en-US" sz="3600" dirty="0"/>
          </a:p>
        </p:txBody>
      </p:sp>
      <p:sp>
        <p:nvSpPr>
          <p:cNvPr id="3" name="Content Placeholder 2"/>
          <p:cNvSpPr>
            <a:spLocks noGrp="1"/>
          </p:cNvSpPr>
          <p:nvPr>
            <p:ph idx="1"/>
          </p:nvPr>
        </p:nvSpPr>
        <p:spPr>
          <a:xfrm>
            <a:off x="228600" y="1600200"/>
            <a:ext cx="8686800" cy="4525963"/>
          </a:xfrm>
        </p:spPr>
        <p:txBody>
          <a:bodyPr>
            <a:noAutofit/>
          </a:bodyPr>
          <a:lstStyle/>
          <a:p>
            <a:pPr>
              <a:buNone/>
            </a:pPr>
            <a:r>
              <a:rPr lang="en-US" dirty="0" smtClean="0"/>
              <a:t>	We are going to take a look at the key aspects of the following theories which have made major contribution to the field of sociology of education: </a:t>
            </a:r>
          </a:p>
          <a:p>
            <a:pPr marL="1371600" lvl="2" indent="-457200">
              <a:buAutoNum type="alphaLcPeriod"/>
            </a:pPr>
            <a:r>
              <a:rPr lang="en-US" sz="3200" dirty="0" smtClean="0"/>
              <a:t>Structural-functional </a:t>
            </a:r>
          </a:p>
          <a:p>
            <a:pPr marL="1371600" lvl="2" indent="-457200">
              <a:buAutoNum type="alphaLcPeriod"/>
            </a:pPr>
            <a:r>
              <a:rPr lang="en-US" sz="3200" dirty="0" smtClean="0"/>
              <a:t>Conflict</a:t>
            </a:r>
          </a:p>
          <a:p>
            <a:pPr marL="1371600" lvl="2" indent="-457200">
              <a:buAutoNum type="alphaLcPeriod"/>
            </a:pPr>
            <a:r>
              <a:rPr lang="en-US" sz="3200" dirty="0" smtClean="0"/>
              <a:t>Symbolic interaction</a:t>
            </a:r>
            <a:endParaRPr lang="en-US" sz="3200" dirty="0"/>
          </a:p>
        </p:txBody>
      </p:sp>
    </p:spTree>
  </p:cSld>
  <p:clrMapOvr>
    <a:masterClrMapping/>
  </p:clrMapOvr>
  <p:transition spd="med">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Structural functionalists </a:t>
            </a:r>
            <a:r>
              <a:rPr lang="en-US" dirty="0" smtClean="0"/>
              <a:t/>
            </a:r>
            <a:br>
              <a:rPr lang="en-US" dirty="0" smtClean="0"/>
            </a:br>
            <a:endParaRPr lang="en-US" dirty="0"/>
          </a:p>
        </p:txBody>
      </p:sp>
      <p:sp>
        <p:nvSpPr>
          <p:cNvPr id="3" name="Content Placeholder 2"/>
          <p:cNvSpPr>
            <a:spLocks noGrp="1"/>
          </p:cNvSpPr>
          <p:nvPr>
            <p:ph idx="1"/>
          </p:nvPr>
        </p:nvSpPr>
        <p:spPr>
          <a:xfrm>
            <a:off x="228600" y="1066800"/>
            <a:ext cx="8534400" cy="5638800"/>
          </a:xfrm>
        </p:spPr>
        <p:txBody>
          <a:bodyPr>
            <a:normAutofit lnSpcReduction="10000"/>
          </a:bodyPr>
          <a:lstStyle/>
          <a:p>
            <a:pPr>
              <a:lnSpc>
                <a:spcPct val="150000"/>
              </a:lnSpc>
              <a:buNone/>
            </a:pPr>
            <a:r>
              <a:rPr lang="en-US" b="1" dirty="0" smtClean="0"/>
              <a:t>		Structural Functionalism</a:t>
            </a:r>
            <a:r>
              <a:rPr lang="en-US" dirty="0" smtClean="0"/>
              <a:t> is a sociological theory that attempts to explain why society functions. This theory  focuses on the relationships between the various social institutions that make up society (e.g., government, law, education, religion, etc).</a:t>
            </a:r>
            <a:r>
              <a:rPr lang="en-US" b="1" dirty="0" smtClean="0"/>
              <a:t>Structural functionalists </a:t>
            </a:r>
            <a:r>
              <a:rPr lang="en-US" dirty="0" smtClean="0"/>
              <a:t>believe that society exists in social order. </a:t>
            </a:r>
          </a:p>
          <a:p>
            <a:pPr>
              <a:lnSpc>
                <a:spcPct val="150000"/>
              </a:lnSpc>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a:xfrm>
            <a:off x="304800" y="1066800"/>
            <a:ext cx="8534400" cy="5791200"/>
          </a:xfrm>
        </p:spPr>
        <p:txBody>
          <a:bodyPr>
            <a:normAutofit/>
          </a:bodyPr>
          <a:lstStyle/>
          <a:p>
            <a:pPr>
              <a:lnSpc>
                <a:spcPct val="150000"/>
              </a:lnSpc>
              <a:buNone/>
            </a:pPr>
            <a:r>
              <a:rPr lang="en-US" dirty="0" smtClean="0"/>
              <a:t>		 They see society like a human body, in which each part plays a role and all are dependent on each other for survival. Institutions such as education are like important organs that keep the society/body healthy and well</a:t>
            </a:r>
          </a:p>
        </p:txBody>
      </p:sp>
    </p:spTree>
  </p:cSld>
  <p:clrMapOvr>
    <a:masterClrMapping/>
  </p:clrMapOvr>
  <p:transition spd="med">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7086600"/>
          </a:xfrm>
        </p:spPr>
        <p:txBody>
          <a:bodyPr>
            <a:normAutofit/>
          </a:bodyPr>
          <a:lstStyle/>
          <a:p>
            <a:pPr lvl="0">
              <a:lnSpc>
                <a:spcPct val="150000"/>
              </a:lnSpc>
              <a:buNone/>
            </a:pPr>
            <a:r>
              <a:rPr lang="en-US" dirty="0" smtClean="0"/>
              <a:t>			Structural functionalists believe the aim of key institutions, such as education, is </a:t>
            </a:r>
            <a:r>
              <a:rPr lang="en-US" b="1" dirty="0" smtClean="0"/>
              <a:t>to socialize children and teenagers</a:t>
            </a:r>
            <a:r>
              <a:rPr lang="en-US" dirty="0" smtClean="0"/>
              <a:t> (bringing them in the structure/system).  It is the process by which the new generation learns the knowledge, attitudes and values that they will need as productive citizens. Although this aim is not stated in the formal curriculum, it is mainly achieved through </a:t>
            </a:r>
            <a:r>
              <a:rPr lang="en-US" i="1" dirty="0" smtClean="0"/>
              <a:t>"the hidden curriculum"</a:t>
            </a:r>
            <a:r>
              <a:rPr lang="en-US" dirty="0" smtClean="0"/>
              <a:t>. </a:t>
            </a:r>
          </a:p>
        </p:txBody>
      </p:sp>
    </p:spTree>
  </p:cSld>
  <p:clrMapOvr>
    <a:masterClrMapping/>
  </p:clrMapOvr>
  <p:transition spd="med">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143000"/>
            <a:ext cx="7467600" cy="4448013"/>
          </a:xfrm>
          <a:prstGeom prst="rect">
            <a:avLst/>
          </a:prstGeom>
        </p:spPr>
        <p:txBody>
          <a:bodyPr wrap="square">
            <a:spAutoFit/>
          </a:bodyPr>
          <a:lstStyle/>
          <a:p>
            <a:pPr>
              <a:lnSpc>
                <a:spcPct val="150000"/>
              </a:lnSpc>
              <a:buNone/>
            </a:pPr>
            <a:r>
              <a:rPr lang="en-US" sz="3200" dirty="0" smtClean="0"/>
              <a:t>Sociology is studied as a separate discipline. This subject shows the social life, social relation and social organizations. </a:t>
            </a:r>
          </a:p>
          <a:p>
            <a:pPr>
              <a:lnSpc>
                <a:spcPct val="150000"/>
              </a:lnSpc>
              <a:buNone/>
            </a:pPr>
            <a:r>
              <a:rPr lang="en-US" sz="3200" dirty="0" smtClean="0"/>
              <a:t>		Other popular sociologists are </a:t>
            </a:r>
            <a:r>
              <a:rPr lang="en-US" sz="3200" i="1" dirty="0" smtClean="0"/>
              <a:t>Emile Durkheim, Max Weber, Herbert Spencer, J.S. Mill </a:t>
            </a:r>
            <a:r>
              <a:rPr lang="en-US" sz="3200" dirty="0" smtClean="0"/>
              <a:t>and so on.</a:t>
            </a:r>
          </a:p>
        </p:txBody>
      </p:sp>
    </p:spTree>
  </p:cSld>
  <p:clrMapOvr>
    <a:masterClrMapping/>
  </p:clrMapOvr>
  <p:transition spd="med">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pPr algn="l"/>
            <a:r>
              <a:rPr lang="en-US" dirty="0" smtClean="0"/>
              <a:t>Cont…</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lvl="0">
              <a:lnSpc>
                <a:spcPct val="150000"/>
              </a:lnSpc>
              <a:buNone/>
            </a:pPr>
            <a:r>
              <a:rPr lang="en-US" dirty="0" smtClean="0"/>
              <a:t>		The other purpose of education is </a:t>
            </a:r>
            <a:r>
              <a:rPr lang="en-US" b="1" dirty="0" smtClean="0"/>
              <a:t>to sort and rank individuals for placement in the </a:t>
            </a:r>
            <a:r>
              <a:rPr lang="en-US" b="1" dirty="0" err="1" smtClean="0"/>
              <a:t>labour</a:t>
            </a:r>
            <a:r>
              <a:rPr lang="en-US" b="1" dirty="0" smtClean="0"/>
              <a:t> market. </a:t>
            </a:r>
            <a:r>
              <a:rPr lang="en-US" dirty="0" smtClean="0"/>
              <a:t> Those with high achievement will be trained for the most important jobs and in reward, be given the highest incomes. </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sz="3600" dirty="0" smtClean="0"/>
              <a:t>Key principle of Structural functionalists are as below</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lnSpc>
                <a:spcPct val="150000"/>
              </a:lnSpc>
            </a:pPr>
            <a:r>
              <a:rPr lang="en-US" sz="3600" dirty="0" smtClean="0"/>
              <a:t>Interdependency</a:t>
            </a:r>
          </a:p>
          <a:p>
            <a:pPr>
              <a:lnSpc>
                <a:spcPct val="150000"/>
              </a:lnSpc>
            </a:pPr>
            <a:r>
              <a:rPr lang="en-US" sz="3600" dirty="0" smtClean="0"/>
              <a:t>Function of social structure and cultural</a:t>
            </a:r>
          </a:p>
          <a:p>
            <a:pPr>
              <a:lnSpc>
                <a:spcPct val="150000"/>
              </a:lnSpc>
            </a:pPr>
            <a:r>
              <a:rPr lang="en-US" sz="3600" dirty="0" smtClean="0"/>
              <a:t>Consensus and co-operation </a:t>
            </a:r>
          </a:p>
          <a:p>
            <a:pPr>
              <a:lnSpc>
                <a:spcPct val="150000"/>
              </a:lnSpc>
            </a:pPr>
            <a:r>
              <a:rPr lang="en-US" sz="3600" dirty="0" smtClean="0"/>
              <a:t>Equilibrium </a:t>
            </a:r>
            <a:endParaRPr lang="en-US" sz="3600" dirty="0"/>
          </a:p>
        </p:txBody>
      </p:sp>
    </p:spTree>
  </p:cSld>
  <p:clrMapOvr>
    <a:masterClrMapping/>
  </p:clrMapOvr>
  <p:transition spd="med">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CRITICISM OF FUNCTIONALISM </a:t>
            </a:r>
            <a:r>
              <a:rPr lang="en-US" dirty="0" smtClean="0"/>
              <a:t/>
            </a:r>
            <a:br>
              <a:rPr lang="en-US" dirty="0" smtClean="0"/>
            </a:br>
            <a:endParaRPr lang="en-US" dirty="0"/>
          </a:p>
        </p:txBody>
      </p:sp>
      <p:sp>
        <p:nvSpPr>
          <p:cNvPr id="3" name="Content Placeholder 2"/>
          <p:cNvSpPr>
            <a:spLocks noGrp="1"/>
          </p:cNvSpPr>
          <p:nvPr>
            <p:ph idx="1"/>
          </p:nvPr>
        </p:nvSpPr>
        <p:spPr>
          <a:xfrm>
            <a:off x="381000" y="1219200"/>
            <a:ext cx="8382000" cy="5181600"/>
          </a:xfrm>
        </p:spPr>
        <p:txBody>
          <a:bodyPr>
            <a:normAutofit fontScale="92500" lnSpcReduction="20000"/>
          </a:bodyPr>
          <a:lstStyle/>
          <a:p>
            <a:pPr lvl="0"/>
            <a:r>
              <a:rPr lang="en-US" dirty="0" smtClean="0"/>
              <a:t>Functionalism fails to recognize the number of divergent interests, ideologies and conflicting interest groups in society. In heterogeneous societies each sub-group may have its own agenda to further its own interests. </a:t>
            </a:r>
          </a:p>
          <a:p>
            <a:pPr lvl="0"/>
            <a:r>
              <a:rPr lang="en-US" dirty="0" smtClean="0"/>
              <a:t>It is difficult to analyze individual interactions such as classroom dynamics of teacher-student or student-student interactions from this perspective. </a:t>
            </a:r>
          </a:p>
          <a:p>
            <a:pPr lvl="0"/>
            <a:r>
              <a:rPr lang="en-US" dirty="0" smtClean="0"/>
              <a:t>It does not deal with the ‘content’ of the educational process- what is taught and how it is taught. </a:t>
            </a:r>
          </a:p>
          <a:p>
            <a:pPr lvl="0"/>
            <a:r>
              <a:rPr lang="en-US" dirty="0" smtClean="0"/>
              <a:t>Individuals do not merely carry out roles within the structure, they create and modify them. </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b="1" dirty="0" smtClean="0"/>
              <a:t>CONFLICT THEORY </a:t>
            </a:r>
            <a:r>
              <a:rPr lang="en-US" dirty="0" smtClean="0"/>
              <a:t/>
            </a:r>
            <a:br>
              <a:rPr lang="en-US" dirty="0" smtClean="0"/>
            </a:br>
            <a:endParaRPr lang="en-US" dirty="0"/>
          </a:p>
        </p:txBody>
      </p:sp>
      <p:sp>
        <p:nvSpPr>
          <p:cNvPr id="3" name="Content Placeholder 2"/>
          <p:cNvSpPr>
            <a:spLocks noGrp="1"/>
          </p:cNvSpPr>
          <p:nvPr>
            <p:ph idx="1"/>
          </p:nvPr>
        </p:nvSpPr>
        <p:spPr>
          <a:xfrm>
            <a:off x="228600" y="990600"/>
            <a:ext cx="8610600" cy="5867400"/>
          </a:xfrm>
        </p:spPr>
        <p:txBody>
          <a:bodyPr>
            <a:normAutofit fontScale="92500" lnSpcReduction="20000"/>
          </a:bodyPr>
          <a:lstStyle/>
          <a:p>
            <a:pPr>
              <a:lnSpc>
                <a:spcPct val="170000"/>
              </a:lnSpc>
              <a:buNone/>
            </a:pPr>
            <a:r>
              <a:rPr lang="en-US" dirty="0" smtClean="0"/>
              <a:t>		The conflict theory, suggested by Karl Marx, claims society is in a state of continuous conflict because of competition for limited resources. It holds that social order is maintained by domination and power, rather than consensus and conformity. According to conflict theory, those with wealth and power try to hold on to it by any means possible, chiefly by suppressing the poor and powerless</a:t>
            </a:r>
          </a:p>
          <a:p>
            <a:pPr>
              <a:lnSpc>
                <a:spcPct val="170000"/>
              </a:lnSpc>
              <a:buNone/>
            </a:pPr>
            <a:endParaRPr lang="en-US" dirty="0" smtClean="0"/>
          </a:p>
          <a:p>
            <a:pPr>
              <a:buNone/>
            </a:pPr>
            <a:endParaRPr lang="en-US" dirty="0"/>
          </a:p>
        </p:txBody>
      </p:sp>
    </p:spTree>
  </p:cSld>
  <p:clrMapOvr>
    <a:masterClrMapping/>
  </p:clrMapOvr>
  <p:transition spd="med">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what is conflict theory in sociology"/>
          <p:cNvPicPr>
            <a:picLocks noChangeAspect="1" noChangeArrowheads="1"/>
          </p:cNvPicPr>
          <p:nvPr/>
        </p:nvPicPr>
        <p:blipFill>
          <a:blip r:embed="rId2" cstate="print"/>
          <a:srcRect l="52439" t="32520"/>
          <a:stretch>
            <a:fillRect/>
          </a:stretch>
        </p:blipFill>
        <p:spPr bwMode="auto">
          <a:xfrm>
            <a:off x="5486400" y="4191000"/>
            <a:ext cx="2971800" cy="2371726"/>
          </a:xfrm>
          <a:prstGeom prst="rect">
            <a:avLst/>
          </a:prstGeom>
          <a:noFill/>
        </p:spPr>
      </p:pic>
      <p:sp>
        <p:nvSpPr>
          <p:cNvPr id="4" name="Rectangle 3"/>
          <p:cNvSpPr/>
          <p:nvPr/>
        </p:nvSpPr>
        <p:spPr>
          <a:xfrm>
            <a:off x="762000" y="990600"/>
            <a:ext cx="4572000" cy="4031873"/>
          </a:xfrm>
          <a:prstGeom prst="rect">
            <a:avLst/>
          </a:prstGeom>
        </p:spPr>
        <p:txBody>
          <a:bodyPr wrap="square">
            <a:spAutoFit/>
          </a:bodyPr>
          <a:lstStyle/>
          <a:p>
            <a:r>
              <a:rPr lang="en-US" dirty="0" smtClean="0"/>
              <a:t> </a:t>
            </a:r>
            <a:r>
              <a:rPr lang="en-US" sz="3200" dirty="0" smtClean="0"/>
              <a:t>Karl Marx believes that society </a:t>
            </a:r>
            <a:r>
              <a:rPr lang="en-US" sz="3200" b="1" dirty="0" smtClean="0"/>
              <a:t>is full of social groups.  In this view, relations in society are mainly based on exploitation, oppression, domination and subordination</a:t>
            </a:r>
            <a:r>
              <a:rPr lang="en-US" sz="3200" dirty="0" smtClean="0"/>
              <a:t>. </a:t>
            </a:r>
            <a:endParaRPr lang="en-US" sz="3200" dirty="0"/>
          </a:p>
        </p:txBody>
      </p:sp>
      <p:pic>
        <p:nvPicPr>
          <p:cNvPr id="3" name="Picture 2" descr="Image result for karl marx"/>
          <p:cNvPicPr>
            <a:picLocks noChangeAspect="1" noChangeArrowheads="1"/>
          </p:cNvPicPr>
          <p:nvPr/>
        </p:nvPicPr>
        <p:blipFill>
          <a:blip r:embed="rId3" cstate="print"/>
          <a:srcRect/>
          <a:stretch>
            <a:fillRect/>
          </a:stretch>
        </p:blipFill>
        <p:spPr bwMode="auto">
          <a:xfrm>
            <a:off x="5715000" y="228600"/>
            <a:ext cx="2095500" cy="2800351"/>
          </a:xfrm>
          <a:prstGeom prst="rect">
            <a:avLst/>
          </a:prstGeom>
          <a:noFill/>
        </p:spPr>
      </p:pic>
      <p:sp>
        <p:nvSpPr>
          <p:cNvPr id="6" name="TextBox 5"/>
          <p:cNvSpPr txBox="1"/>
          <p:nvPr/>
        </p:nvSpPr>
        <p:spPr>
          <a:xfrm>
            <a:off x="6019800" y="2514600"/>
            <a:ext cx="1981200" cy="553998"/>
          </a:xfrm>
          <a:prstGeom prst="rect">
            <a:avLst/>
          </a:prstGeom>
          <a:noFill/>
        </p:spPr>
        <p:txBody>
          <a:bodyPr wrap="square" rtlCol="0">
            <a:spAutoFit/>
          </a:bodyPr>
          <a:lstStyle/>
          <a:p>
            <a:r>
              <a:rPr lang="en-US" sz="3000" b="1" i="1" dirty="0" smtClean="0">
                <a:solidFill>
                  <a:srgbClr val="FF0000"/>
                </a:solidFill>
              </a:rPr>
              <a:t>Karl Marx</a:t>
            </a:r>
            <a:endParaRPr lang="en-US" sz="3000" b="1" i="1" dirty="0">
              <a:solidFill>
                <a:srgbClr val="FF0000"/>
              </a:solidFill>
            </a:endParaRPr>
          </a:p>
        </p:txBody>
      </p:sp>
    </p:spTree>
  </p:cSld>
  <p:clrMapOvr>
    <a:masterClrMapping/>
  </p:clrMapOvr>
  <p:transition spd="med">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126163"/>
          </a:xfrm>
        </p:spPr>
        <p:txBody>
          <a:bodyPr/>
          <a:lstStyle/>
          <a:p>
            <a:pPr>
              <a:lnSpc>
                <a:spcPct val="150000"/>
              </a:lnSpc>
              <a:buNone/>
            </a:pPr>
            <a:r>
              <a:rPr lang="en-US" dirty="0" smtClean="0"/>
              <a:t>		The Marxist </a:t>
            </a:r>
            <a:r>
              <a:rPr lang="en-US" b="1" dirty="0" smtClean="0"/>
              <a:t>conflict approach emphasizes a materialist interpretation of history</a:t>
            </a:r>
            <a:r>
              <a:rPr lang="en-US" dirty="0" smtClean="0"/>
              <a:t>, a dialectical method of analysis, a critical position toward existing social arrangements, and a political program of revolution or, at least, reform. Education legitimizes ‘acceptable’ ideas which actually work to reinforce the privileged positions of the dominant group. </a:t>
            </a:r>
            <a:endParaRPr lang="en-US" dirty="0"/>
          </a:p>
        </p:txBody>
      </p:sp>
    </p:spTree>
  </p:cSld>
  <p:clrMapOvr>
    <a:masterClrMapping/>
  </p:clrMapOvr>
  <p:transition spd="med">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763000" cy="5943600"/>
          </a:xfrm>
        </p:spPr>
        <p:txBody>
          <a:bodyPr>
            <a:normAutofit/>
          </a:bodyPr>
          <a:lstStyle/>
          <a:p>
            <a:pPr marL="514350" lvl="0" indent="-514350">
              <a:buFont typeface="+mj-lt"/>
              <a:buAutoNum type="arabicPeriod"/>
            </a:pPr>
            <a:r>
              <a:rPr lang="en-US" dirty="0" smtClean="0"/>
              <a:t>   Education maintains the status quo, where lower-class children become lower class adults, and middle and upper class children become middle and upper-class adults. </a:t>
            </a:r>
          </a:p>
          <a:p>
            <a:pPr marL="514350" indent="-514350">
              <a:buFont typeface="+mj-lt"/>
              <a:buAutoNum type="arabicPeriod"/>
            </a:pPr>
            <a:r>
              <a:rPr lang="en-US" dirty="0" smtClean="0"/>
              <a:t>Education maintains the status quo, where lower-class children become lower class adults, and middle and upper class children become middle and upper-class adults. </a:t>
            </a:r>
          </a:p>
          <a:p>
            <a:pPr marL="514350" lvl="0" indent="-514350">
              <a:buFont typeface="+mj-lt"/>
              <a:buAutoNum type="arabicPeriod"/>
            </a:pPr>
            <a:r>
              <a:rPr lang="en-US" dirty="0" smtClean="0"/>
              <a:t>McLeod argues that teachers treat lower-class kids like less competent students. He pacing them in lower class.</a:t>
            </a:r>
          </a:p>
          <a:p>
            <a:pPr marL="514350" indent="-514350">
              <a:buFont typeface="+mj-lt"/>
              <a:buAutoNum type="arabicPeriod"/>
            </a:pPr>
            <a:endParaRPr lang="en-US" dirty="0" smtClean="0"/>
          </a:p>
          <a:p>
            <a:pPr marL="514350" lvl="0" indent="-514350">
              <a:buFont typeface="+mj-lt"/>
              <a:buAutoNum type="arabicPeriod"/>
            </a:pPr>
            <a:endParaRPr lang="en-US" dirty="0" smtClean="0"/>
          </a:p>
          <a:p>
            <a:pPr>
              <a:buNone/>
            </a:pPr>
            <a:endParaRPr lang="en-US" dirty="0"/>
          </a:p>
        </p:txBody>
      </p:sp>
    </p:spTree>
  </p:cSld>
  <p:clrMapOvr>
    <a:masterClrMapping/>
  </p:clrMapOvr>
  <p:transition spd="med">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86800" cy="6553200"/>
          </a:xfrm>
        </p:spPr>
        <p:txBody>
          <a:bodyPr>
            <a:normAutofit/>
          </a:bodyPr>
          <a:lstStyle/>
          <a:p>
            <a:pPr marL="514350" indent="-514350">
              <a:buAutoNum type="arabicPeriod" startAt="4"/>
            </a:pPr>
            <a:r>
              <a:rPr lang="en-US" dirty="0" smtClean="0"/>
              <a:t>They point out that while private schools are expensive and generally reserved for the upper classes, public schools- like Municipal schools, especially those that serve the poor, are under - funded, understaffed, and growing worse</a:t>
            </a:r>
          </a:p>
          <a:p>
            <a:pPr marL="514350" lvl="0" indent="-514350">
              <a:buFont typeface="Arial" pitchFamily="34" charset="0"/>
              <a:buAutoNum type="arabicPeriod" startAt="4"/>
            </a:pPr>
            <a:r>
              <a:rPr lang="en-US" dirty="0" smtClean="0"/>
              <a:t>Schools are also powerful agents of socialization that can be used as tools for one group to apply power over others – for example, by demanding that all students learn English, schools are ensuring that English-speakers dominate students from non-English speaking backgrounds. </a:t>
            </a:r>
          </a:p>
          <a:p>
            <a:pPr marL="514350" indent="-514350">
              <a:buAutoNum type="arabicPeriod" startAt="4"/>
            </a:pPr>
            <a:endParaRPr lang="en-US" dirty="0"/>
          </a:p>
        </p:txBody>
      </p:sp>
    </p:spTree>
  </p:cSld>
  <p:clrMapOvr>
    <a:masterClrMapping/>
  </p:clrMapOvr>
  <p:transition spd="med">
    <p:wheel spokes="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lstStyle/>
          <a:p>
            <a:pPr marL="514350" lvl="0" indent="-514350">
              <a:buFont typeface="+mj-lt"/>
              <a:buAutoNum type="arabicParenR" startAt="6"/>
            </a:pPr>
            <a:r>
              <a:rPr lang="en-US" dirty="0" smtClean="0"/>
              <a:t>	Teachers assume that students will have particular middle class experiences at home. For some children this assumption isn‘t necessarily true. Some children are expected to help their parents after school and carry considerable domestic responsibilities in their often single-parent home. </a:t>
            </a:r>
          </a:p>
          <a:p>
            <a:pPr marL="514350" indent="-514350">
              <a:buFont typeface="+mj-lt"/>
              <a:buAutoNum type="arabicParenR" startAt="6"/>
            </a:pPr>
            <a:r>
              <a:rPr lang="en-US" dirty="0" smtClean="0"/>
              <a:t>The demands of this domestic </a:t>
            </a:r>
            <a:r>
              <a:rPr lang="en-US" dirty="0" err="1" smtClean="0"/>
              <a:t>labour</a:t>
            </a:r>
            <a:r>
              <a:rPr lang="en-US" dirty="0" smtClean="0"/>
              <a:t> often make it difficult for them to find time to do all their homework and this affects their academic performance. </a:t>
            </a:r>
          </a:p>
          <a:p>
            <a:pPr marL="514350" lvl="0" indent="-514350">
              <a:buFont typeface="+mj-lt"/>
              <a:buAutoNum type="arabicParenR" startAt="6"/>
            </a:pPr>
            <a:endParaRPr lang="en-US" dirty="0" smtClean="0"/>
          </a:p>
          <a:p>
            <a:pPr>
              <a:buNone/>
            </a:pPr>
            <a:endParaRPr lang="en-US" dirty="0"/>
          </a:p>
        </p:txBody>
      </p:sp>
    </p:spTree>
  </p:cSld>
  <p:clrMapOvr>
    <a:masterClrMapping/>
  </p:clrMapOvr>
  <p:transition spd="med">
    <p:wheel spokes="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a:bodyPr>
          <a:lstStyle/>
          <a:p>
            <a:pPr marL="514350" indent="-514350">
              <a:buFont typeface="+mj-lt"/>
              <a:buAutoNum type="arabicPeriod" startAt="8"/>
            </a:pPr>
            <a:r>
              <a:rPr lang="en-US" dirty="0" smtClean="0"/>
              <a:t>The students realize there is little or no direct link between the subjects they are doing and their perceived future in the </a:t>
            </a:r>
            <a:r>
              <a:rPr lang="en-US" dirty="0" err="1" smtClean="0"/>
              <a:t>labour</a:t>
            </a:r>
            <a:r>
              <a:rPr lang="en-US" dirty="0" smtClean="0"/>
              <a:t> market. </a:t>
            </a:r>
          </a:p>
          <a:p>
            <a:pPr marL="514350" indent="-514350">
              <a:buFont typeface="+mj-lt"/>
              <a:buAutoNum type="arabicPeriod" startAt="8"/>
            </a:pPr>
            <a:r>
              <a:rPr lang="en-US" dirty="0" smtClean="0"/>
              <a:t>Anti-school values are displayed by these children.</a:t>
            </a:r>
          </a:p>
          <a:p>
            <a:pPr marL="514350" indent="-514350">
              <a:buFont typeface="+mj-lt"/>
              <a:buAutoNum type="arabicPeriod" startAt="8"/>
            </a:pPr>
            <a:r>
              <a:rPr lang="en-US" dirty="0" smtClean="0"/>
              <a:t>With ‘education’, rich children perform better, achieve higher and obtain greater rewards. In this way, the continuation of privilege and wealth for the elite is made possible.</a:t>
            </a:r>
          </a:p>
          <a:p>
            <a:pPr marL="514350" indent="-514350">
              <a:buFont typeface="+mj-lt"/>
              <a:buAutoNum type="arabicPeriod" startAt="8"/>
            </a:pPr>
            <a:r>
              <a:rPr lang="en-US" dirty="0" smtClean="0"/>
              <a:t>Conflict theorists believe this social reproduction continues to occur because the whole education system is overlain with ideology provided by the dominant group. </a:t>
            </a:r>
          </a:p>
          <a:p>
            <a:pPr>
              <a:buNone/>
            </a:pPr>
            <a:endParaRPr lang="en-US" dirty="0"/>
          </a:p>
        </p:txBody>
      </p:sp>
    </p:spTree>
  </p:cSld>
  <p:clrMapOvr>
    <a:masterClrMapping/>
  </p:clrMapOvr>
  <p:transition spd="med">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finitions of Sociology&#10;&#10;&#10;&#10;&#10;&#10;&#10;&#10;&#10;&#10;&#10;L.F. Ward defines, “Sociology is the science of&#10;society or of social phenomena”.&#10;G..."/>
          <p:cNvPicPr>
            <a:picLocks noChangeAspect="1" noChangeArrowheads="1"/>
          </p:cNvPicPr>
          <p:nvPr/>
        </p:nvPicPr>
        <p:blipFill>
          <a:blip r:embed="rId2" cstate="print"/>
          <a:srcRect t="55556" r="-971" b="29166"/>
          <a:stretch>
            <a:fillRect/>
          </a:stretch>
        </p:blipFill>
        <p:spPr bwMode="auto">
          <a:xfrm>
            <a:off x="533400" y="3886200"/>
            <a:ext cx="7924800" cy="838200"/>
          </a:xfrm>
          <a:prstGeom prst="rect">
            <a:avLst/>
          </a:prstGeom>
          <a:noFill/>
        </p:spPr>
      </p:pic>
      <p:pic>
        <p:nvPicPr>
          <p:cNvPr id="3" name="Picture 2" descr="Definitions of Sociology&#10;&#10;&#10;&#10;&#10;&#10;&#10;&#10;&#10;&#10;&#10;L.F. Ward defines, “Sociology is the science of&#10;society or of social phenomena”.&#10;G..."/>
          <p:cNvPicPr>
            <a:picLocks noChangeAspect="1" noChangeArrowheads="1"/>
          </p:cNvPicPr>
          <p:nvPr/>
        </p:nvPicPr>
        <p:blipFill>
          <a:blip r:embed="rId2" cstate="print"/>
          <a:srcRect l="8738" t="6944" r="6797" b="61111"/>
          <a:stretch>
            <a:fillRect/>
          </a:stretch>
        </p:blipFill>
        <p:spPr bwMode="auto">
          <a:xfrm>
            <a:off x="457200" y="1295400"/>
            <a:ext cx="8382000" cy="1752600"/>
          </a:xfrm>
          <a:prstGeom prst="rect">
            <a:avLst/>
          </a:prstGeom>
          <a:noFill/>
        </p:spPr>
      </p:pic>
    </p:spTree>
  </p:cSld>
  <p:clrMapOvr>
    <a:masterClrMapping/>
  </p:clrMapOvr>
  <p:transition spd="med">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t>SYMBOLIC INTERACTIONISM </a:t>
            </a:r>
            <a:endParaRPr lang="en-US" sz="3500" dirty="0"/>
          </a:p>
        </p:txBody>
      </p:sp>
      <p:sp>
        <p:nvSpPr>
          <p:cNvPr id="3" name="Content Placeholder 2"/>
          <p:cNvSpPr>
            <a:spLocks noGrp="1"/>
          </p:cNvSpPr>
          <p:nvPr>
            <p:ph idx="1"/>
          </p:nvPr>
        </p:nvSpPr>
        <p:spPr>
          <a:xfrm>
            <a:off x="0" y="1143000"/>
            <a:ext cx="9144000" cy="5715000"/>
          </a:xfrm>
        </p:spPr>
        <p:txBody>
          <a:bodyPr>
            <a:normAutofit fontScale="62500" lnSpcReduction="20000"/>
          </a:bodyPr>
          <a:lstStyle/>
          <a:p>
            <a:pPr>
              <a:lnSpc>
                <a:spcPct val="170000"/>
              </a:lnSpc>
              <a:buNone/>
            </a:pPr>
            <a:r>
              <a:rPr lang="en-US" sz="3800" dirty="0" smtClean="0"/>
              <a:t>		Symbolic </a:t>
            </a:r>
            <a:r>
              <a:rPr lang="en-US" sz="3800" dirty="0" err="1" smtClean="0"/>
              <a:t>interactionism</a:t>
            </a:r>
            <a:r>
              <a:rPr lang="en-US" sz="3800" dirty="0" smtClean="0"/>
              <a:t>, or </a:t>
            </a:r>
            <a:r>
              <a:rPr lang="en-US" sz="3800" dirty="0" err="1" smtClean="0"/>
              <a:t>interactionism</a:t>
            </a:r>
            <a:r>
              <a:rPr lang="en-US" sz="3800" dirty="0" smtClean="0"/>
              <a:t> for short, is one of the major theoretical perspectives in sociology. Beginning with the German sociologist and economist, </a:t>
            </a:r>
            <a:r>
              <a:rPr lang="en-US" sz="3800" b="1" dirty="0" smtClean="0"/>
              <a:t>Max Weber </a:t>
            </a:r>
            <a:r>
              <a:rPr lang="en-US" sz="3800" dirty="0" smtClean="0"/>
              <a:t>(1864-1920) and the American philosopher, </a:t>
            </a:r>
            <a:r>
              <a:rPr lang="en-US" sz="3800" b="1" dirty="0" smtClean="0"/>
              <a:t>George H. Mead </a:t>
            </a:r>
            <a:r>
              <a:rPr lang="en-US" sz="3800" dirty="0" smtClean="0"/>
              <a:t>(1863-1931), both of whom emphasized the subjective meaning of human behavior, the social process, and pragmatism. Herbert </a:t>
            </a:r>
            <a:r>
              <a:rPr lang="en-US" sz="3800" dirty="0" err="1" smtClean="0"/>
              <a:t>Blumer</a:t>
            </a:r>
            <a:r>
              <a:rPr lang="en-US" sz="3800" dirty="0" smtClean="0"/>
              <a:t>, who studied with Mead at the University of Chicago, is responsible for coining the term, "symbolic </a:t>
            </a:r>
            <a:r>
              <a:rPr lang="en-US" sz="3800" dirty="0" err="1" smtClean="0"/>
              <a:t>interactionism</a:t>
            </a:r>
            <a:r>
              <a:rPr lang="en-US" sz="3800" dirty="0" smtClean="0"/>
              <a:t>," as well as for making the most prominent version of the theory.</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normAutofit/>
          </a:bodyPr>
          <a:lstStyle/>
          <a:p>
            <a:pPr>
              <a:buNone/>
            </a:pPr>
            <a:r>
              <a:rPr lang="en-US" dirty="0" smtClean="0"/>
              <a:t>		Symbolic </a:t>
            </a:r>
            <a:r>
              <a:rPr lang="en-US" dirty="0" err="1" smtClean="0"/>
              <a:t>interactionism</a:t>
            </a:r>
            <a:r>
              <a:rPr lang="en-US" dirty="0" smtClean="0"/>
              <a:t> is a school of thought in sociology that explains social behavior in terms of how people interact with each other via symbols; in this view, social structures are best understood in terms of such individual interactions. Mead believed that one's self develops through social interactions. Moreover, how people communicate and interact with each other depends on how they interpret factors such as language, actions, and statuses (potential symbols). </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smtClean="0"/>
              <a:t>		For example, one might interpret a handshake as either a friendly greeting or cool farewell, depending on context (the symbolism of a handshake varies). Sometimes symbols change; long hair in males once symbolized rebellion, but now does not.</a:t>
            </a:r>
          </a:p>
          <a:p>
            <a:pPr lvl="0"/>
            <a:r>
              <a:rPr lang="en-US" dirty="0" err="1" smtClean="0"/>
              <a:t>Interactionists</a:t>
            </a:r>
            <a:r>
              <a:rPr lang="en-US" dirty="0" smtClean="0"/>
              <a:t> focus on the subjective aspects of social life, rather than on objective, macro-structural aspects of social systems. </a:t>
            </a:r>
          </a:p>
          <a:p>
            <a:endParaRPr lang="en-US" dirty="0" smtClean="0"/>
          </a:p>
          <a:p>
            <a:pPr>
              <a:buNone/>
            </a:pPr>
            <a:r>
              <a:rPr lang="en-US" dirty="0" smtClean="0"/>
              <a:t>     	</a:t>
            </a:r>
            <a:endParaRPr lang="en-US" dirty="0"/>
          </a:p>
        </p:txBody>
      </p:sp>
    </p:spTree>
  </p:cSld>
  <p:clrMapOvr>
    <a:masterClrMapping/>
  </p:clrMapOvr>
  <p:transition spd="med">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1" name="Rectangle 7"/>
          <p:cNvSpPr>
            <a:spLocks noGrp="1" noChangeArrowheads="1"/>
          </p:cNvSpPr>
          <p:nvPr>
            <p:ph type="body" idx="1"/>
          </p:nvPr>
        </p:nvSpPr>
        <p:spPr>
          <a:xfrm>
            <a:off x="457200" y="1371600"/>
            <a:ext cx="8229600" cy="5181600"/>
          </a:xfrm>
        </p:spPr>
        <p:txBody>
          <a:bodyPr/>
          <a:lstStyle/>
          <a:p>
            <a:pPr marL="533400" indent="-533400">
              <a:lnSpc>
                <a:spcPct val="90000"/>
              </a:lnSpc>
              <a:buFontTx/>
              <a:buNone/>
            </a:pPr>
            <a:endParaRPr lang="en-US" sz="2800"/>
          </a:p>
          <a:p>
            <a:pPr marL="533400" indent="-533400">
              <a:lnSpc>
                <a:spcPct val="90000"/>
              </a:lnSpc>
              <a:buFontTx/>
              <a:buNone/>
            </a:pPr>
            <a:r>
              <a:rPr lang="en-US" sz="2800"/>
              <a:t>1. Humans have capacity for thought.</a:t>
            </a:r>
          </a:p>
          <a:p>
            <a:pPr marL="533400" indent="-533400">
              <a:lnSpc>
                <a:spcPct val="90000"/>
              </a:lnSpc>
              <a:buFontTx/>
              <a:buNone/>
            </a:pPr>
            <a:r>
              <a:rPr lang="en-US" sz="2800"/>
              <a:t>2. Thought is shaped by social interaction.</a:t>
            </a:r>
          </a:p>
          <a:p>
            <a:pPr marL="533400" indent="-533400">
              <a:lnSpc>
                <a:spcPct val="90000"/>
              </a:lnSpc>
              <a:buFontTx/>
              <a:buNone/>
            </a:pPr>
            <a:r>
              <a:rPr lang="en-US" sz="2800"/>
              <a:t>3. Through interaction, people learn symbols and meanings that allow them to think.</a:t>
            </a:r>
          </a:p>
          <a:p>
            <a:pPr marL="533400" indent="-533400">
              <a:lnSpc>
                <a:spcPct val="90000"/>
              </a:lnSpc>
              <a:buFontTx/>
              <a:buNone/>
            </a:pPr>
            <a:r>
              <a:rPr lang="en-US" sz="2800"/>
              <a:t>4. Meanings and symbols allow for human action.</a:t>
            </a:r>
          </a:p>
          <a:p>
            <a:pPr marL="533400" indent="-533400">
              <a:lnSpc>
                <a:spcPct val="90000"/>
              </a:lnSpc>
              <a:buFontTx/>
              <a:buNone/>
            </a:pPr>
            <a:r>
              <a:rPr lang="en-US" sz="2800"/>
              <a:t>5. People can interpret a situation and modify their action or interaction.</a:t>
            </a:r>
          </a:p>
          <a:p>
            <a:pPr marL="533400" indent="-533400">
              <a:lnSpc>
                <a:spcPct val="90000"/>
              </a:lnSpc>
              <a:buFontTx/>
              <a:buNone/>
            </a:pPr>
            <a:r>
              <a:rPr lang="en-US" sz="2800"/>
              <a:t>6. People can create own meanings.</a:t>
            </a:r>
          </a:p>
          <a:p>
            <a:pPr marL="533400" indent="-533400">
              <a:lnSpc>
                <a:spcPct val="90000"/>
              </a:lnSpc>
              <a:buFontTx/>
              <a:buNone/>
            </a:pPr>
            <a:r>
              <a:rPr lang="en-US" sz="2800"/>
              <a:t>7. Groups and societies are made up of patterns of action and interaction.</a:t>
            </a:r>
            <a:endParaRPr lang="en-CA" sz="2600"/>
          </a:p>
        </p:txBody>
      </p:sp>
      <p:sp>
        <p:nvSpPr>
          <p:cNvPr id="6152" name="Line 8"/>
          <p:cNvSpPr>
            <a:spLocks noChangeShapeType="1"/>
          </p:cNvSpPr>
          <p:nvPr/>
        </p:nvSpPr>
        <p:spPr bwMode="auto">
          <a:xfrm>
            <a:off x="1219200" y="1295400"/>
            <a:ext cx="7696200" cy="0"/>
          </a:xfrm>
          <a:prstGeom prst="line">
            <a:avLst/>
          </a:prstGeom>
          <a:noFill/>
          <a:ln w="25400">
            <a:solidFill>
              <a:schemeClr val="accent1"/>
            </a:solidFill>
            <a:round/>
            <a:headEnd type="none" w="sm" len="sm"/>
            <a:tailEnd type="none" w="sm" len="sm"/>
          </a:ln>
          <a:effectLst/>
        </p:spPr>
        <p:txBody>
          <a:bodyPr wrap="none"/>
          <a:lstStyle/>
          <a:p>
            <a:endParaRPr lang="en-US"/>
          </a:p>
        </p:txBody>
      </p:sp>
      <p:sp>
        <p:nvSpPr>
          <p:cNvPr id="6154" name="Rectangle 10"/>
          <p:cNvSpPr>
            <a:spLocks noChangeArrowheads="1"/>
          </p:cNvSpPr>
          <p:nvPr/>
        </p:nvSpPr>
        <p:spPr bwMode="auto">
          <a:xfrm>
            <a:off x="1295400" y="609600"/>
            <a:ext cx="7543800" cy="585788"/>
          </a:xfrm>
          <a:prstGeom prst="rect">
            <a:avLst/>
          </a:prstGeom>
          <a:noFill/>
          <a:ln w="12700" cap="sq">
            <a:noFill/>
            <a:miter lim="800000"/>
            <a:headEnd type="none" w="sm" len="sm"/>
            <a:tailEnd type="none" w="sm" len="sm"/>
          </a:ln>
          <a:effectLst/>
        </p:spPr>
        <p:txBody>
          <a:bodyPr>
            <a:spAutoFit/>
          </a:bodyPr>
          <a:lstStyle/>
          <a:p>
            <a:pPr>
              <a:lnSpc>
                <a:spcPct val="90000"/>
              </a:lnSpc>
              <a:spcBef>
                <a:spcPct val="50000"/>
              </a:spcBef>
              <a:buClr>
                <a:schemeClr val="tx2"/>
              </a:buClr>
              <a:buSzPct val="90000"/>
              <a:buFont typeface="Symbol" pitchFamily="18" charset="2"/>
              <a:buNone/>
            </a:pPr>
            <a:r>
              <a:rPr lang="en-US" sz="3600">
                <a:latin typeface="Times New Roman" pitchFamily="18" charset="0"/>
              </a:rPr>
              <a:t>Basic Principles</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54"/>
                                        </p:tgtEl>
                                        <p:attrNameLst>
                                          <p:attrName>style.visibility</p:attrName>
                                        </p:attrNameLst>
                                      </p:cBhvr>
                                      <p:to>
                                        <p:strVal val="visible"/>
                                      </p:to>
                                    </p:set>
                                    <p:anim calcmode="lin" valueType="num">
                                      <p:cBhvr additive="base">
                                        <p:cTn id="7" dur="500" fill="hold"/>
                                        <p:tgtEl>
                                          <p:spTgt spid="6154"/>
                                        </p:tgtEl>
                                        <p:attrNameLst>
                                          <p:attrName>ppt_x</p:attrName>
                                        </p:attrNameLst>
                                      </p:cBhvr>
                                      <p:tavLst>
                                        <p:tav tm="0">
                                          <p:val>
                                            <p:strVal val="0-#ppt_w/2"/>
                                          </p:val>
                                        </p:tav>
                                        <p:tav tm="100000">
                                          <p:val>
                                            <p:strVal val="#ppt_x"/>
                                          </p:val>
                                        </p:tav>
                                      </p:tavLst>
                                    </p:anim>
                                    <p:anim calcmode="lin" valueType="num">
                                      <p:cBhvr additive="base">
                                        <p:cTn id="8" dur="500" fill="hold"/>
                                        <p:tgtEl>
                                          <p:spTgt spid="61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152"/>
                                        </p:tgtEl>
                                        <p:attrNameLst>
                                          <p:attrName>style.visibility</p:attrName>
                                        </p:attrNameLst>
                                      </p:cBhvr>
                                      <p:to>
                                        <p:strVal val="visible"/>
                                      </p:to>
                                    </p:set>
                                    <p:anim calcmode="lin" valueType="num">
                                      <p:cBhvr additive="base">
                                        <p:cTn id="12" dur="500" fill="hold"/>
                                        <p:tgtEl>
                                          <p:spTgt spid="6152"/>
                                        </p:tgtEl>
                                        <p:attrNameLst>
                                          <p:attrName>ppt_x</p:attrName>
                                        </p:attrNameLst>
                                      </p:cBhvr>
                                      <p:tavLst>
                                        <p:tav tm="0">
                                          <p:val>
                                            <p:strVal val="1+#ppt_w/2"/>
                                          </p:val>
                                        </p:tav>
                                        <p:tav tm="100000">
                                          <p:val>
                                            <p:strVal val="#ppt_x"/>
                                          </p:val>
                                        </p:tav>
                                      </p:tavLst>
                                    </p:anim>
                                    <p:anim calcmode="lin" valueType="num">
                                      <p:cBhvr additive="base">
                                        <p:cTn id="13" dur="500" fill="hold"/>
                                        <p:tgtEl>
                                          <p:spTgt spid="615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6151">
                                            <p:txEl>
                                              <p:pRg st="1" end="1"/>
                                            </p:txEl>
                                          </p:spTgt>
                                        </p:tgtEl>
                                        <p:attrNameLst>
                                          <p:attrName>style.visibility</p:attrName>
                                        </p:attrNameLst>
                                      </p:cBhvr>
                                      <p:to>
                                        <p:strVal val="visible"/>
                                      </p:to>
                                    </p:set>
                                    <p:animEffect transition="in" filter="blinds(horizontal)">
                                      <p:cBhvr>
                                        <p:cTn id="17" dur="500"/>
                                        <p:tgtEl>
                                          <p:spTgt spid="6151">
                                            <p:txEl>
                                              <p:pRg st="1" end="1"/>
                                            </p:txEl>
                                          </p:spTgt>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6151">
                                            <p:txEl>
                                              <p:pRg st="2" end="2"/>
                                            </p:txEl>
                                          </p:spTgt>
                                        </p:tgtEl>
                                        <p:attrNameLst>
                                          <p:attrName>style.visibility</p:attrName>
                                        </p:attrNameLst>
                                      </p:cBhvr>
                                      <p:to>
                                        <p:strVal val="visible"/>
                                      </p:to>
                                    </p:set>
                                    <p:animEffect transition="in" filter="blinds(horizontal)">
                                      <p:cBhvr>
                                        <p:cTn id="21" dur="500"/>
                                        <p:tgtEl>
                                          <p:spTgt spid="6151">
                                            <p:txEl>
                                              <p:pRg st="2" end="2"/>
                                            </p:txEl>
                                          </p:spTgt>
                                        </p:tgtEl>
                                      </p:cBhvr>
                                    </p:animEffect>
                                  </p:childTnLst>
                                </p:cTn>
                              </p:par>
                            </p:childTnLst>
                          </p:cTn>
                        </p:par>
                        <p:par>
                          <p:cTn id="22" fill="hold">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6151">
                                            <p:txEl>
                                              <p:pRg st="3" end="3"/>
                                            </p:txEl>
                                          </p:spTgt>
                                        </p:tgtEl>
                                        <p:attrNameLst>
                                          <p:attrName>style.visibility</p:attrName>
                                        </p:attrNameLst>
                                      </p:cBhvr>
                                      <p:to>
                                        <p:strVal val="visible"/>
                                      </p:to>
                                    </p:set>
                                    <p:animEffect transition="in" filter="blinds(horizontal)">
                                      <p:cBhvr>
                                        <p:cTn id="25" dur="500"/>
                                        <p:tgtEl>
                                          <p:spTgt spid="6151">
                                            <p:txEl>
                                              <p:pRg st="3" end="3"/>
                                            </p:txEl>
                                          </p:spTgt>
                                        </p:tgtEl>
                                      </p:cBhvr>
                                    </p:animEffect>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6151">
                                            <p:txEl>
                                              <p:pRg st="4" end="4"/>
                                            </p:txEl>
                                          </p:spTgt>
                                        </p:tgtEl>
                                        <p:attrNameLst>
                                          <p:attrName>style.visibility</p:attrName>
                                        </p:attrNameLst>
                                      </p:cBhvr>
                                      <p:to>
                                        <p:strVal val="visible"/>
                                      </p:to>
                                    </p:set>
                                    <p:animEffect transition="in" filter="blinds(horizontal)">
                                      <p:cBhvr>
                                        <p:cTn id="29" dur="500"/>
                                        <p:tgtEl>
                                          <p:spTgt spid="6151">
                                            <p:txEl>
                                              <p:pRg st="4" end="4"/>
                                            </p:txEl>
                                          </p:spTgt>
                                        </p:tgtEl>
                                      </p:cBhvr>
                                    </p:animEffect>
                                  </p:childTnLst>
                                </p:cTn>
                              </p:par>
                            </p:childTnLst>
                          </p:cTn>
                        </p:par>
                        <p:par>
                          <p:cTn id="30" fill="hold">
                            <p:stCondLst>
                              <p:cond delay="3000"/>
                            </p:stCondLst>
                            <p:childTnLst>
                              <p:par>
                                <p:cTn id="31" presetID="3" presetClass="entr" presetSubtype="10" fill="hold" grpId="0" nodeType="afterEffect">
                                  <p:stCondLst>
                                    <p:cond delay="0"/>
                                  </p:stCondLst>
                                  <p:childTnLst>
                                    <p:set>
                                      <p:cBhvr>
                                        <p:cTn id="32" dur="1" fill="hold">
                                          <p:stCondLst>
                                            <p:cond delay="0"/>
                                          </p:stCondLst>
                                        </p:cTn>
                                        <p:tgtEl>
                                          <p:spTgt spid="6151">
                                            <p:txEl>
                                              <p:pRg st="5" end="5"/>
                                            </p:txEl>
                                          </p:spTgt>
                                        </p:tgtEl>
                                        <p:attrNameLst>
                                          <p:attrName>style.visibility</p:attrName>
                                        </p:attrNameLst>
                                      </p:cBhvr>
                                      <p:to>
                                        <p:strVal val="visible"/>
                                      </p:to>
                                    </p:set>
                                    <p:animEffect transition="in" filter="blinds(horizontal)">
                                      <p:cBhvr>
                                        <p:cTn id="33" dur="500"/>
                                        <p:tgtEl>
                                          <p:spTgt spid="6151">
                                            <p:txEl>
                                              <p:pRg st="5" end="5"/>
                                            </p:txEl>
                                          </p:spTgt>
                                        </p:tgtEl>
                                      </p:cBhvr>
                                    </p:animEffect>
                                  </p:childTnLst>
                                </p:cTn>
                              </p:par>
                            </p:childTnLst>
                          </p:cTn>
                        </p:par>
                        <p:par>
                          <p:cTn id="34" fill="hold">
                            <p:stCondLst>
                              <p:cond delay="3500"/>
                            </p:stCondLst>
                            <p:childTnLst>
                              <p:par>
                                <p:cTn id="35" presetID="3" presetClass="entr" presetSubtype="10" fill="hold" grpId="0" nodeType="afterEffect">
                                  <p:stCondLst>
                                    <p:cond delay="0"/>
                                  </p:stCondLst>
                                  <p:childTnLst>
                                    <p:set>
                                      <p:cBhvr>
                                        <p:cTn id="36" dur="1" fill="hold">
                                          <p:stCondLst>
                                            <p:cond delay="0"/>
                                          </p:stCondLst>
                                        </p:cTn>
                                        <p:tgtEl>
                                          <p:spTgt spid="6151">
                                            <p:txEl>
                                              <p:pRg st="6" end="6"/>
                                            </p:txEl>
                                          </p:spTgt>
                                        </p:tgtEl>
                                        <p:attrNameLst>
                                          <p:attrName>style.visibility</p:attrName>
                                        </p:attrNameLst>
                                      </p:cBhvr>
                                      <p:to>
                                        <p:strVal val="visible"/>
                                      </p:to>
                                    </p:set>
                                    <p:animEffect transition="in" filter="blinds(horizontal)">
                                      <p:cBhvr>
                                        <p:cTn id="37" dur="500"/>
                                        <p:tgtEl>
                                          <p:spTgt spid="6151">
                                            <p:txEl>
                                              <p:pRg st="6" end="6"/>
                                            </p:txEl>
                                          </p:spTgt>
                                        </p:tgtEl>
                                      </p:cBhvr>
                                    </p:animEffect>
                                  </p:childTnLst>
                                </p:cTn>
                              </p:par>
                            </p:childTnLst>
                          </p:cTn>
                        </p:par>
                        <p:par>
                          <p:cTn id="38" fill="hold">
                            <p:stCondLst>
                              <p:cond delay="4000"/>
                            </p:stCondLst>
                            <p:childTnLst>
                              <p:par>
                                <p:cTn id="39" presetID="3" presetClass="entr" presetSubtype="10" fill="hold" grpId="0" nodeType="afterEffect">
                                  <p:stCondLst>
                                    <p:cond delay="0"/>
                                  </p:stCondLst>
                                  <p:childTnLst>
                                    <p:set>
                                      <p:cBhvr>
                                        <p:cTn id="40" dur="1" fill="hold">
                                          <p:stCondLst>
                                            <p:cond delay="0"/>
                                          </p:stCondLst>
                                        </p:cTn>
                                        <p:tgtEl>
                                          <p:spTgt spid="6151">
                                            <p:txEl>
                                              <p:pRg st="7" end="7"/>
                                            </p:txEl>
                                          </p:spTgt>
                                        </p:tgtEl>
                                        <p:attrNameLst>
                                          <p:attrName>style.visibility</p:attrName>
                                        </p:attrNameLst>
                                      </p:cBhvr>
                                      <p:to>
                                        <p:strVal val="visible"/>
                                      </p:to>
                                    </p:set>
                                    <p:animEffect transition="in" filter="blinds(horizontal)">
                                      <p:cBhvr>
                                        <p:cTn id="41" dur="500"/>
                                        <p:tgtEl>
                                          <p:spTgt spid="61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uild="p" autoUpdateAnimBg="0" advAuto="0"/>
      <p:bldP spid="6152" grpId="0" animBg="1"/>
      <p:bldP spid="615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CA" sz="3600"/>
              <a:t>Charles Horton Cooley (1864-1929</a:t>
            </a:r>
            <a:r>
              <a:rPr lang="en-US" sz="3600"/>
              <a:t>)</a:t>
            </a:r>
            <a:r>
              <a:rPr lang="en-CA" sz="3600"/>
              <a:t/>
            </a:r>
            <a:br>
              <a:rPr lang="en-CA" sz="3600"/>
            </a:br>
            <a:endParaRPr lang="en-US" sz="3600"/>
          </a:p>
        </p:txBody>
      </p:sp>
      <p:sp>
        <p:nvSpPr>
          <p:cNvPr id="47107" name="Rectangle 3"/>
          <p:cNvSpPr>
            <a:spLocks noGrp="1" noChangeArrowheads="1"/>
          </p:cNvSpPr>
          <p:nvPr>
            <p:ph type="body" idx="1"/>
          </p:nvPr>
        </p:nvSpPr>
        <p:spPr>
          <a:xfrm>
            <a:off x="457200" y="1600201"/>
            <a:ext cx="8229600" cy="533400"/>
          </a:xfrm>
        </p:spPr>
        <p:txBody>
          <a:bodyPr/>
          <a:lstStyle/>
          <a:p>
            <a:pPr>
              <a:lnSpc>
                <a:spcPct val="80000"/>
              </a:lnSpc>
              <a:buFontTx/>
              <a:buNone/>
            </a:pPr>
            <a:r>
              <a:rPr lang="en-CA" sz="2800" dirty="0"/>
              <a:t>“The looking glass self”</a:t>
            </a:r>
          </a:p>
          <a:p>
            <a:pPr>
              <a:lnSpc>
                <a:spcPct val="80000"/>
              </a:lnSpc>
              <a:buFontTx/>
              <a:buNone/>
            </a:pPr>
            <a:endParaRPr lang="en-CA" sz="2800" dirty="0"/>
          </a:p>
          <a:p>
            <a:pPr>
              <a:lnSpc>
                <a:spcPct val="80000"/>
              </a:lnSpc>
              <a:buNone/>
            </a:pPr>
            <a:endParaRPr lang="en-US" sz="2800" dirty="0"/>
          </a:p>
        </p:txBody>
      </p:sp>
      <p:sp>
        <p:nvSpPr>
          <p:cNvPr id="4" name="Rectangle 3"/>
          <p:cNvSpPr/>
          <p:nvPr/>
        </p:nvSpPr>
        <p:spPr>
          <a:xfrm>
            <a:off x="381000" y="2134800"/>
            <a:ext cx="8534400" cy="2357568"/>
          </a:xfrm>
          <a:prstGeom prst="rect">
            <a:avLst/>
          </a:prstGeom>
        </p:spPr>
        <p:txBody>
          <a:bodyPr wrap="square">
            <a:spAutoFit/>
          </a:bodyPr>
          <a:lstStyle/>
          <a:p>
            <a:r>
              <a:rPr lang="en-CA" sz="3200" dirty="0" smtClean="0">
                <a:solidFill>
                  <a:schemeClr val="tx2"/>
                </a:solidFill>
                <a:latin typeface="Times New Roman" pitchFamily="18" charset="0"/>
              </a:rPr>
              <a:t>George Herbert Mead (1863-1931</a:t>
            </a:r>
          </a:p>
          <a:p>
            <a:pPr>
              <a:lnSpc>
                <a:spcPct val="90000"/>
              </a:lnSpc>
              <a:buFontTx/>
              <a:buNone/>
            </a:pPr>
            <a:r>
              <a:rPr lang="en-CA" sz="3200" dirty="0" smtClean="0"/>
              <a:t>Main ideas:</a:t>
            </a:r>
          </a:p>
          <a:p>
            <a:pPr>
              <a:lnSpc>
                <a:spcPct val="90000"/>
              </a:lnSpc>
              <a:buFontTx/>
              <a:buNone/>
            </a:pPr>
            <a:endParaRPr lang="en-CA" sz="3200" dirty="0" smtClean="0"/>
          </a:p>
          <a:p>
            <a:pPr>
              <a:lnSpc>
                <a:spcPct val="90000"/>
              </a:lnSpc>
              <a:buFontTx/>
              <a:buNone/>
            </a:pPr>
            <a:r>
              <a:rPr lang="en-CA" sz="3200" dirty="0" smtClean="0"/>
              <a:t>The shape of “Me” is composed of the messages we receive by using others as mirrors of the self.</a:t>
            </a:r>
            <a:endParaRPr lang="en-CA" sz="3200" dirty="0"/>
          </a:p>
        </p:txBody>
      </p:sp>
    </p:spTree>
  </p:cSld>
  <p:clrMapOvr>
    <a:masterClrMapping/>
  </p:clrMapOvr>
  <p:transition spd="med">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harles Horton Cooley 1864-1929&#10;Three Components of the&#10;Looking glass Self:&#10;1.Perception of how you appear&#10;to others.&#10;2. P..."/>
          <p:cNvPicPr>
            <a:picLocks noChangeAspect="1" noChangeArrowheads="1"/>
          </p:cNvPicPr>
          <p:nvPr/>
        </p:nvPicPr>
        <p:blipFill>
          <a:blip r:embed="rId2" cstate="print"/>
          <a:srcRect/>
          <a:stretch>
            <a:fillRect/>
          </a:stretch>
        </p:blipFill>
        <p:spPr bwMode="auto">
          <a:xfrm>
            <a:off x="381000" y="304800"/>
            <a:ext cx="7620000" cy="6553200"/>
          </a:xfrm>
          <a:prstGeom prst="rect">
            <a:avLst/>
          </a:prstGeom>
          <a:noFill/>
        </p:spPr>
      </p:pic>
    </p:spTree>
  </p:cSld>
  <p:clrMapOvr>
    <a:masterClrMapping/>
  </p:clrMapOvr>
  <p:transition spd="med">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spd="med">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Socialization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The act of adapting behavior to the norms of a culture or society is called </a:t>
            </a:r>
            <a:r>
              <a:rPr lang="en-US" i="1" dirty="0" smtClean="0"/>
              <a:t>socialization</a:t>
            </a:r>
            <a:r>
              <a:rPr lang="en-US" dirty="0" smtClean="0"/>
              <a:t>. </a:t>
            </a:r>
            <a:r>
              <a:rPr lang="en-US" i="1" dirty="0" smtClean="0"/>
              <a:t>Socialization</a:t>
            </a:r>
            <a:r>
              <a:rPr lang="en-US" dirty="0" smtClean="0"/>
              <a:t> can also mean going out and meeting people or hanging out with friends.</a:t>
            </a:r>
          </a:p>
          <a:p>
            <a:pPr>
              <a:buNone/>
            </a:pPr>
            <a:r>
              <a:rPr lang="en-US" dirty="0" smtClean="0"/>
              <a:t>		Learning the customs, attitudes, and values of a social group, community, or </a:t>
            </a:r>
            <a:r>
              <a:rPr lang="en-US" dirty="0" smtClean="0">
                <a:hlinkClick r:id="rId3"/>
              </a:rPr>
              <a:t>culture</a:t>
            </a:r>
            <a:r>
              <a:rPr lang="en-US" dirty="0" smtClean="0"/>
              <a:t>. Socialization is essential for the development of individuals who can participate and function within their societies, as well as for ensuring that a society's cultural features will be carried on through new generations. Socialization is most strongly enforced by family, school, and </a:t>
            </a:r>
            <a:r>
              <a:rPr lang="en-US" dirty="0" smtClean="0">
                <a:hlinkClick r:id="rId4"/>
              </a:rPr>
              <a:t>peer groups</a:t>
            </a:r>
            <a:r>
              <a:rPr lang="en-US" dirty="0" smtClean="0"/>
              <a:t> and continues throughout an individual's lifetime. </a:t>
            </a:r>
            <a:endParaRPr lang="en-US" dirty="0"/>
          </a:p>
        </p:txBody>
      </p:sp>
    </p:spTree>
  </p:cSld>
  <p:clrMapOvr>
    <a:masterClrMapping/>
  </p:clrMapOvr>
  <p:transition spd="med">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bject matter of Sociology&#10;&#10;&#10;Sociology is&#10;–&#10;–&#10;–&#10;–&#10;–&#10;–&#10;–&#10;&#10;the study of society&#10;the science of social life&#10;the study of so..."/>
          <p:cNvPicPr>
            <a:picLocks noChangeAspect="1" noChangeArrowheads="1"/>
          </p:cNvPicPr>
          <p:nvPr/>
        </p:nvPicPr>
        <p:blipFill>
          <a:blip r:embed="rId2" cstate="print"/>
          <a:srcRect/>
          <a:stretch>
            <a:fillRect/>
          </a:stretch>
        </p:blipFill>
        <p:spPr bwMode="auto">
          <a:xfrm>
            <a:off x="304800" y="762000"/>
            <a:ext cx="8839200" cy="5791200"/>
          </a:xfrm>
          <a:prstGeom prst="rect">
            <a:avLst/>
          </a:prstGeom>
          <a:noFill/>
        </p:spPr>
      </p:pic>
    </p:spTree>
  </p:cSld>
  <p:clrMapOvr>
    <a:masterClrMapping/>
  </p:clrMapOvr>
  <p:transition spd="med">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839200" cy="5105400"/>
          </a:xfrm>
        </p:spPr>
        <p:txBody>
          <a:bodyPr>
            <a:normAutofit lnSpcReduction="10000"/>
          </a:bodyPr>
          <a:lstStyle/>
          <a:p>
            <a:pPr>
              <a:lnSpc>
                <a:spcPct val="150000"/>
              </a:lnSpc>
              <a:buNone/>
            </a:pPr>
            <a:r>
              <a:rPr lang="en-US" dirty="0" smtClean="0"/>
              <a:t>		Education is a process which exists within a society. Education is organized in the society by individuals who are members of a particular group, community, states and nation. So, we can understand the significance of the society in educational process and organizing curricular events. </a:t>
            </a:r>
          </a:p>
          <a:p>
            <a:pPr>
              <a:lnSpc>
                <a:spcPct val="150000"/>
              </a:lnSpc>
              <a:buNone/>
            </a:pPr>
            <a:endParaRPr lang="en-US" dirty="0"/>
          </a:p>
        </p:txBody>
      </p:sp>
      <p:sp>
        <p:nvSpPr>
          <p:cNvPr id="4" name="TextBox 3"/>
          <p:cNvSpPr txBox="1"/>
          <p:nvPr/>
        </p:nvSpPr>
        <p:spPr>
          <a:xfrm>
            <a:off x="685800" y="304800"/>
            <a:ext cx="7696200" cy="923330"/>
          </a:xfrm>
          <a:prstGeom prst="rect">
            <a:avLst/>
          </a:prstGeom>
          <a:noFill/>
        </p:spPr>
        <p:txBody>
          <a:bodyPr wrap="square" rtlCol="0">
            <a:spAutoFit/>
          </a:bodyPr>
          <a:lstStyle/>
          <a:p>
            <a:r>
              <a:rPr lang="en-US" sz="3600" b="1" dirty="0" smtClean="0"/>
              <a:t>Social Perspectives of Education</a:t>
            </a:r>
            <a:endParaRPr lang="en-US" sz="3600" dirty="0" smtClean="0"/>
          </a:p>
          <a:p>
            <a:endParaRPr lang="en-US" dirty="0"/>
          </a:p>
        </p:txBody>
      </p:sp>
    </p:spTree>
  </p:cSld>
  <p:clrMapOvr>
    <a:masterClrMapping/>
  </p:clrMapOvr>
  <p:transition spd="med">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Sociology of EducationIntro. to Sociology "/>
          <p:cNvPicPr>
            <a:picLocks noChangeAspect="1" noChangeArrowheads="1"/>
          </p:cNvPicPr>
          <p:nvPr/>
        </p:nvPicPr>
        <p:blipFill>
          <a:blip r:embed="rId2" cstate="print"/>
          <a:srcRect/>
          <a:stretch>
            <a:fillRect/>
          </a:stretch>
        </p:blipFill>
        <p:spPr bwMode="auto">
          <a:xfrm>
            <a:off x="304800" y="685800"/>
            <a:ext cx="8305800" cy="5962651"/>
          </a:xfrm>
          <a:prstGeom prst="rect">
            <a:avLst/>
          </a:prstGeom>
          <a:noFill/>
        </p:spPr>
      </p:pic>
    </p:spTree>
  </p:cSld>
  <p:clrMapOvr>
    <a:masterClrMapping/>
  </p:clrMapOvr>
  <p:transition spd="med">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417638"/>
          </a:xfrm>
        </p:spPr>
        <p:txBody>
          <a:bodyPr>
            <a:normAutofit fontScale="90000"/>
          </a:bodyPr>
          <a:lstStyle/>
          <a:p>
            <a:r>
              <a:rPr lang="en-US" dirty="0" smtClean="0"/>
              <a:t>Sociological perspectives in education</a:t>
            </a:r>
            <a:br>
              <a:rPr lang="en-US" dirty="0" smtClean="0"/>
            </a:br>
            <a:r>
              <a:rPr lang="en-US" b="1" dirty="0" smtClean="0"/>
              <a:t> (Sociological  theories of education)</a:t>
            </a:r>
            <a:r>
              <a:rPr lang="en-US" dirty="0" smtClean="0"/>
              <a:t/>
            </a:r>
            <a:br>
              <a:rPr lang="en-US" dirty="0" smtClean="0"/>
            </a:br>
            <a:r>
              <a:rPr lang="en-US" b="1" dirty="0" smtClean="0"/>
              <a:t>     </a:t>
            </a:r>
            <a:r>
              <a:rPr lang="en-US" b="1" dirty="0" err="1" smtClean="0">
                <a:latin typeface="Preeti" pitchFamily="2" charset="0"/>
              </a:rPr>
              <a:t>lzIffdf</a:t>
            </a:r>
            <a:r>
              <a:rPr lang="en-US" b="1" dirty="0" smtClean="0">
                <a:latin typeface="Preeti" pitchFamily="2" charset="0"/>
              </a:rPr>
              <a:t> ;</a:t>
            </a:r>
            <a:r>
              <a:rPr lang="en-US" b="1" dirty="0" err="1" smtClean="0">
                <a:latin typeface="Preeti" pitchFamily="2" charset="0"/>
              </a:rPr>
              <a:t>dfhzf:qsf</a:t>
            </a:r>
            <a:r>
              <a:rPr lang="en-US" b="1" dirty="0" smtClean="0">
                <a:latin typeface="Preeti" pitchFamily="2" charset="0"/>
              </a:rPr>
              <a:t> lz4fGtx?sf] </a:t>
            </a:r>
            <a:r>
              <a:rPr lang="en-US" b="1" dirty="0" err="1" smtClean="0">
                <a:latin typeface="Preeti" pitchFamily="2" charset="0"/>
              </a:rPr>
              <a:t>k|efj</a:t>
            </a:r>
            <a:endParaRPr lang="en-US" dirty="0">
              <a:latin typeface="Preeti" pitchFamily="2" charset="0"/>
            </a:endParaRPr>
          </a:p>
        </p:txBody>
      </p:sp>
      <p:sp>
        <p:nvSpPr>
          <p:cNvPr id="3" name="Content Placeholder 2"/>
          <p:cNvSpPr>
            <a:spLocks noGrp="1"/>
          </p:cNvSpPr>
          <p:nvPr>
            <p:ph idx="1"/>
          </p:nvPr>
        </p:nvSpPr>
        <p:spPr>
          <a:xfrm>
            <a:off x="0" y="2286000"/>
            <a:ext cx="9144000" cy="4572001"/>
          </a:xfrm>
        </p:spPr>
        <p:txBody>
          <a:bodyPr>
            <a:normAutofit fontScale="92500" lnSpcReduction="20000"/>
          </a:bodyPr>
          <a:lstStyle/>
          <a:p>
            <a:pPr>
              <a:buNone/>
            </a:pPr>
            <a:r>
              <a:rPr lang="en-US" b="1" dirty="0" smtClean="0"/>
              <a:t>		</a:t>
            </a:r>
            <a:r>
              <a:rPr lang="en-US" dirty="0" smtClean="0"/>
              <a:t>Theory means different things to different people. It could be defined as a conceptual scheme designed to explain observed regularities or relationships between two or more variables. Theoretical perspectives are used to provide logical explanation for why things happen the way they do. There are always various interpretations of events in our everyday life. Similarly there are several sociological perspectives on why things happen the way they do in society. These theories result in different interpretations of the same information because they focus on different aspects.</a:t>
            </a:r>
          </a:p>
          <a:p>
            <a:pPr>
              <a:buNone/>
            </a:pPr>
            <a:endParaRPr lang="en-US" dirty="0" smtClean="0">
              <a:solidFill>
                <a:srgbClr val="FF0000"/>
              </a:solidFill>
            </a:endParaRP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sp>
        <p:nvSpPr>
          <p:cNvPr id="3" name="Content Placeholder 2"/>
          <p:cNvSpPr>
            <a:spLocks noGrp="1"/>
          </p:cNvSpPr>
          <p:nvPr>
            <p:ph idx="1"/>
          </p:nvPr>
        </p:nvSpPr>
        <p:spPr>
          <a:xfrm>
            <a:off x="228600" y="1143000"/>
            <a:ext cx="8686800" cy="5715000"/>
          </a:xfrm>
        </p:spPr>
        <p:txBody>
          <a:bodyPr>
            <a:normAutofit lnSpcReduction="10000"/>
          </a:bodyPr>
          <a:lstStyle/>
          <a:p>
            <a:pPr>
              <a:buNone/>
            </a:pPr>
            <a:r>
              <a:rPr lang="en-US" dirty="0" smtClean="0"/>
              <a:t>		The </a:t>
            </a:r>
            <a:r>
              <a:rPr lang="en-US" b="1" dirty="0" smtClean="0"/>
              <a:t>sociology of education</a:t>
            </a:r>
            <a:r>
              <a:rPr lang="en-US" dirty="0" smtClean="0"/>
              <a:t> is the study of how social institutions and individual experiences affect education and its outcome. It is concerned with </a:t>
            </a:r>
            <a:r>
              <a:rPr lang="en-US" b="1" dirty="0" smtClean="0"/>
              <a:t>all forms of education</a:t>
            </a:r>
            <a:r>
              <a:rPr lang="en-US" dirty="0" smtClean="0"/>
              <a:t> i.e. formal and informal education systems of modern industrial societies. It is relatively a new branch and two great sociologists </a:t>
            </a:r>
            <a:r>
              <a:rPr lang="en-US" b="1" dirty="0" err="1" smtClean="0"/>
              <a:t>Émile</a:t>
            </a:r>
            <a:r>
              <a:rPr lang="en-US" b="1" dirty="0" smtClean="0"/>
              <a:t> Durkheim</a:t>
            </a:r>
            <a:r>
              <a:rPr lang="en-US" dirty="0" smtClean="0"/>
              <a:t> and Max Weber were the </a:t>
            </a:r>
            <a:r>
              <a:rPr lang="en-US" b="1" dirty="0" smtClean="0">
                <a:solidFill>
                  <a:srgbClr val="FFFF00"/>
                </a:solidFill>
              </a:rPr>
              <a:t>father of sociology of education</a:t>
            </a:r>
            <a:r>
              <a:rPr lang="en-US" dirty="0" smtClean="0"/>
              <a:t>. </a:t>
            </a:r>
            <a:r>
              <a:rPr lang="en-US" dirty="0" err="1" smtClean="0"/>
              <a:t>Émile</a:t>
            </a:r>
            <a:r>
              <a:rPr lang="en-US" dirty="0" smtClean="0"/>
              <a:t> Durkheim's work on moral education as a basis for social solidarity is considered the beginning of sociology of education. </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Cont…</a:t>
            </a:r>
            <a:endParaRPr lang="en-US" dirty="0"/>
          </a:p>
        </p:txBody>
      </p:sp>
      <p:sp>
        <p:nvSpPr>
          <p:cNvPr id="3" name="Content Placeholder 2"/>
          <p:cNvSpPr>
            <a:spLocks noGrp="1"/>
          </p:cNvSpPr>
          <p:nvPr>
            <p:ph idx="1"/>
          </p:nvPr>
        </p:nvSpPr>
        <p:spPr>
          <a:xfrm>
            <a:off x="228600" y="1295400"/>
            <a:ext cx="8915400" cy="4830763"/>
          </a:xfrm>
        </p:spPr>
        <p:txBody>
          <a:bodyPr>
            <a:normAutofit fontScale="92500"/>
          </a:bodyPr>
          <a:lstStyle/>
          <a:p>
            <a:pPr>
              <a:buNone/>
            </a:pPr>
            <a:r>
              <a:rPr lang="en-US" dirty="0" smtClean="0"/>
              <a:t>		More importantly, sociologist began to think that education promotes social mobility and undermine the class stratification. After the Second World War it gained entity </a:t>
            </a:r>
            <a:r>
              <a:rPr lang="en-US" dirty="0" smtClean="0">
                <a:solidFill>
                  <a:srgbClr val="FF0000"/>
                </a:solidFill>
              </a:rPr>
              <a:t>as separate subject of knowledge</a:t>
            </a:r>
            <a:r>
              <a:rPr lang="en-US" dirty="0" smtClean="0"/>
              <a:t>. Technological advancement and engagement of human capital(work force) in industrialization America and Europe gave rise to the social mobility .Now it is easier to move up to the upper strata (layer) of society gaining technical skills, knowledge. People who were farmer earlier became worker in factories. </a:t>
            </a:r>
          </a:p>
          <a:p>
            <a:pPr>
              <a:buNone/>
            </a:pPr>
            <a:endParaRPr lang="en-US" dirty="0"/>
          </a:p>
        </p:txBody>
      </p:sp>
    </p:spTree>
  </p:cSld>
  <p:clrMapOvr>
    <a:masterClrMapping/>
  </p:clrMapOvr>
  <p:transition spd="med">
    <p:wheel spokes="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91704</TotalTime>
  <Words>737</Words>
  <Application>Microsoft Office PowerPoint</Application>
  <PresentationFormat>On-screen Show (4:3)</PresentationFormat>
  <Paragraphs>102</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Concept of Social Perspectives in Education </vt:lpstr>
      <vt:lpstr>Slide 2</vt:lpstr>
      <vt:lpstr>Slide 3</vt:lpstr>
      <vt:lpstr>Slide 4</vt:lpstr>
      <vt:lpstr>Slide 5</vt:lpstr>
      <vt:lpstr>Slide 6</vt:lpstr>
      <vt:lpstr>Sociological perspectives in education  (Sociological  theories of education)      lzIffdf ;dfhzf:qsf lz4fGtx?sf] k|efj</vt:lpstr>
      <vt:lpstr>Cont…</vt:lpstr>
      <vt:lpstr>Cont…</vt:lpstr>
      <vt:lpstr>Cont…</vt:lpstr>
      <vt:lpstr>Cont…</vt:lpstr>
      <vt:lpstr>Concept of Sociology of education</vt:lpstr>
      <vt:lpstr>Slide 13</vt:lpstr>
      <vt:lpstr>Contents of sociology of education </vt:lpstr>
      <vt:lpstr>Cont…</vt:lpstr>
      <vt:lpstr>Sociological perspectives in education       (Sociological  theories of education) </vt:lpstr>
      <vt:lpstr>Structural functionalists  </vt:lpstr>
      <vt:lpstr>Cont…</vt:lpstr>
      <vt:lpstr>Slide 19</vt:lpstr>
      <vt:lpstr>Cont…</vt:lpstr>
      <vt:lpstr>Key principle of Structural functionalists are as below </vt:lpstr>
      <vt:lpstr>CRITICISM OF FUNCTIONALISM  </vt:lpstr>
      <vt:lpstr>CONFLICT THEORY  </vt:lpstr>
      <vt:lpstr>Slide 24</vt:lpstr>
      <vt:lpstr>Slide 25</vt:lpstr>
      <vt:lpstr>Slide 26</vt:lpstr>
      <vt:lpstr>Slide 27</vt:lpstr>
      <vt:lpstr>Slide 28</vt:lpstr>
      <vt:lpstr>Slide 29</vt:lpstr>
      <vt:lpstr>SYMBOLIC INTERACTIONISM </vt:lpstr>
      <vt:lpstr>Slide 31</vt:lpstr>
      <vt:lpstr>Slide 32</vt:lpstr>
      <vt:lpstr>Slide 33</vt:lpstr>
      <vt:lpstr>Charles Horton Cooley (1864-1929) </vt:lpstr>
      <vt:lpstr>Slide 35</vt:lpstr>
      <vt:lpstr>Slide 36</vt:lpstr>
      <vt:lpstr>Socialization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Social perspectives in education </dc:title>
  <dc:creator>DELL</dc:creator>
  <cp:lastModifiedBy>RKIN</cp:lastModifiedBy>
  <cp:revision>37</cp:revision>
  <dcterms:created xsi:type="dcterms:W3CDTF">2006-08-16T00:00:00Z</dcterms:created>
  <dcterms:modified xsi:type="dcterms:W3CDTF">2018-07-17T02:26:36Z</dcterms:modified>
</cp:coreProperties>
</file>