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  <a:srgbClr val="990000"/>
    <a:srgbClr val="99CC00"/>
    <a:srgbClr val="CCFF33"/>
    <a:srgbClr val="0000FF"/>
    <a:srgbClr val="FFCC00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40C225C-1AFE-4753-BAAE-73BCC81D25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5D695B-764D-4C52-B60A-21D23CC3B4D8}" type="slidenum">
              <a:rPr lang="en-US">
                <a:latin typeface="Arial" charset="0"/>
                <a:cs typeface="Arial" charset="0"/>
              </a:rPr>
              <a:pPr/>
              <a:t>1</a:t>
            </a:fld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5E0420-4612-479E-B8CC-3568F11E7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1BE25-84D2-40F4-AE20-1BC8F070B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CD272-D7E5-4BB6-AD9B-AFC1525860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2F910-E308-4BE3-BB80-73989A598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33861-BEDC-4FED-BE3E-0D6AB61D8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1308A1-B68B-467A-B53A-611FF57107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50871-D069-4E48-9634-BAFE28F5B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A91BB-FEB6-4F92-A3A1-310A5E1D9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EC861-81D5-4549-B8EB-82C008858F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5AA32-3E1C-468A-9788-8AB87873F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D1872-F895-4C3F-AB3F-730E95F5AB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393D3-FD17-41CD-9B94-52E9C72501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Fall 08, Oct 29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ELEC2200-002 Lecture 7 (updated)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Arial" pitchFamily="34" charset="0"/>
              </a:defRPr>
            </a:lvl1pPr>
          </a:lstStyle>
          <a:p>
            <a:pPr>
              <a:defRPr/>
            </a:pPr>
            <a:fld id="{7205E80D-E611-4E49-BFDA-063AF3584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ginit@aubur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sd.cs.ucr.edu/labs/tutorial/" TargetMode="External"/><Relationship Id="rId2" Type="http://schemas.openxmlformats.org/officeDocument/2006/relationships/hyperlink" Target="http://www.eng.auburn.edu/department/ee/mgc/vhd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D64DC-E4BB-40F8-825E-1115BD2AE689}" type="slidenum">
              <a:rPr lang="en-US">
                <a:cs typeface="Arial" charset="0"/>
              </a:rPr>
              <a:pPr/>
              <a:t>1</a:t>
            </a:fld>
            <a:endParaRPr lang="en-US">
              <a:cs typeface="Arial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Lecture 7: </a:t>
            </a:r>
            <a:br>
              <a:rPr lang="en-US" smtClean="0"/>
            </a:br>
            <a:r>
              <a:rPr lang="en-US" smtClean="0"/>
              <a:t>VHDL - Introduction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ELEC 2200: Digital Logic Circuits </a:t>
            </a:r>
          </a:p>
          <a:p>
            <a:pPr eaLnBrk="1" hangingPunct="1"/>
            <a:r>
              <a:rPr lang="en-US" smtClean="0"/>
              <a:t>Nitin Yogi (</a:t>
            </a:r>
            <a:r>
              <a:rPr lang="en-US" smtClean="0">
                <a:hlinkClick r:id="rId3"/>
              </a:rPr>
              <a:t>yoginit@auburn.edu</a:t>
            </a:r>
            <a:r>
              <a:rPr lang="en-US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A751C-3A93-423D-AB68-32E6D2802309}" type="slidenum">
              <a:rPr lang="en-US">
                <a:cs typeface="Arial" charset="0"/>
              </a:rPr>
              <a:pPr/>
              <a:t>10</a:t>
            </a:fld>
            <a:endParaRPr lang="en-US">
              <a:cs typeface="Arial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VHDL Architecture</a:t>
            </a:r>
          </a:p>
        </p:txBody>
      </p:sp>
      <p:sp>
        <p:nvSpPr>
          <p:cNvPr id="1229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648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architecture behav_seq of my_ckt is</a:t>
            </a:r>
            <a:b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sz="14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	signal Xtmp: bit;</a:t>
            </a: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 </a:t>
            </a:r>
            <a:b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sz="14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begin</a:t>
            </a:r>
            <a:b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 p1: process (A,B,S,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Xtmp</a:t>
            </a: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     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if (S=‘0’)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Xtmp</a:t>
            </a: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 &lt;=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Xtmp</a:t>
            </a: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 &lt;=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end if;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 	  if ((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Xtmp</a:t>
            </a: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 = ‘0’) and (S = ‘0’))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 Y &lt;= ‘1’;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 Y &lt;= ‘0’;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end if;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 </a:t>
            </a:r>
            <a:r>
              <a:rPr lang="en-US" sz="1400" b="1" smtClean="0">
                <a:solidFill>
                  <a:srgbClr val="0000FF"/>
                </a:solidFill>
                <a:latin typeface="Courier New" pitchFamily="49" charset="0"/>
              </a:rPr>
              <a:t>X &lt;= Xtmp;</a:t>
            </a: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	 end process p1;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400" b="1" smtClean="0">
                <a:solidFill>
                  <a:schemeClr val="folHlink"/>
                </a:solidFill>
                <a:latin typeface="Courier New" pitchFamily="49" charset="0"/>
              </a:rPr>
              <a:t>end;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2971800" y="2184400"/>
            <a:ext cx="1371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325938" y="1981200"/>
            <a:ext cx="2455862" cy="120015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Signals can only be defined in this place before the 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begin</a:t>
            </a:r>
            <a:r>
              <a:rPr lang="en-US"/>
              <a:t> keyword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2422525" y="2571750"/>
            <a:ext cx="1371600" cy="457200"/>
          </a:xfrm>
          <a:prstGeom prst="ellipse">
            <a:avLst/>
          </a:prstGeom>
          <a:noFill/>
          <a:ln w="28575" algn="ctr">
            <a:solidFill>
              <a:srgbClr val="66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 flipV="1">
            <a:off x="3641725" y="2952750"/>
            <a:ext cx="15240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37125" y="3714750"/>
            <a:ext cx="3902075" cy="2441575"/>
          </a:xfrm>
          <a:prstGeom prst="rect">
            <a:avLst/>
          </a:prstGeom>
          <a:solidFill>
            <a:srgbClr val="FF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/>
              <a:t>General rule: Include all signals in the sensitivity list of the process which either appear in relational comparisons or on the right side of the assignment operator inside the </a:t>
            </a:r>
            <a:r>
              <a:rPr lang="en-US" sz="1400" b="1">
                <a:solidFill>
                  <a:schemeClr val="folHlink"/>
                </a:solidFill>
                <a:latin typeface="Courier New" pitchFamily="49" charset="0"/>
              </a:rPr>
              <a:t>process</a:t>
            </a:r>
            <a:r>
              <a:rPr lang="en-US" sz="1400" b="1"/>
              <a:t> construct.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In our example:</a:t>
            </a:r>
            <a:br>
              <a:rPr lang="en-US" sz="1400"/>
            </a:br>
            <a:r>
              <a:rPr lang="en-US" sz="1400" b="1">
                <a:solidFill>
                  <a:schemeClr val="folHlink"/>
                </a:solidFill>
                <a:latin typeface="Courier New" pitchFamily="49" charset="0"/>
              </a:rPr>
              <a:t>Xtmp</a:t>
            </a:r>
            <a:r>
              <a:rPr lang="en-US" sz="1400"/>
              <a:t> and </a:t>
            </a:r>
            <a:r>
              <a:rPr lang="en-US" sz="1400" b="1">
                <a:solidFill>
                  <a:schemeClr val="folHlink"/>
                </a:solidFill>
                <a:latin typeface="Courier New" pitchFamily="49" charset="0"/>
              </a:rPr>
              <a:t>S</a:t>
            </a:r>
            <a:r>
              <a:rPr lang="en-US" sz="1400"/>
              <a:t> occur in relational comparisons</a:t>
            </a:r>
          </a:p>
          <a:p>
            <a:r>
              <a:rPr lang="en-US" sz="1400" b="1">
                <a:solidFill>
                  <a:schemeClr val="folHlink"/>
                </a:solidFill>
                <a:latin typeface="Courier New" pitchFamily="49" charset="0"/>
              </a:rPr>
              <a:t>A</a:t>
            </a:r>
            <a:r>
              <a:rPr lang="en-US" sz="1400"/>
              <a:t>, </a:t>
            </a:r>
            <a:r>
              <a:rPr lang="en-US" sz="1400" b="1">
                <a:solidFill>
                  <a:schemeClr val="folHlink"/>
                </a:solidFill>
                <a:latin typeface="Courier New" pitchFamily="49" charset="0"/>
              </a:rPr>
              <a:t>B</a:t>
            </a:r>
            <a:r>
              <a:rPr lang="en-US" sz="1400"/>
              <a:t> and </a:t>
            </a:r>
            <a:r>
              <a:rPr lang="en-US" sz="1400" b="1">
                <a:solidFill>
                  <a:schemeClr val="folHlink"/>
                </a:solidFill>
                <a:latin typeface="Courier New" pitchFamily="49" charset="0"/>
              </a:rPr>
              <a:t>Xtmp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/>
              <a:t>occur on the right side of the assignment operators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  <p:bldP spid="14347" grpId="0" animBg="1"/>
      <p:bldP spid="14360" grpId="0" animBg="1"/>
      <p:bldP spid="14361" grpId="0" animBg="1"/>
      <p:bldP spid="1436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B87736-95BD-4513-9BA7-B3D96BE550EE}" type="slidenum">
              <a:rPr lang="en-US">
                <a:cs typeface="Arial" charset="0"/>
              </a:rPr>
              <a:pPr/>
              <a:t>11</a:t>
            </a:fld>
            <a:endParaRPr lang="en-US">
              <a:cs typeface="Arial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VHDL Architecture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VHDL description (concurrent behavior):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architecture behav_conc of my_ckt is</a:t>
            </a:r>
            <a:b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signal </a:t>
            </a:r>
            <a:r>
              <a:rPr lang="en-US" sz="1700" b="1" smtClean="0">
                <a:solidFill>
                  <a:srgbClr val="008000"/>
                </a:solidFill>
                <a:latin typeface="Courier New" pitchFamily="49" charset="0"/>
              </a:rPr>
              <a:t>Xtmp</a:t>
            </a: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: bit; </a:t>
            </a:r>
            <a:b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begin</a:t>
            </a:r>
            <a:b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Xtmp &lt;= A when (S=‘0’)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	   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Y &lt;= ‘1’ when ((</a:t>
            </a:r>
            <a:r>
              <a:rPr lang="en-US" sz="1700" b="1" smtClean="0">
                <a:solidFill>
                  <a:srgbClr val="008000"/>
                </a:solidFill>
                <a:latin typeface="Courier New" pitchFamily="49" charset="0"/>
              </a:rPr>
              <a:t>Xtmp</a:t>
            </a: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 = ‘0’) and (S = ‘0’))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         ‘0’;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X &lt;= Xtmp;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end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BA39D8-609F-4B48-96C5-2A75D4D276CA}" type="slidenum">
              <a:rPr lang="en-US">
                <a:cs typeface="Arial" charset="0"/>
              </a:rPr>
              <a:pPr/>
              <a:t>12</a:t>
            </a:fld>
            <a:endParaRPr lang="en-US">
              <a:cs typeface="Arial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Signals vs Variables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Signals</a:t>
            </a:r>
          </a:p>
          <a:p>
            <a:pPr lvl="1" eaLnBrk="1" hangingPunct="1"/>
            <a:r>
              <a:rPr lang="en-US" sz="2200" smtClean="0"/>
              <a:t>Signals follow the notion of ‘event scheduling’</a:t>
            </a:r>
          </a:p>
          <a:p>
            <a:pPr lvl="1" eaLnBrk="1" hangingPunct="1"/>
            <a:r>
              <a:rPr lang="en-US" sz="2200" smtClean="0"/>
              <a:t>An event is characterized by a (time,value) pair</a:t>
            </a:r>
          </a:p>
          <a:p>
            <a:pPr lvl="1" eaLnBrk="1" hangingPunct="1"/>
            <a:r>
              <a:rPr lang="en-US" sz="2200" smtClean="0"/>
              <a:t>Signal assignment example: </a:t>
            </a:r>
          </a:p>
          <a:p>
            <a:pPr marL="1022350" lvl="2" indent="0" eaLnBrk="1" hangingPunct="1">
              <a:buFont typeface="Wingdings" pitchFamily="2" charset="2"/>
              <a:buNone/>
            </a:pPr>
            <a:r>
              <a:rPr lang="en-US" sz="2100" b="1" smtClean="0">
                <a:solidFill>
                  <a:schemeClr val="folHlink"/>
                </a:solidFill>
                <a:latin typeface="Courier New" pitchFamily="49" charset="0"/>
              </a:rPr>
              <a:t>X &lt;= Xtmp; </a:t>
            </a:r>
            <a:r>
              <a:rPr lang="en-US" sz="2100" smtClean="0"/>
              <a:t>means</a:t>
            </a:r>
          </a:p>
          <a:p>
            <a:pPr marL="1022350" lvl="2" indent="0" eaLnBrk="1" hangingPunct="1">
              <a:buFont typeface="Wingdings" pitchFamily="2" charset="2"/>
              <a:buNone/>
            </a:pPr>
            <a:r>
              <a:rPr lang="en-US" sz="2100" smtClean="0"/>
              <a:t>Schedule the assignment of the value of signal </a:t>
            </a:r>
            <a:r>
              <a:rPr lang="en-US" sz="2100" b="1" smtClean="0">
                <a:solidFill>
                  <a:schemeClr val="folHlink"/>
                </a:solidFill>
                <a:latin typeface="Courier New" pitchFamily="49" charset="0"/>
              </a:rPr>
              <a:t>Xtmp</a:t>
            </a:r>
            <a:r>
              <a:rPr lang="en-US" sz="2100" smtClean="0"/>
              <a:t> to signal </a:t>
            </a:r>
            <a:r>
              <a:rPr lang="en-US" sz="2100" b="1" smtClean="0">
                <a:solidFill>
                  <a:schemeClr val="folHlink"/>
                </a:solidFill>
                <a:latin typeface="Courier New" pitchFamily="49" charset="0"/>
              </a:rPr>
              <a:t>X</a:t>
            </a:r>
            <a:r>
              <a:rPr lang="en-US" sz="2100" smtClean="0"/>
              <a:t> at (Current time + delta)</a:t>
            </a:r>
          </a:p>
          <a:p>
            <a:pPr marL="1022350" lvl="2" indent="0" eaLnBrk="1" hangingPunct="1">
              <a:buFont typeface="Wingdings" pitchFamily="2" charset="2"/>
              <a:buNone/>
            </a:pPr>
            <a:r>
              <a:rPr lang="en-US" sz="2100" smtClean="0"/>
              <a:t>where delta: infinitesimal time unit used by simulator for processing the signals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434C36-BDED-4954-9489-B152EA71B4B2}" type="slidenum">
              <a:rPr lang="en-US">
                <a:cs typeface="Arial" charset="0"/>
              </a:rPr>
              <a:pPr/>
              <a:t>13</a:t>
            </a:fld>
            <a:endParaRPr lang="en-US">
              <a:cs typeface="Arial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Signals vs Variables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348663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100" smtClean="0"/>
              <a:t>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Variables do not have notion of ‘events’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Variables can be defined and used only inside the </a:t>
            </a:r>
            <a:r>
              <a:rPr lang="en-US" sz="2000" b="1" smtClean="0">
                <a:solidFill>
                  <a:schemeClr val="folHlink"/>
                </a:solidFill>
                <a:latin typeface="Courier New" pitchFamily="49" charset="0"/>
              </a:rPr>
              <a:t>process</a:t>
            </a:r>
            <a:r>
              <a:rPr lang="en-US" sz="2000" smtClean="0"/>
              <a:t> block and some other special blocks.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Variable declaration and assignment example: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process (…)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	variable K : bit;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		begin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		  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	  -- Assign the value of signal L to var. K immediately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		  K := L;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	  …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	end process;</a:t>
            </a:r>
          </a:p>
          <a:p>
            <a:pPr marL="1022350" lvl="2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3886200" y="35052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334000" y="3200400"/>
            <a:ext cx="2532063" cy="174942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Variables can only be defined and used inside the 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process</a:t>
            </a:r>
            <a:r>
              <a:rPr lang="en-US"/>
              <a:t> construct and can be defined only in this place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955C0A-4991-422D-AC35-934A1B01EF6B}" type="slidenum">
              <a:rPr lang="en-US">
                <a:cs typeface="Arial" charset="0"/>
              </a:rPr>
              <a:pPr/>
              <a:t>14</a:t>
            </a:fld>
            <a:endParaRPr lang="en-US">
              <a:cs typeface="Arial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Simulation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49530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900" smtClean="0"/>
              <a:t>Simulation is modeling the output response of a circuit to given input stimuli</a:t>
            </a:r>
            <a:br>
              <a:rPr lang="en-US" sz="1900" smtClean="0"/>
            </a:br>
            <a:endParaRPr lang="en-US" sz="1900" smtClean="0"/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For our example circuit: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Given the values of A, B and 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Determine the values of X and Y</a:t>
            </a:r>
            <a:br>
              <a:rPr lang="en-US" sz="1800" smtClean="0"/>
            </a:b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1900" smtClean="0"/>
              <a:t>Many types of simulators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Event driven simulator is used popularly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Simulation tool we shall use: ModelSim</a:t>
            </a:r>
          </a:p>
        </p:txBody>
      </p:sp>
      <p:sp>
        <p:nvSpPr>
          <p:cNvPr id="16391" name="Rectangle 15"/>
          <p:cNvSpPr>
            <a:spLocks noChangeArrowheads="1"/>
          </p:cNvSpPr>
          <p:nvPr/>
        </p:nvSpPr>
        <p:spPr bwMode="auto">
          <a:xfrm>
            <a:off x="6248400" y="2743200"/>
            <a:ext cx="1752600" cy="2133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my_ckt</a:t>
            </a:r>
          </a:p>
        </p:txBody>
      </p:sp>
      <p:sp>
        <p:nvSpPr>
          <p:cNvPr id="16392" name="Line 16"/>
          <p:cNvSpPr>
            <a:spLocks noChangeShapeType="1"/>
          </p:cNvSpPr>
          <p:nvPr/>
        </p:nvSpPr>
        <p:spPr bwMode="auto">
          <a:xfrm>
            <a:off x="5722938" y="3200400"/>
            <a:ext cx="525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Line 17"/>
          <p:cNvSpPr>
            <a:spLocks noChangeShapeType="1"/>
          </p:cNvSpPr>
          <p:nvPr/>
        </p:nvSpPr>
        <p:spPr bwMode="auto">
          <a:xfrm>
            <a:off x="5715000" y="3808413"/>
            <a:ext cx="5254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8"/>
          <p:cNvSpPr>
            <a:spLocks noChangeShapeType="1"/>
          </p:cNvSpPr>
          <p:nvPr/>
        </p:nvSpPr>
        <p:spPr bwMode="auto">
          <a:xfrm>
            <a:off x="5722938" y="44180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Line 19"/>
          <p:cNvSpPr>
            <a:spLocks noChangeShapeType="1"/>
          </p:cNvSpPr>
          <p:nvPr/>
        </p:nvSpPr>
        <p:spPr bwMode="auto">
          <a:xfrm>
            <a:off x="8008938" y="35036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Line 20"/>
          <p:cNvSpPr>
            <a:spLocks noChangeShapeType="1"/>
          </p:cNvSpPr>
          <p:nvPr/>
        </p:nvSpPr>
        <p:spPr bwMode="auto">
          <a:xfrm>
            <a:off x="8008938" y="41132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Text Box 21"/>
          <p:cNvSpPr txBox="1">
            <a:spLocks noChangeArrowheads="1"/>
          </p:cNvSpPr>
          <p:nvPr/>
        </p:nvSpPr>
        <p:spPr bwMode="auto">
          <a:xfrm>
            <a:off x="5410200" y="30226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398" name="Text Box 22"/>
          <p:cNvSpPr txBox="1">
            <a:spLocks noChangeArrowheads="1"/>
          </p:cNvSpPr>
          <p:nvPr/>
        </p:nvSpPr>
        <p:spPr bwMode="auto">
          <a:xfrm>
            <a:off x="5410200" y="35956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6399" name="Text Box 23"/>
          <p:cNvSpPr txBox="1">
            <a:spLocks noChangeArrowheads="1"/>
          </p:cNvSpPr>
          <p:nvPr/>
        </p:nvSpPr>
        <p:spPr bwMode="auto">
          <a:xfrm>
            <a:off x="5410200" y="4205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6400" name="Text Box 24"/>
          <p:cNvSpPr txBox="1">
            <a:spLocks noChangeArrowheads="1"/>
          </p:cNvSpPr>
          <p:nvPr/>
        </p:nvSpPr>
        <p:spPr bwMode="auto">
          <a:xfrm>
            <a:off x="8499475" y="32908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6401" name="Text Box 25"/>
          <p:cNvSpPr txBox="1">
            <a:spLocks noChangeArrowheads="1"/>
          </p:cNvSpPr>
          <p:nvPr/>
        </p:nvSpPr>
        <p:spPr bwMode="auto">
          <a:xfrm>
            <a:off x="8499475" y="3900488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741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169F36-9E8A-4322-B58A-0E350767113F}" type="slidenum">
              <a:rPr lang="en-US">
                <a:cs typeface="Arial" charset="0"/>
              </a:rPr>
              <a:pPr/>
              <a:t>15</a:t>
            </a:fld>
            <a:endParaRPr lang="en-US">
              <a:cs typeface="Arial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Simulation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752600"/>
            <a:ext cx="3924300" cy="4267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architecture behav_seq of my_ckt 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signal Xtmp: bit;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begin</a:t>
            </a:r>
            <a:b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 p1: process (A,B,S,Xtmp)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variable XtmpVar: bit;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begin</a:t>
            </a:r>
            <a:b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sz="11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if (S=‘0’)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 Xtmp &lt;=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 Xtmp &lt;=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end if;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 	  if ((Xtmp = ‘0’) and (S = ‘0’))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 Y &lt;= ‘1’;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 Y &lt;= ‘0’;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end if;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X &lt;= Xtmp;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 XtmpVar := Xtmp;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	 end process p1;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100" b="1" smtClean="0">
                <a:solidFill>
                  <a:schemeClr val="folHlink"/>
                </a:solidFill>
                <a:latin typeface="Courier New" pitchFamily="49" charset="0"/>
              </a:rPr>
              <a:t>end;</a:t>
            </a:r>
          </a:p>
        </p:txBody>
      </p:sp>
      <p:graphicFrame>
        <p:nvGraphicFramePr>
          <p:cNvPr id="19682" name="Group 226"/>
          <p:cNvGraphicFramePr>
            <a:graphicFrameLocks noGrp="1"/>
          </p:cNvGraphicFramePr>
          <p:nvPr>
            <p:ph sz="half" idx="2"/>
          </p:nvPr>
        </p:nvGraphicFramePr>
        <p:xfrm>
          <a:off x="4876800" y="1752600"/>
          <a:ext cx="4038600" cy="2654935"/>
        </p:xfrm>
        <a:graphic>
          <a:graphicData uri="http://schemas.openxmlformats.org/drawingml/2006/table">
            <a:tbl>
              <a:tblPr/>
              <a:tblGrid>
                <a:gridCol w="666750"/>
                <a:gridCol w="314325"/>
                <a:gridCol w="314325"/>
                <a:gridCol w="314325"/>
                <a:gridCol w="660400"/>
                <a:gridCol w="401638"/>
                <a:gridCol w="965200"/>
                <a:gridCol w="401637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Time ‘T’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Xtmp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XtmpVar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0+d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‘X’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0+2d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1+d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1+2d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683" name="Text Box 227"/>
          <p:cNvSpPr txBox="1">
            <a:spLocks noChangeArrowheads="1"/>
          </p:cNvSpPr>
          <p:nvPr/>
        </p:nvSpPr>
        <p:spPr bwMode="auto">
          <a:xfrm>
            <a:off x="3416300" y="4603750"/>
            <a:ext cx="2451100" cy="156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Scheduled events list: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Xtmp = (0,0+d)</a:t>
            </a:r>
          </a:p>
          <a:p>
            <a:r>
              <a:rPr lang="en-US" sz="1600" b="1">
                <a:latin typeface="Courier New" pitchFamily="49" charset="0"/>
              </a:rPr>
              <a:t>Y = (0,0+d)</a:t>
            </a:r>
          </a:p>
          <a:p>
            <a:r>
              <a:rPr lang="en-US" sz="1600" b="1">
                <a:latin typeface="Courier New" pitchFamily="49" charset="0"/>
              </a:rPr>
              <a:t>X = (‘X’,0+d) </a:t>
            </a:r>
            <a:br>
              <a:rPr lang="en-US" sz="1600" b="1">
                <a:latin typeface="Courier New" pitchFamily="49" charset="0"/>
              </a:rPr>
            </a:br>
            <a:endParaRPr lang="en-US" sz="1600" b="1">
              <a:latin typeface="Courier New" pitchFamily="49" charset="0"/>
            </a:endParaRPr>
          </a:p>
        </p:txBody>
      </p:sp>
      <p:sp>
        <p:nvSpPr>
          <p:cNvPr id="19684" name="Text Box 228"/>
          <p:cNvSpPr txBox="1">
            <a:spLocks noChangeArrowheads="1"/>
          </p:cNvSpPr>
          <p:nvPr/>
        </p:nvSpPr>
        <p:spPr bwMode="auto">
          <a:xfrm>
            <a:off x="6096000" y="4572000"/>
            <a:ext cx="2819400" cy="590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Assignments executed: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XtmpVar = ‘X’</a:t>
            </a:r>
          </a:p>
        </p:txBody>
      </p:sp>
      <p:sp>
        <p:nvSpPr>
          <p:cNvPr id="19685" name="Text Box 229"/>
          <p:cNvSpPr txBox="1">
            <a:spLocks noChangeArrowheads="1"/>
          </p:cNvSpPr>
          <p:nvPr/>
        </p:nvSpPr>
        <p:spPr bwMode="auto">
          <a:xfrm>
            <a:off x="3048000" y="4572000"/>
            <a:ext cx="28194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Scheduled events executed: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Xtmp = 0</a:t>
            </a:r>
          </a:p>
          <a:p>
            <a:r>
              <a:rPr lang="en-US" sz="1600" b="1">
                <a:latin typeface="Courier New" pitchFamily="49" charset="0"/>
              </a:rPr>
              <a:t>Y = 0</a:t>
            </a:r>
          </a:p>
          <a:p>
            <a:r>
              <a:rPr lang="en-US" sz="1600" b="1">
                <a:latin typeface="Courier New" pitchFamily="49" charset="0"/>
              </a:rPr>
              <a:t>X = ‘X’</a:t>
            </a:r>
            <a:br>
              <a:rPr lang="en-US" sz="1600" b="1">
                <a:latin typeface="Courier New" pitchFamily="49" charset="0"/>
              </a:rPr>
            </a:br>
            <a:endParaRPr lang="en-US" sz="1600" b="1">
              <a:latin typeface="Courier New" pitchFamily="49" charset="0"/>
            </a:endParaRPr>
          </a:p>
          <a:p>
            <a:r>
              <a:rPr lang="en-US" sz="1600" b="1">
                <a:latin typeface="Courier New" pitchFamily="49" charset="0"/>
              </a:rPr>
              <a:t>Assignments executed:</a:t>
            </a:r>
          </a:p>
          <a:p>
            <a:r>
              <a:rPr lang="en-US" sz="1600" b="1">
                <a:latin typeface="Courier New" pitchFamily="49" charset="0"/>
              </a:rPr>
              <a:t>XtmpVar = 0</a:t>
            </a:r>
          </a:p>
        </p:txBody>
      </p:sp>
      <p:sp>
        <p:nvSpPr>
          <p:cNvPr id="19687" name="Text Box 231"/>
          <p:cNvSpPr txBox="1">
            <a:spLocks noChangeArrowheads="1"/>
          </p:cNvSpPr>
          <p:nvPr/>
        </p:nvSpPr>
        <p:spPr bwMode="auto">
          <a:xfrm>
            <a:off x="6096000" y="4572000"/>
            <a:ext cx="2451100" cy="1568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Scheduled events list: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Xtmp = (0,0+2d)</a:t>
            </a:r>
          </a:p>
          <a:p>
            <a:r>
              <a:rPr lang="en-US" sz="1600" b="1">
                <a:latin typeface="Courier New" pitchFamily="49" charset="0"/>
              </a:rPr>
              <a:t>Y = (1,0+2d)</a:t>
            </a:r>
          </a:p>
          <a:p>
            <a:r>
              <a:rPr lang="en-US" sz="1600" b="1">
                <a:latin typeface="Courier New" pitchFamily="49" charset="0"/>
              </a:rPr>
              <a:t>X = (‘0’,0+2d) </a:t>
            </a:r>
            <a:br>
              <a:rPr lang="en-US" sz="1600" b="1">
                <a:latin typeface="Courier New" pitchFamily="49" charset="0"/>
              </a:rPr>
            </a:br>
            <a:endParaRPr lang="en-US" sz="1600" b="1">
              <a:latin typeface="Courier New" pitchFamily="49" charset="0"/>
            </a:endParaRPr>
          </a:p>
        </p:txBody>
      </p:sp>
      <p:sp>
        <p:nvSpPr>
          <p:cNvPr id="19691" name="Text Box 235"/>
          <p:cNvSpPr txBox="1">
            <a:spLocks noChangeArrowheads="1"/>
          </p:cNvSpPr>
          <p:nvPr/>
        </p:nvSpPr>
        <p:spPr bwMode="auto">
          <a:xfrm>
            <a:off x="3048000" y="4572000"/>
            <a:ext cx="2819400" cy="1323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Scheduled events executed: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Xtmp = 0</a:t>
            </a:r>
          </a:p>
          <a:p>
            <a:r>
              <a:rPr lang="en-US" sz="1600" b="1">
                <a:latin typeface="Courier New" pitchFamily="49" charset="0"/>
              </a:rPr>
              <a:t>Y = 1</a:t>
            </a:r>
          </a:p>
          <a:p>
            <a:r>
              <a:rPr lang="en-US" sz="1600" b="1">
                <a:latin typeface="Courier New" pitchFamily="49" charset="0"/>
              </a:rPr>
              <a:t>X = 0</a:t>
            </a:r>
          </a:p>
        </p:txBody>
      </p:sp>
      <p:sp>
        <p:nvSpPr>
          <p:cNvPr id="19692" name="Text Box 236"/>
          <p:cNvSpPr txBox="1">
            <a:spLocks noChangeArrowheads="1"/>
          </p:cNvSpPr>
          <p:nvPr/>
        </p:nvSpPr>
        <p:spPr bwMode="auto">
          <a:xfrm>
            <a:off x="6096000" y="4572000"/>
            <a:ext cx="2451100" cy="10795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</a:rPr>
              <a:t>Scheduled events list: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(empty) </a:t>
            </a:r>
            <a:br>
              <a:rPr lang="en-US" sz="1600" b="1">
                <a:latin typeface="Courier New" pitchFamily="49" charset="0"/>
              </a:rPr>
            </a:br>
            <a:endParaRPr lang="en-US" sz="1600" b="1">
              <a:latin typeface="Courier New" pitchFamily="49" charset="0"/>
            </a:endParaRPr>
          </a:p>
        </p:txBody>
      </p:sp>
      <p:sp>
        <p:nvSpPr>
          <p:cNvPr id="19693" name="Rectangle 237"/>
          <p:cNvSpPr>
            <a:spLocks noChangeArrowheads="1"/>
          </p:cNvSpPr>
          <p:nvPr/>
        </p:nvSpPr>
        <p:spPr bwMode="auto">
          <a:xfrm>
            <a:off x="4800600" y="2527300"/>
            <a:ext cx="41910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64" name="AutoShape 208"/>
          <p:cNvSpPr>
            <a:spLocks noChangeArrowheads="1"/>
          </p:cNvSpPr>
          <p:nvPr/>
        </p:nvSpPr>
        <p:spPr bwMode="auto">
          <a:xfrm>
            <a:off x="4191000" y="2590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94" name="Rectangle 238"/>
          <p:cNvSpPr>
            <a:spLocks noChangeArrowheads="1"/>
          </p:cNvSpPr>
          <p:nvPr/>
        </p:nvSpPr>
        <p:spPr bwMode="auto">
          <a:xfrm>
            <a:off x="4800600" y="2832100"/>
            <a:ext cx="41910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96" name="Rectangle 240"/>
          <p:cNvSpPr>
            <a:spLocks noChangeArrowheads="1"/>
          </p:cNvSpPr>
          <p:nvPr/>
        </p:nvSpPr>
        <p:spPr bwMode="auto">
          <a:xfrm>
            <a:off x="4800600" y="3149600"/>
            <a:ext cx="4191000" cy="381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86" name="AutoShape 230"/>
          <p:cNvSpPr>
            <a:spLocks noChangeArrowheads="1"/>
          </p:cNvSpPr>
          <p:nvPr/>
        </p:nvSpPr>
        <p:spPr bwMode="auto">
          <a:xfrm>
            <a:off x="4191000" y="28956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688" name="AutoShape 232"/>
          <p:cNvSpPr>
            <a:spLocks noChangeArrowheads="1"/>
          </p:cNvSpPr>
          <p:nvPr/>
        </p:nvSpPr>
        <p:spPr bwMode="auto">
          <a:xfrm>
            <a:off x="4191000" y="3200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6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96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9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9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96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9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83" grpId="0" animBg="1"/>
      <p:bldP spid="19683" grpId="1" animBg="1"/>
      <p:bldP spid="19684" grpId="0" animBg="1"/>
      <p:bldP spid="19684" grpId="1" animBg="1"/>
      <p:bldP spid="19685" grpId="0" animBg="1"/>
      <p:bldP spid="19685" grpId="1" animBg="1"/>
      <p:bldP spid="19687" grpId="0" animBg="1"/>
      <p:bldP spid="19687" grpId="1" animBg="1"/>
      <p:bldP spid="19691" grpId="0" animBg="1"/>
      <p:bldP spid="19691" grpId="1" animBg="1"/>
      <p:bldP spid="19692" grpId="0" animBg="1"/>
      <p:bldP spid="19692" grpId="1" animBg="1"/>
      <p:bldP spid="19693" grpId="0" animBg="1"/>
      <p:bldP spid="19693" grpId="1" animBg="1"/>
      <p:bldP spid="19664" grpId="0" animBg="1"/>
      <p:bldP spid="19664" grpId="1" animBg="1"/>
      <p:bldP spid="19694" grpId="0" animBg="1"/>
      <p:bldP spid="19694" grpId="1" animBg="1"/>
      <p:bldP spid="19696" grpId="0" animBg="1"/>
      <p:bldP spid="19696" grpId="1" animBg="1"/>
      <p:bldP spid="19686" grpId="0" animBg="1"/>
      <p:bldP spid="19686" grpId="1" animBg="1"/>
      <p:bldP spid="19688" grpId="0" animBg="1"/>
      <p:bldP spid="1968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13F7EA-2C0F-465A-99D2-619F3D25DEAA}" type="slidenum">
              <a:rPr lang="en-US">
                <a:cs typeface="Arial" charset="0"/>
              </a:rPr>
              <a:pPr/>
              <a:t>16</a:t>
            </a:fld>
            <a:endParaRPr lang="en-US">
              <a:cs typeface="Arial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216025"/>
          </a:xfrm>
        </p:spPr>
        <p:txBody>
          <a:bodyPr/>
          <a:lstStyle/>
          <a:p>
            <a:pPr eaLnBrk="1" hangingPunct="1"/>
            <a:r>
              <a:rPr lang="en-US" smtClean="0"/>
              <a:t>Synthesis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Synthesis: </a:t>
            </a:r>
            <a:br>
              <a:rPr lang="en-US" sz="2600" smtClean="0"/>
            </a:br>
            <a:r>
              <a:rPr lang="en-US" sz="2600" smtClean="0"/>
              <a:t>Conversion of behavioral level description to structural level netlist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Abstract behavioral description maps to concrete logic-level implementation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For ex. Integers at behavioral level mapped to bits at structural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Structural level netlist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Implementation of behavioral description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Describes interconnection of gates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Synthesis tool we shall use: </a:t>
            </a:r>
            <a:br>
              <a:rPr lang="en-US" sz="2600" smtClean="0"/>
            </a:br>
            <a:r>
              <a:rPr lang="en-US" sz="2600" smtClean="0"/>
              <a:t>Leonardo Spectrum</a:t>
            </a:r>
          </a:p>
          <a:p>
            <a:pPr eaLnBrk="1" hangingPunct="1">
              <a:lnSpc>
                <a:spcPct val="80000"/>
              </a:lnSpc>
            </a:pPr>
            <a:endParaRPr lang="en-US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A7ECE3-541A-4DB3-9738-EF119B64F0B8}" type="slidenum">
              <a:rPr lang="en-US">
                <a:cs typeface="Arial" charset="0"/>
              </a:rPr>
              <a:pPr/>
              <a:t>17</a:t>
            </a:fld>
            <a:endParaRPr lang="en-US">
              <a:cs typeface="Arial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level netlist</a:t>
            </a:r>
          </a:p>
        </p:txBody>
      </p:sp>
      <p:sp>
        <p:nvSpPr>
          <p:cNvPr id="194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4767262" cy="4267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Behavior of our example circuit: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Behavior for output X: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When S = 0</a:t>
            </a:r>
            <a:br>
              <a:rPr lang="en-US" sz="2100" smtClean="0"/>
            </a:br>
            <a:r>
              <a:rPr lang="en-US" sz="2100" smtClean="0"/>
              <a:t>X &lt;= A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When S = 1</a:t>
            </a:r>
            <a:br>
              <a:rPr lang="en-US" sz="2100" smtClean="0"/>
            </a:br>
            <a:r>
              <a:rPr lang="en-US" sz="2100" smtClean="0"/>
              <a:t>X &lt;=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Behavior for output Y: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When X = 0 and S =0</a:t>
            </a:r>
            <a:br>
              <a:rPr lang="en-US" sz="2100" smtClean="0"/>
            </a:br>
            <a:r>
              <a:rPr lang="en-US" sz="2100" smtClean="0"/>
              <a:t>Y &lt;= 1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/>
              <a:t>Else</a:t>
            </a:r>
            <a:br>
              <a:rPr lang="en-US" sz="2100" smtClean="0"/>
            </a:br>
            <a:r>
              <a:rPr lang="en-US" sz="2100" smtClean="0"/>
              <a:t>Y &lt;= 0</a:t>
            </a:r>
          </a:p>
        </p:txBody>
      </p:sp>
      <p:sp>
        <p:nvSpPr>
          <p:cNvPr id="19463" name="Rectangle 5"/>
          <p:cNvSpPr>
            <a:spLocks noChangeArrowheads="1"/>
          </p:cNvSpPr>
          <p:nvPr/>
        </p:nvSpPr>
        <p:spPr bwMode="auto">
          <a:xfrm>
            <a:off x="6324600" y="1752600"/>
            <a:ext cx="1752600" cy="2133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my_ckt</a:t>
            </a:r>
          </a:p>
        </p:txBody>
      </p:sp>
      <p:sp>
        <p:nvSpPr>
          <p:cNvPr id="19464" name="Line 6"/>
          <p:cNvSpPr>
            <a:spLocks noChangeShapeType="1"/>
          </p:cNvSpPr>
          <p:nvPr/>
        </p:nvSpPr>
        <p:spPr bwMode="auto">
          <a:xfrm>
            <a:off x="5799138" y="2209800"/>
            <a:ext cx="525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7"/>
          <p:cNvSpPr>
            <a:spLocks noChangeShapeType="1"/>
          </p:cNvSpPr>
          <p:nvPr/>
        </p:nvSpPr>
        <p:spPr bwMode="auto">
          <a:xfrm>
            <a:off x="5791200" y="2817813"/>
            <a:ext cx="5254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Line 8"/>
          <p:cNvSpPr>
            <a:spLocks noChangeShapeType="1"/>
          </p:cNvSpPr>
          <p:nvPr/>
        </p:nvSpPr>
        <p:spPr bwMode="auto">
          <a:xfrm>
            <a:off x="5799138" y="34274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Line 9"/>
          <p:cNvSpPr>
            <a:spLocks noChangeShapeType="1"/>
          </p:cNvSpPr>
          <p:nvPr/>
        </p:nvSpPr>
        <p:spPr bwMode="auto">
          <a:xfrm>
            <a:off x="8085138" y="25130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Line 10"/>
          <p:cNvSpPr>
            <a:spLocks noChangeShapeType="1"/>
          </p:cNvSpPr>
          <p:nvPr/>
        </p:nvSpPr>
        <p:spPr bwMode="auto">
          <a:xfrm>
            <a:off x="8085138" y="31226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Text Box 11"/>
          <p:cNvSpPr txBox="1">
            <a:spLocks noChangeArrowheads="1"/>
          </p:cNvSpPr>
          <p:nvPr/>
        </p:nvSpPr>
        <p:spPr bwMode="auto">
          <a:xfrm>
            <a:off x="5486400" y="20320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9470" name="Text Box 12"/>
          <p:cNvSpPr txBox="1">
            <a:spLocks noChangeArrowheads="1"/>
          </p:cNvSpPr>
          <p:nvPr/>
        </p:nvSpPr>
        <p:spPr bwMode="auto">
          <a:xfrm>
            <a:off x="5486400" y="26050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9471" name="Text Box 13"/>
          <p:cNvSpPr txBox="1">
            <a:spLocks noChangeArrowheads="1"/>
          </p:cNvSpPr>
          <p:nvPr/>
        </p:nvSpPr>
        <p:spPr bwMode="auto">
          <a:xfrm>
            <a:off x="5486400" y="32146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9472" name="Text Box 14"/>
          <p:cNvSpPr txBox="1">
            <a:spLocks noChangeArrowheads="1"/>
          </p:cNvSpPr>
          <p:nvPr/>
        </p:nvSpPr>
        <p:spPr bwMode="auto">
          <a:xfrm>
            <a:off x="8575675" y="2300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9473" name="Text Box 15"/>
          <p:cNvSpPr txBox="1">
            <a:spLocks noChangeArrowheads="1"/>
          </p:cNvSpPr>
          <p:nvPr/>
        </p:nvSpPr>
        <p:spPr bwMode="auto">
          <a:xfrm>
            <a:off x="8575675" y="2909888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19474" name="Rectangle 16"/>
          <p:cNvSpPr>
            <a:spLocks noChangeArrowheads="1"/>
          </p:cNvSpPr>
          <p:nvPr/>
        </p:nvSpPr>
        <p:spPr bwMode="auto">
          <a:xfrm>
            <a:off x="5257800" y="4114800"/>
            <a:ext cx="373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/>
              <a:t>Logic functions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/>
              <a:t>Sbar = ~ S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/>
              <a:t>Xbar = ~ X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/>
              <a:t>X = A*(Sbar) + B*S</a:t>
            </a:r>
          </a:p>
          <a:p>
            <a:pPr marL="908050" lvl="1" indent="-436563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/>
              <a:t>Y = (Xbar)*(Sbar)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22BCED-64C9-426B-890B-4174F763B902}" type="slidenum">
              <a:rPr lang="en-US">
                <a:cs typeface="Arial" charset="0"/>
              </a:rPr>
              <a:pPr/>
              <a:t>18</a:t>
            </a:fld>
            <a:endParaRPr lang="en-US">
              <a:cs typeface="Arial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Structural level netlist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architecture behav_conc of my_ckt is</a:t>
            </a:r>
            <a:b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/>
            </a:r>
            <a:b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-- component declarations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signal Sbar, Xbar, W1, W2: bit;	 </a:t>
            </a:r>
            <a:b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begin</a:t>
            </a:r>
            <a:b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</a:b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G1: not port map(Sbar,S);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G2: and port map(W1,A,Sbar);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G3: and port map(W2,B,S);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G4: or  port map(X,W1,W2);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G5: not port map(Xbar,X);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	G6: and port map(Y,Xbar,Sbar);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b="1" smtClean="0">
                <a:solidFill>
                  <a:schemeClr val="folHlink"/>
                </a:solidFill>
                <a:latin typeface="Courier New" pitchFamily="49" charset="0"/>
              </a:rPr>
              <a:t>end ;</a:t>
            </a:r>
          </a:p>
        </p:txBody>
      </p:sp>
      <p:sp>
        <p:nvSpPr>
          <p:cNvPr id="20487" name="Rectangle 4"/>
          <p:cNvSpPr>
            <a:spLocks noChangeArrowheads="1"/>
          </p:cNvSpPr>
          <p:nvPr/>
        </p:nvSpPr>
        <p:spPr bwMode="auto">
          <a:xfrm>
            <a:off x="5715000" y="2438400"/>
            <a:ext cx="3352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/>
              <a:t>Gate level VHDL descriptions </a:t>
            </a:r>
            <a:br>
              <a:rPr lang="en-US"/>
            </a:br>
            <a:r>
              <a:rPr lang="en-US"/>
              <a:t>(</a:t>
            </a:r>
            <a:r>
              <a:rPr lang="en-US" b="1">
                <a:solidFill>
                  <a:schemeClr val="folHlink"/>
                </a:solidFill>
                <a:latin typeface="Courier New" pitchFamily="49" charset="0"/>
              </a:rPr>
              <a:t>and, or,</a:t>
            </a:r>
            <a:r>
              <a:rPr lang="en-US"/>
              <a:t> etc) are described separately</a:t>
            </a:r>
            <a:br>
              <a:rPr lang="en-US"/>
            </a:br>
            <a:endParaRPr lang="en-US"/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/>
              <a:t>Design in which other design descriptions are included is called a “hierarchical design”</a:t>
            </a:r>
            <a:br>
              <a:rPr lang="en-US"/>
            </a:br>
            <a:endParaRPr lang="en-US"/>
          </a:p>
          <a:p>
            <a:pPr marL="469900" indent="-469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/>
              <a:t>A VHDL design is included in current design using port map statement  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EAA7E6-28A9-4E48-B9E1-E8566457F638}" type="slidenum">
              <a:rPr lang="en-US">
                <a:cs typeface="Arial" charset="0"/>
              </a:rPr>
              <a:pPr/>
              <a:t>19</a:t>
            </a:fld>
            <a:endParaRPr lang="en-US">
              <a:cs typeface="Arial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VHDL resources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VHDL mini-reference </a:t>
            </a:r>
            <a:r>
              <a:rPr lang="en-US" i="1" smtClean="0"/>
              <a:t>by Prof. Nelson</a:t>
            </a:r>
          </a:p>
          <a:p>
            <a:pPr lvl="1" eaLnBrk="1" hangingPunct="1"/>
            <a:r>
              <a:rPr lang="en-US" smtClean="0">
                <a:hlinkClick r:id="rId2"/>
              </a:rPr>
              <a:t>http://www.eng.auburn.edu/department/ee/mgc/vhdl.html</a:t>
            </a:r>
            <a:endParaRPr lang="en-US" smtClean="0"/>
          </a:p>
          <a:p>
            <a:pPr eaLnBrk="1" hangingPunct="1"/>
            <a:r>
              <a:rPr lang="en-US" smtClean="0"/>
              <a:t>VHDL Tutorial: Learn by Example </a:t>
            </a:r>
            <a:br>
              <a:rPr lang="en-US" smtClean="0"/>
            </a:br>
            <a:r>
              <a:rPr lang="en-US" i="1" smtClean="0"/>
              <a:t>by Weijun Zhang</a:t>
            </a:r>
            <a:r>
              <a:rPr lang="en-US" smtClean="0"/>
              <a:t> </a:t>
            </a:r>
          </a:p>
          <a:p>
            <a:pPr lvl="1" eaLnBrk="1" hangingPunct="1"/>
            <a:r>
              <a:rPr lang="en-US" smtClean="0">
                <a:hlinkClick r:id="rId3"/>
              </a:rPr>
              <a:t>http://esd.cs.ucr.edu/labs/tutorial/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7B575B-5A02-4796-8007-9BD15007CF4A}" type="slidenum">
              <a:rPr lang="en-US">
                <a:cs typeface="Arial" charset="0"/>
              </a:rPr>
              <a:pPr/>
              <a:t>2</a:t>
            </a:fld>
            <a:endParaRPr lang="en-US">
              <a:cs typeface="Arial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Hardware description languages (HDL)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Language to describe hardware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Two popular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VHDL: </a:t>
            </a:r>
            <a:r>
              <a:rPr lang="en-US" b="1" smtClean="0"/>
              <a:t>V</a:t>
            </a:r>
            <a:r>
              <a:rPr lang="en-US" smtClean="0"/>
              <a:t>ery High Speed Integrated Circuits </a:t>
            </a:r>
            <a:r>
              <a:rPr lang="en-US" b="1" smtClean="0"/>
              <a:t>H</a:t>
            </a:r>
            <a:r>
              <a:rPr lang="en-US" smtClean="0"/>
              <a:t>ardware </a:t>
            </a:r>
            <a:r>
              <a:rPr lang="en-US" b="1" smtClean="0"/>
              <a:t>D</a:t>
            </a:r>
            <a:r>
              <a:rPr lang="en-US" smtClean="0"/>
              <a:t>escription </a:t>
            </a:r>
            <a:r>
              <a:rPr lang="en-US" b="1" smtClean="0"/>
              <a:t>L</a:t>
            </a:r>
            <a:r>
              <a:rPr lang="en-US" smtClean="0"/>
              <a:t>anguage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Developed by DOD from 1983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IEEE Standard 1076-1987/1993/200x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Based on the ADA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/>
              <a:t>Verilog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IEEE Standard 1364-1995/2001/2005</a:t>
            </a:r>
          </a:p>
          <a:p>
            <a:pPr lvl="3" eaLnBrk="1" hangingPunct="1">
              <a:lnSpc>
                <a:spcPct val="90000"/>
              </a:lnSpc>
            </a:pPr>
            <a:r>
              <a:rPr lang="en-US" smtClean="0"/>
              <a:t>Based on the C language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EC3563-B6AB-434F-BF2A-A9EA74753B2E}" type="slidenum">
              <a:rPr lang="en-US">
                <a:cs typeface="Arial" charset="0"/>
              </a:rPr>
              <a:pPr/>
              <a:t>3</a:t>
            </a:fld>
            <a:endParaRPr lang="en-US">
              <a:cs typeface="Arial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of HDL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and document digital systems</a:t>
            </a:r>
          </a:p>
          <a:p>
            <a:pPr lvl="1" eaLnBrk="1" hangingPunct="1"/>
            <a:r>
              <a:rPr lang="en-US" smtClean="0"/>
              <a:t>Different levels of abstraction</a:t>
            </a:r>
          </a:p>
          <a:p>
            <a:pPr lvl="2" eaLnBrk="1" hangingPunct="1"/>
            <a:r>
              <a:rPr lang="en-US" smtClean="0"/>
              <a:t>Behavioral, structural, etc.</a:t>
            </a:r>
          </a:p>
          <a:p>
            <a:pPr eaLnBrk="1" hangingPunct="1"/>
            <a:r>
              <a:rPr lang="en-US" smtClean="0"/>
              <a:t>Verify design</a:t>
            </a:r>
          </a:p>
          <a:p>
            <a:pPr eaLnBrk="1" hangingPunct="1"/>
            <a:r>
              <a:rPr lang="en-US" smtClean="0"/>
              <a:t>Synthesize circuits </a:t>
            </a:r>
          </a:p>
          <a:p>
            <a:pPr lvl="1" eaLnBrk="1" hangingPunct="1"/>
            <a:r>
              <a:rPr lang="en-US" smtClean="0"/>
              <a:t>Convert from higher abstraction levels to lower abstraction 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009314-09AE-44D3-8D59-815A85AAAB33}" type="slidenum">
              <a:rPr lang="en-US">
                <a:cs typeface="Arial" charset="0"/>
              </a:rPr>
              <a:pPr/>
              <a:t>4</a:t>
            </a:fld>
            <a:endParaRPr lang="en-US">
              <a:cs typeface="Arial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Input-Output specification of circuit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752600" y="2819400"/>
            <a:ext cx="1752600" cy="2133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my_ckt</a:t>
            </a:r>
          </a:p>
        </p:txBody>
      </p:sp>
      <p:sp>
        <p:nvSpPr>
          <p:cNvPr id="6151" name="Line 5"/>
          <p:cNvSpPr>
            <a:spLocks noChangeShapeType="1"/>
          </p:cNvSpPr>
          <p:nvPr/>
        </p:nvSpPr>
        <p:spPr bwMode="auto">
          <a:xfrm>
            <a:off x="1227138" y="3276600"/>
            <a:ext cx="525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6"/>
          <p:cNvSpPr>
            <a:spLocks noChangeShapeType="1"/>
          </p:cNvSpPr>
          <p:nvPr/>
        </p:nvSpPr>
        <p:spPr bwMode="auto">
          <a:xfrm>
            <a:off x="1219200" y="3884613"/>
            <a:ext cx="5254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Line 7"/>
          <p:cNvSpPr>
            <a:spLocks noChangeShapeType="1"/>
          </p:cNvSpPr>
          <p:nvPr/>
        </p:nvSpPr>
        <p:spPr bwMode="auto">
          <a:xfrm>
            <a:off x="1227138" y="44942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8"/>
          <p:cNvSpPr>
            <a:spLocks noChangeShapeType="1"/>
          </p:cNvSpPr>
          <p:nvPr/>
        </p:nvSpPr>
        <p:spPr bwMode="auto">
          <a:xfrm>
            <a:off x="3513138" y="35798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Line 9"/>
          <p:cNvSpPr>
            <a:spLocks noChangeShapeType="1"/>
          </p:cNvSpPr>
          <p:nvPr/>
        </p:nvSpPr>
        <p:spPr bwMode="auto">
          <a:xfrm>
            <a:off x="3513138" y="41894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Text Box 10"/>
          <p:cNvSpPr txBox="1">
            <a:spLocks noChangeArrowheads="1"/>
          </p:cNvSpPr>
          <p:nvPr/>
        </p:nvSpPr>
        <p:spPr bwMode="auto">
          <a:xfrm>
            <a:off x="914400" y="30988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914400" y="36718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6158" name="Text Box 12"/>
          <p:cNvSpPr txBox="1">
            <a:spLocks noChangeArrowheads="1"/>
          </p:cNvSpPr>
          <p:nvPr/>
        </p:nvSpPr>
        <p:spPr bwMode="auto">
          <a:xfrm>
            <a:off x="914400" y="42814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6159" name="Text Box 13"/>
          <p:cNvSpPr txBox="1">
            <a:spLocks noChangeArrowheads="1"/>
          </p:cNvSpPr>
          <p:nvPr/>
        </p:nvSpPr>
        <p:spPr bwMode="auto">
          <a:xfrm>
            <a:off x="4003675" y="33670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4003675" y="3976688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6161" name="Rectangle 15"/>
          <p:cNvSpPr>
            <a:spLocks noChangeArrowheads="1"/>
          </p:cNvSpPr>
          <p:nvPr/>
        </p:nvSpPr>
        <p:spPr bwMode="auto">
          <a:xfrm>
            <a:off x="4572000" y="1905000"/>
            <a:ext cx="43767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/>
              <a:t>Example: my_ckt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/>
              <a:t>Inputs: A, B, C</a:t>
            </a:r>
          </a:p>
          <a:p>
            <a:pPr marL="908050" lvl="1" indent="-436563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000"/>
              <a:t>Outputs: X, Y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2000"/>
              <a:t>VHDL description:</a:t>
            </a:r>
            <a:br>
              <a:rPr lang="en-US" sz="2000"/>
            </a:br>
            <a:r>
              <a:rPr lang="en-US" sz="2000"/>
              <a:t/>
            </a:r>
            <a:br>
              <a:rPr lang="en-US" sz="2000"/>
            </a:b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entity </a:t>
            </a:r>
            <a:r>
              <a:rPr lang="en-US" sz="2000" b="1">
                <a:solidFill>
                  <a:srgbClr val="990000"/>
                </a:solidFill>
                <a:latin typeface="Courier New" pitchFamily="49" charset="0"/>
              </a:rPr>
              <a:t>my_ckt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 is   </a:t>
            </a:r>
            <a:br>
              <a:rPr lang="en-US" sz="2000" b="1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port (	</a:t>
            </a:r>
          </a:p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		    A: in bit;</a:t>
            </a:r>
            <a:br>
              <a:rPr lang="en-US" sz="2000" b="1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	    B: in bit;</a:t>
            </a:r>
            <a:br>
              <a:rPr lang="en-US" sz="2000" b="1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	    S: in bit;		    X: out bit;	    </a:t>
            </a:r>
            <a:br>
              <a:rPr lang="en-US" sz="2000" b="1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	    Y: out bit);	</a:t>
            </a:r>
            <a:br>
              <a:rPr lang="en-US" sz="2000" b="1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end </a:t>
            </a:r>
            <a:r>
              <a:rPr lang="en-US" sz="2000" b="1">
                <a:solidFill>
                  <a:srgbClr val="990000"/>
                </a:solidFill>
                <a:latin typeface="Courier New" pitchFamily="49" charset="0"/>
              </a:rPr>
              <a:t>my_ckt</a:t>
            </a:r>
            <a:r>
              <a:rPr lang="en-US" sz="2000" b="1">
                <a:solidFill>
                  <a:schemeClr val="folHlink"/>
                </a:solidFill>
                <a:latin typeface="Courier New" pitchFamily="49" charset="0"/>
              </a:rPr>
              <a:t>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7E8E74-BFCE-441B-9147-A4C6D7A806CA}" type="slidenum">
              <a:rPr lang="en-US">
                <a:cs typeface="Arial" charset="0"/>
              </a:rPr>
              <a:pPr/>
              <a:t>5</a:t>
            </a:fld>
            <a:endParaRPr lang="en-US">
              <a:cs typeface="Arial" charset="0"/>
            </a:endParaRPr>
          </a:p>
        </p:txBody>
      </p:sp>
      <p:grpSp>
        <p:nvGrpSpPr>
          <p:cNvPr id="7173" name="Group 73"/>
          <p:cNvGrpSpPr>
            <a:grpSpLocks/>
          </p:cNvGrpSpPr>
          <p:nvPr/>
        </p:nvGrpSpPr>
        <p:grpSpPr bwMode="auto">
          <a:xfrm>
            <a:off x="5029200" y="2590800"/>
            <a:ext cx="3429000" cy="2133600"/>
            <a:chOff x="1584" y="3120"/>
            <a:chExt cx="2160" cy="1344"/>
          </a:xfrm>
        </p:grpSpPr>
        <p:sp>
          <p:nvSpPr>
            <p:cNvPr id="7189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1104" cy="1344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my_ckt</a:t>
              </a:r>
            </a:p>
          </p:txBody>
        </p:sp>
        <p:sp>
          <p:nvSpPr>
            <p:cNvPr id="7190" name="Line 32"/>
            <p:cNvSpPr>
              <a:spLocks noChangeShapeType="1"/>
            </p:cNvSpPr>
            <p:nvPr/>
          </p:nvSpPr>
          <p:spPr bwMode="auto">
            <a:xfrm>
              <a:off x="1781" y="3408"/>
              <a:ext cx="3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33"/>
            <p:cNvSpPr>
              <a:spLocks noChangeShapeType="1"/>
            </p:cNvSpPr>
            <p:nvPr/>
          </p:nvSpPr>
          <p:spPr bwMode="auto">
            <a:xfrm>
              <a:off x="1776" y="3791"/>
              <a:ext cx="3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34"/>
            <p:cNvSpPr>
              <a:spLocks noChangeShapeType="1"/>
            </p:cNvSpPr>
            <p:nvPr/>
          </p:nvSpPr>
          <p:spPr bwMode="auto">
            <a:xfrm>
              <a:off x="1781" y="4175"/>
              <a:ext cx="3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35"/>
            <p:cNvSpPr>
              <a:spLocks noChangeShapeType="1"/>
            </p:cNvSpPr>
            <p:nvPr/>
          </p:nvSpPr>
          <p:spPr bwMode="auto">
            <a:xfrm>
              <a:off x="3221" y="3599"/>
              <a:ext cx="3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6"/>
            <p:cNvSpPr>
              <a:spLocks noChangeShapeType="1"/>
            </p:cNvSpPr>
            <p:nvPr/>
          </p:nvSpPr>
          <p:spPr bwMode="auto">
            <a:xfrm>
              <a:off x="3221" y="3983"/>
              <a:ext cx="33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Text Box 37"/>
            <p:cNvSpPr txBox="1">
              <a:spLocks noChangeArrowheads="1"/>
            </p:cNvSpPr>
            <p:nvPr/>
          </p:nvSpPr>
          <p:spPr bwMode="auto">
            <a:xfrm>
              <a:off x="1584" y="3296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196" name="Text Box 38"/>
            <p:cNvSpPr txBox="1">
              <a:spLocks noChangeArrowheads="1"/>
            </p:cNvSpPr>
            <p:nvPr/>
          </p:nvSpPr>
          <p:spPr bwMode="auto">
            <a:xfrm>
              <a:off x="1584" y="3657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197" name="Text Box 39"/>
            <p:cNvSpPr txBox="1">
              <a:spLocks noChangeArrowheads="1"/>
            </p:cNvSpPr>
            <p:nvPr/>
          </p:nvSpPr>
          <p:spPr bwMode="auto">
            <a:xfrm>
              <a:off x="1584" y="4041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198" name="Text Box 40"/>
            <p:cNvSpPr txBox="1">
              <a:spLocks noChangeArrowheads="1"/>
            </p:cNvSpPr>
            <p:nvPr/>
          </p:nvSpPr>
          <p:spPr bwMode="auto">
            <a:xfrm>
              <a:off x="3530" y="3465"/>
              <a:ext cx="2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199" name="Text Box 41"/>
            <p:cNvSpPr txBox="1">
              <a:spLocks noChangeArrowheads="1"/>
            </p:cNvSpPr>
            <p:nvPr/>
          </p:nvSpPr>
          <p:spPr bwMode="auto">
            <a:xfrm>
              <a:off x="3530" y="3849"/>
              <a:ext cx="2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</p:grpSp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VHDL entity</a:t>
            </a:r>
          </a:p>
        </p:txBody>
      </p:sp>
      <p:sp>
        <p:nvSpPr>
          <p:cNvPr id="71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267200"/>
          </a:xfrm>
        </p:spPr>
        <p:txBody>
          <a:bodyPr/>
          <a:lstStyle/>
          <a:p>
            <a:pPr eaLnBrk="1" hangingPunct="1"/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entity </a:t>
            </a:r>
            <a:r>
              <a:rPr lang="en-US" sz="2400" b="1" smtClean="0">
                <a:solidFill>
                  <a:srgbClr val="990000"/>
                </a:solidFill>
                <a:latin typeface="Courier New" pitchFamily="49" charset="0"/>
              </a:rPr>
              <a:t>my_ckt</a:t>
            </a: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 is   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port (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A: in  bit;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B: in  bit;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S: in  bit;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X: out bit;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	Y: out bit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	   );	</a:t>
            </a:r>
            <a:b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end </a:t>
            </a:r>
            <a:r>
              <a:rPr lang="en-US" sz="2400" b="1" smtClean="0">
                <a:solidFill>
                  <a:srgbClr val="990000"/>
                </a:solidFill>
                <a:latin typeface="Courier New" pitchFamily="49" charset="0"/>
              </a:rPr>
              <a:t>my_ckt</a:t>
            </a:r>
            <a:r>
              <a:rPr lang="en-US" sz="2400" b="1" smtClean="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105400" y="1905000"/>
            <a:ext cx="3733800" cy="2209800"/>
          </a:xfrm>
          <a:prstGeom prst="wedgeRoundRectCallout">
            <a:avLst>
              <a:gd name="adj1" fmla="val -92264"/>
              <a:gd name="adj2" fmla="val -45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Name of the circuit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User-defined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Filename same as circuit name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Example. </a:t>
            </a:r>
          </a:p>
          <a:p>
            <a:pPr marL="520700" lvl="1" indent="-1778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Circuit name: my_ckt</a:t>
            </a:r>
          </a:p>
          <a:p>
            <a:pPr marL="520700" lvl="1" indent="-1778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Filename: my_ckt.vhd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209800" y="2438400"/>
            <a:ext cx="685800" cy="19812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304800" y="5181600"/>
            <a:ext cx="1905000" cy="990600"/>
          </a:xfrm>
          <a:prstGeom prst="wedgeRoundRectCallout">
            <a:avLst>
              <a:gd name="adj1" fmla="val 53167"/>
              <a:gd name="adj2" fmla="val -19198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 typeface="Wingdings" pitchFamily="2" charset="2"/>
              <a:buNone/>
              <a:tabLst>
                <a:tab pos="0" algn="l"/>
              </a:tabLst>
            </a:pPr>
            <a:r>
              <a:rPr lang="en-US"/>
              <a:t>Port names or </a:t>
            </a:r>
            <a:br>
              <a:rPr lang="en-US"/>
            </a:br>
            <a:r>
              <a:rPr lang="en-US"/>
              <a:t>Signal names</a:t>
            </a: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5105400" y="1905000"/>
            <a:ext cx="3733800" cy="2209800"/>
          </a:xfrm>
          <a:prstGeom prst="wedgeRoundRectCallout">
            <a:avLst>
              <a:gd name="adj1" fmla="val -108250"/>
              <a:gd name="adj2" fmla="val 8060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Name of the circuit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User-defined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Filename same as circuit name recommended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Example: </a:t>
            </a:r>
          </a:p>
          <a:p>
            <a:pPr marL="520700" lvl="1" indent="-1778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Circuit name: my_ckt</a:t>
            </a:r>
          </a:p>
          <a:p>
            <a:pPr marL="520700" lvl="1" indent="-1778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Filename: my_ckt.vhd</a:t>
            </a: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5562600" y="1752600"/>
            <a:ext cx="2895600" cy="1066800"/>
          </a:xfrm>
          <a:prstGeom prst="wedgeRoundRectCallout">
            <a:avLst>
              <a:gd name="adj1" fmla="val -84319"/>
              <a:gd name="adj2" fmla="val 6458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>
              <a:buFont typeface="Wingdings" pitchFamily="2" charset="2"/>
              <a:buNone/>
              <a:tabLst>
                <a:tab pos="228600" algn="l"/>
              </a:tabLst>
            </a:pPr>
            <a:r>
              <a:rPr lang="en-US"/>
              <a:t>Datatypes: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In-built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/>
              <a:t>User-defined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3505200" y="2286000"/>
            <a:ext cx="1066800" cy="22098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Oval 19"/>
          <p:cNvSpPr>
            <a:spLocks noChangeArrowheads="1"/>
          </p:cNvSpPr>
          <p:nvPr/>
        </p:nvSpPr>
        <p:spPr bwMode="auto">
          <a:xfrm>
            <a:off x="1752600" y="4572000"/>
            <a:ext cx="12954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Oval 21"/>
          <p:cNvSpPr>
            <a:spLocks noChangeArrowheads="1"/>
          </p:cNvSpPr>
          <p:nvPr/>
        </p:nvSpPr>
        <p:spPr bwMode="auto">
          <a:xfrm>
            <a:off x="2286000" y="1676400"/>
            <a:ext cx="12954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Oval 29"/>
          <p:cNvSpPr>
            <a:spLocks noChangeArrowheads="1"/>
          </p:cNvSpPr>
          <p:nvPr/>
        </p:nvSpPr>
        <p:spPr bwMode="auto">
          <a:xfrm>
            <a:off x="2819400" y="2438400"/>
            <a:ext cx="914400" cy="20574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AutoShape 30"/>
          <p:cNvSpPr>
            <a:spLocks noChangeArrowheads="1"/>
          </p:cNvSpPr>
          <p:nvPr/>
        </p:nvSpPr>
        <p:spPr bwMode="auto">
          <a:xfrm>
            <a:off x="5486400" y="4267200"/>
            <a:ext cx="3048000" cy="1600200"/>
          </a:xfrm>
          <a:prstGeom prst="wedgeRoundRectCallout">
            <a:avLst>
              <a:gd name="adj1" fmla="val -107190"/>
              <a:gd name="adj2" fmla="val -81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>
              <a:buFont typeface="Wingdings" pitchFamily="2" charset="2"/>
              <a:buNone/>
              <a:tabLst>
                <a:tab pos="228600" algn="l"/>
              </a:tabLst>
            </a:pPr>
            <a:r>
              <a:rPr lang="en-US"/>
              <a:t>Direction of port</a:t>
            </a:r>
          </a:p>
          <a:p>
            <a:pPr marL="228600" indent="-228600">
              <a:buFont typeface="Wingdings" pitchFamily="2" charset="2"/>
              <a:buNone/>
              <a:tabLst>
                <a:tab pos="228600" algn="l"/>
              </a:tabLst>
            </a:pPr>
            <a:r>
              <a:rPr lang="en-US"/>
              <a:t>3 main types: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 b="1">
                <a:latin typeface="Courier New" pitchFamily="49" charset="0"/>
              </a:rPr>
              <a:t>in</a:t>
            </a:r>
            <a:r>
              <a:rPr lang="en-US"/>
              <a:t>: Input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 b="1">
                <a:latin typeface="Courier New" pitchFamily="49" charset="0"/>
              </a:rPr>
              <a:t>out</a:t>
            </a:r>
            <a:r>
              <a:rPr lang="en-US"/>
              <a:t>: Output</a:t>
            </a:r>
          </a:p>
          <a:p>
            <a:pPr marL="228600" indent="-228600">
              <a:buFont typeface="Wingdings" pitchFamily="2" charset="2"/>
              <a:buChar char="§"/>
              <a:tabLst>
                <a:tab pos="228600" algn="l"/>
              </a:tabLst>
            </a:pPr>
            <a:r>
              <a:rPr lang="en-US" b="1">
                <a:latin typeface="Courier New" pitchFamily="49" charset="0"/>
              </a:rPr>
              <a:t>inout</a:t>
            </a:r>
            <a:r>
              <a:rPr lang="en-US"/>
              <a:t>: Bidirectional</a:t>
            </a:r>
          </a:p>
        </p:txBody>
      </p:sp>
      <p:sp>
        <p:nvSpPr>
          <p:cNvPr id="9290" name="Line 74"/>
          <p:cNvSpPr>
            <a:spLocks noChangeShapeType="1"/>
          </p:cNvSpPr>
          <p:nvPr/>
        </p:nvSpPr>
        <p:spPr bwMode="auto">
          <a:xfrm flipH="1" flipV="1">
            <a:off x="4343400" y="41910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91" name="Line 75"/>
          <p:cNvSpPr>
            <a:spLocks noChangeShapeType="1"/>
          </p:cNvSpPr>
          <p:nvPr/>
        </p:nvSpPr>
        <p:spPr bwMode="auto">
          <a:xfrm flipH="1" flipV="1">
            <a:off x="2438400" y="457200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4648200" y="5181600"/>
            <a:ext cx="3902075" cy="11906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Note the absence of semicolon “;” at the end of the last signal and the presence at the end of the closing bracket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1" grpId="1" animBg="1"/>
      <p:bldP spid="9222" grpId="0" animBg="1"/>
      <p:bldP spid="9222" grpId="1" animBg="1"/>
      <p:bldP spid="9223" grpId="0" animBg="1"/>
      <p:bldP spid="9223" grpId="1" animBg="1"/>
      <p:bldP spid="9224" grpId="0" animBg="1"/>
      <p:bldP spid="9224" grpId="1" animBg="1"/>
      <p:bldP spid="9228" grpId="0" animBg="1"/>
      <p:bldP spid="9228" grpId="1" animBg="1"/>
      <p:bldP spid="9229" grpId="0" animBg="1"/>
      <p:bldP spid="9229" grpId="1" animBg="1"/>
      <p:bldP spid="9235" grpId="0" animBg="1"/>
      <p:bldP spid="9235" grpId="1" animBg="1"/>
      <p:bldP spid="9237" grpId="0" animBg="1"/>
      <p:bldP spid="9237" grpId="1" animBg="1"/>
      <p:bldP spid="9245" grpId="0" animBg="1"/>
      <p:bldP spid="9245" grpId="1" animBg="1"/>
      <p:bldP spid="9246" grpId="0" animBg="1"/>
      <p:bldP spid="9246" grpId="1" animBg="1"/>
      <p:bldP spid="9290" grpId="0" animBg="1"/>
      <p:bldP spid="9291" grpId="0" animBg="1"/>
      <p:bldP spid="92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9F3A40-9B26-4526-9E74-90EA31FFD231}" type="slidenum">
              <a:rPr lang="en-US">
                <a:cs typeface="Arial" charset="0"/>
              </a:rPr>
              <a:pPr/>
              <a:t>6</a:t>
            </a:fld>
            <a:endParaRPr lang="en-US">
              <a:cs typeface="Arial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Datatypes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43862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Scalar (single valued) signal types: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bit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boolean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integer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Examples: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A: in bit;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G: out boolean;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K: out integer range -2**4 to 2**4-1;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Aggregate (collection) signal types: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bit_vector</a:t>
            </a:r>
            <a:r>
              <a:rPr lang="en-US" sz="1800" smtClean="0"/>
              <a:t>: array of bits representing binary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smtClean="0">
                <a:solidFill>
                  <a:schemeClr val="folHlink"/>
                </a:solidFill>
                <a:latin typeface="Courier New" pitchFamily="49" charset="0"/>
              </a:rPr>
              <a:t>signed</a:t>
            </a:r>
            <a:r>
              <a:rPr lang="en-US" sz="1800" smtClean="0"/>
              <a:t>: array of bits representing signed binary numbers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Examples: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D: in bit_vector(0 to 7);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E: in bit_vector(7 downto 0);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M: in signed (4 downto 0); </a:t>
            </a:r>
            <a:b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--signed 5 bit_vector binary number</a:t>
            </a:r>
          </a:p>
          <a:p>
            <a:pPr lvl="2" eaLnBrk="1" hangingPunct="1">
              <a:lnSpc>
                <a:spcPct val="80000"/>
              </a:lnSpc>
            </a:pPr>
            <a:endParaRPr lang="en-US" sz="16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44FE1E-935E-4344-AE80-550F7F1D0717}" type="slidenum">
              <a:rPr lang="en-US">
                <a:cs typeface="Arial" charset="0"/>
              </a:rPr>
              <a:pPr/>
              <a:t>7</a:t>
            </a:fld>
            <a:endParaRPr lang="en-US">
              <a:cs typeface="Arial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User-defined datatype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196262" cy="4267200"/>
          </a:xfrm>
        </p:spPr>
        <p:txBody>
          <a:bodyPr/>
          <a:lstStyle/>
          <a:p>
            <a:pPr eaLnBrk="1" hangingPunct="1"/>
            <a:r>
              <a:rPr lang="en-US" smtClean="0"/>
              <a:t>Construct datatypes arbitrarily or using built-in datatypes</a:t>
            </a:r>
          </a:p>
          <a:p>
            <a:pPr eaLnBrk="1" hangingPunct="1"/>
            <a:r>
              <a:rPr lang="en-US" smtClean="0"/>
              <a:t>Examples:</a:t>
            </a:r>
          </a:p>
          <a:p>
            <a:pPr lvl="1" eaLnBrk="1" hangingPunct="1"/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type temperature is (high, medium, low);</a:t>
            </a:r>
          </a:p>
          <a:p>
            <a:pPr lvl="1" eaLnBrk="1" hangingPunct="1"/>
            <a:r>
              <a:rPr lang="en-US" sz="2000" b="1" smtClean="0">
                <a:solidFill>
                  <a:schemeClr val="hlink"/>
                </a:solidFill>
                <a:latin typeface="Courier New" pitchFamily="49" charset="0"/>
              </a:rPr>
              <a:t>type byte is array(0 to 7) of bit;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8C25C-0A04-4174-AAF9-DFACCA8D2F73}" type="slidenum">
              <a:rPr lang="en-US">
                <a:cs typeface="Arial" charset="0"/>
              </a:rPr>
              <a:pPr/>
              <a:t>8</a:t>
            </a:fld>
            <a:endParaRPr lang="en-US">
              <a:cs typeface="Arial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specification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4767262" cy="4267200"/>
          </a:xfrm>
        </p:spPr>
        <p:txBody>
          <a:bodyPr/>
          <a:lstStyle/>
          <a:p>
            <a:pPr eaLnBrk="1" hangingPunct="1"/>
            <a:r>
              <a:rPr lang="en-US" sz="2600" smtClean="0"/>
              <a:t>Example:</a:t>
            </a:r>
          </a:p>
          <a:p>
            <a:pPr lvl="1" eaLnBrk="1" hangingPunct="1"/>
            <a:r>
              <a:rPr lang="en-US" sz="2200" smtClean="0"/>
              <a:t>Behavior for output X:</a:t>
            </a:r>
          </a:p>
          <a:p>
            <a:pPr lvl="2" eaLnBrk="1" hangingPunct="1"/>
            <a:r>
              <a:rPr lang="en-US" sz="2100" smtClean="0"/>
              <a:t>When S = 0</a:t>
            </a:r>
            <a:br>
              <a:rPr lang="en-US" sz="2100" smtClean="0"/>
            </a:br>
            <a:r>
              <a:rPr lang="en-US" sz="2100" smtClean="0"/>
              <a:t>X &lt;= A</a:t>
            </a:r>
          </a:p>
          <a:p>
            <a:pPr lvl="2" eaLnBrk="1" hangingPunct="1"/>
            <a:r>
              <a:rPr lang="en-US" sz="2100" smtClean="0"/>
              <a:t>When S = 1</a:t>
            </a:r>
            <a:br>
              <a:rPr lang="en-US" sz="2100" smtClean="0"/>
            </a:br>
            <a:r>
              <a:rPr lang="en-US" sz="2100" smtClean="0"/>
              <a:t>X &lt;= B</a:t>
            </a:r>
          </a:p>
          <a:p>
            <a:pPr lvl="1" eaLnBrk="1" hangingPunct="1"/>
            <a:r>
              <a:rPr lang="en-US" sz="2200" smtClean="0"/>
              <a:t>Behavior for output Y:</a:t>
            </a:r>
          </a:p>
          <a:p>
            <a:pPr lvl="2" eaLnBrk="1" hangingPunct="1"/>
            <a:r>
              <a:rPr lang="en-US" sz="2100" smtClean="0"/>
              <a:t>When X = 0 and S =0</a:t>
            </a:r>
            <a:br>
              <a:rPr lang="en-US" sz="2100" smtClean="0"/>
            </a:br>
            <a:r>
              <a:rPr lang="en-US" sz="2100" smtClean="0"/>
              <a:t>Y &lt;= ‘1’</a:t>
            </a:r>
          </a:p>
          <a:p>
            <a:pPr lvl="2" eaLnBrk="1" hangingPunct="1"/>
            <a:r>
              <a:rPr lang="en-US" sz="2100" smtClean="0"/>
              <a:t>Else</a:t>
            </a:r>
            <a:br>
              <a:rPr lang="en-US" sz="2100" smtClean="0"/>
            </a:br>
            <a:r>
              <a:rPr lang="en-US" sz="2100" smtClean="0"/>
              <a:t>Y &lt;= ‘0’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5943600" y="2209800"/>
            <a:ext cx="1752600" cy="2133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my_ckt</a:t>
            </a: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5418138" y="2667000"/>
            <a:ext cx="525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49" name="Line 6"/>
          <p:cNvSpPr>
            <a:spLocks noChangeShapeType="1"/>
          </p:cNvSpPr>
          <p:nvPr/>
        </p:nvSpPr>
        <p:spPr bwMode="auto">
          <a:xfrm>
            <a:off x="5410200" y="3275013"/>
            <a:ext cx="5254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Line 7"/>
          <p:cNvSpPr>
            <a:spLocks noChangeShapeType="1"/>
          </p:cNvSpPr>
          <p:nvPr/>
        </p:nvSpPr>
        <p:spPr bwMode="auto">
          <a:xfrm>
            <a:off x="5418138" y="38846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Line 8"/>
          <p:cNvSpPr>
            <a:spLocks noChangeShapeType="1"/>
          </p:cNvSpPr>
          <p:nvPr/>
        </p:nvSpPr>
        <p:spPr bwMode="auto">
          <a:xfrm>
            <a:off x="7704138" y="29702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>
            <a:off x="7704138" y="3579813"/>
            <a:ext cx="5254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Text Box 10"/>
          <p:cNvSpPr txBox="1">
            <a:spLocks noChangeArrowheads="1"/>
          </p:cNvSpPr>
          <p:nvPr/>
        </p:nvSpPr>
        <p:spPr bwMode="auto">
          <a:xfrm>
            <a:off x="5105400" y="2489200"/>
            <a:ext cx="33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0254" name="Text Box 11"/>
          <p:cNvSpPr txBox="1">
            <a:spLocks noChangeArrowheads="1"/>
          </p:cNvSpPr>
          <p:nvPr/>
        </p:nvSpPr>
        <p:spPr bwMode="auto">
          <a:xfrm>
            <a:off x="5105400" y="30622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255" name="Text Box 12"/>
          <p:cNvSpPr txBox="1">
            <a:spLocks noChangeArrowheads="1"/>
          </p:cNvSpPr>
          <p:nvPr/>
        </p:nvSpPr>
        <p:spPr bwMode="auto">
          <a:xfrm>
            <a:off x="5105400" y="36718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10256" name="Text Box 13"/>
          <p:cNvSpPr txBox="1">
            <a:spLocks noChangeArrowheads="1"/>
          </p:cNvSpPr>
          <p:nvPr/>
        </p:nvSpPr>
        <p:spPr bwMode="auto">
          <a:xfrm>
            <a:off x="8194675" y="2757488"/>
            <a:ext cx="339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0257" name="Text Box 14"/>
          <p:cNvSpPr txBox="1">
            <a:spLocks noChangeArrowheads="1"/>
          </p:cNvSpPr>
          <p:nvPr/>
        </p:nvSpPr>
        <p:spPr bwMode="auto">
          <a:xfrm>
            <a:off x="8194675" y="3367088"/>
            <a:ext cx="325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Fall 08, Oct 29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cs typeface="Arial" charset="0"/>
              </a:rPr>
              <a:t>ELEC2200-002 Lecture 7 (updated)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9CAEA-FFF9-406C-91D5-52AC0DC36BD7}" type="slidenum">
              <a:rPr lang="en-US">
                <a:cs typeface="Arial" charset="0"/>
              </a:rPr>
              <a:pPr/>
              <a:t>9</a:t>
            </a:fld>
            <a:endParaRPr lang="en-US">
              <a:cs typeface="Arial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VHDL Architecture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01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600" smtClean="0"/>
              <a:t>VHDL description (sequential behavior):</a:t>
            </a:r>
            <a:br>
              <a:rPr lang="en-US" sz="1600" smtClean="0"/>
            </a:b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architecture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arch_name</a:t>
            </a: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 of </a:t>
            </a:r>
            <a:r>
              <a:rPr lang="en-US" sz="1600" b="1" smtClean="0">
                <a:solidFill>
                  <a:srgbClr val="990000"/>
                </a:solidFill>
                <a:latin typeface="Courier New" pitchFamily="49" charset="0"/>
              </a:rPr>
              <a:t>my_ckt</a:t>
            </a: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 is</a:t>
            </a:r>
            <a:b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begin</a:t>
            </a:r>
            <a:b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 p1: process (A,B,S)</a:t>
            </a:r>
          </a:p>
          <a:p>
            <a:pPr eaLnBrk="1" hangingPunct="1">
              <a:lnSpc>
                <a:spcPct val="80000"/>
              </a:lnSpc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 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if (S=‘0’)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 X &lt;= 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 X &lt;= B;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end if;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 	  if ((X = ‘0’) and (S = ‘0’)) 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 Y &lt;= ‘1’;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 Y &lt;= ‘0’;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 end if;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smtClean="0">
              <a:solidFill>
                <a:schemeClr val="folHlink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	 end process p1;</a:t>
            </a:r>
            <a:b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</a:br>
            <a:r>
              <a:rPr lang="en-US" sz="1600" b="1" smtClean="0">
                <a:solidFill>
                  <a:schemeClr val="folHlink"/>
                </a:solidFill>
                <a:latin typeface="Courier New" pitchFamily="49" charset="0"/>
              </a:rPr>
              <a:t>end;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775325" y="3962400"/>
            <a:ext cx="3216275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Error: Signals defined as output ports can only be driven and not read </a:t>
            </a: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5410200" y="4267200"/>
            <a:ext cx="381000" cy="304800"/>
          </a:xfrm>
          <a:prstGeom prst="leftArrow">
            <a:avLst>
              <a:gd name="adj1" fmla="val 50000"/>
              <a:gd name="adj2" fmla="val 3125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nimBg="1"/>
      <p:bldP spid="13317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1261</TotalTime>
  <Words>1004</Words>
  <Application>Microsoft Office PowerPoint</Application>
  <PresentationFormat>On-screen Show (4:3)</PresentationFormat>
  <Paragraphs>398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Verdana</vt:lpstr>
      <vt:lpstr>Arial</vt:lpstr>
      <vt:lpstr>Wingdings</vt:lpstr>
      <vt:lpstr>Times New Roman</vt:lpstr>
      <vt:lpstr>Courier New</vt:lpstr>
      <vt:lpstr>Profile</vt:lpstr>
      <vt:lpstr>Lecture 7:  VHDL - Introduction</vt:lpstr>
      <vt:lpstr>Introduction</vt:lpstr>
      <vt:lpstr>Applications of HDL</vt:lpstr>
      <vt:lpstr>Input-Output specification of circuit</vt:lpstr>
      <vt:lpstr>VHDL entity</vt:lpstr>
      <vt:lpstr>Built-in Datatypes</vt:lpstr>
      <vt:lpstr>User-defined datatype</vt:lpstr>
      <vt:lpstr>Functional specification</vt:lpstr>
      <vt:lpstr>VHDL Architecture</vt:lpstr>
      <vt:lpstr>VHDL Architecture</vt:lpstr>
      <vt:lpstr>VHDL Architecture</vt:lpstr>
      <vt:lpstr>Signals vs Variables</vt:lpstr>
      <vt:lpstr>Signals vs Variables</vt:lpstr>
      <vt:lpstr>Simulation</vt:lpstr>
      <vt:lpstr>Simulation</vt:lpstr>
      <vt:lpstr>Synthesis</vt:lpstr>
      <vt:lpstr>Structural level netlist</vt:lpstr>
      <vt:lpstr>Structural level netlist</vt:lpstr>
      <vt:lpstr>Other VHDL resources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VHDL: Introduction</dc:title>
  <dc:creator>Nitin</dc:creator>
  <cp:lastModifiedBy>Corporate Edition</cp:lastModifiedBy>
  <cp:revision>119</cp:revision>
  <dcterms:created xsi:type="dcterms:W3CDTF">2008-10-20T23:43:26Z</dcterms:created>
  <dcterms:modified xsi:type="dcterms:W3CDTF">2016-12-15T03:41:21Z</dcterms:modified>
</cp:coreProperties>
</file>