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4"/>
  </p:handoutMasterIdLst>
  <p:sldIdLst>
    <p:sldId id="256" r:id="rId2"/>
    <p:sldId id="257" r:id="rId3"/>
    <p:sldId id="258" r:id="rId4"/>
    <p:sldId id="259" r:id="rId5"/>
    <p:sldId id="291" r:id="rId6"/>
    <p:sldId id="292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6" r:id="rId28"/>
    <p:sldId id="287" r:id="rId29"/>
    <p:sldId id="288" r:id="rId30"/>
    <p:sldId id="289" r:id="rId31"/>
    <p:sldId id="281" r:id="rId32"/>
    <p:sldId id="282" r:id="rId33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8E09BC1F-E721-47B8-B7B7-234C16DB22FE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ADC65B7-EBF3-432E-9A14-2D58565C29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2982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55722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30558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5375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7042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112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147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761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63883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8949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4731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8176A-12EC-4FD3-B8E3-88C98AEF528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A24CB-4C87-433D-A7B1-AC209C438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8428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8176A-12EC-4FD3-B8E3-88C98AEF5288}" type="datetimeFigureOut">
              <a:rPr lang="en-US" smtClean="0"/>
              <a:pPr/>
              <a:t>10/6/2016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A24CB-4C87-433D-A7B1-AC209C4389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25666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4.png"/><Relationship Id="rId3" Type="http://schemas.openxmlformats.org/officeDocument/2006/relationships/image" Target="../media/image11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29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31" Type="http://schemas.openxmlformats.org/officeDocument/2006/relationships/image" Target="../media/image39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5.png"/><Relationship Id="rId30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jpe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18" Type="http://schemas.openxmlformats.org/officeDocument/2006/relationships/image" Target="../media/image75.png"/><Relationship Id="rId26" Type="http://schemas.openxmlformats.org/officeDocument/2006/relationships/image" Target="../media/image81.png"/><Relationship Id="rId3" Type="http://schemas.openxmlformats.org/officeDocument/2006/relationships/image" Target="../media/image62.png"/><Relationship Id="rId21" Type="http://schemas.openxmlformats.org/officeDocument/2006/relationships/image" Target="../media/image76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17" Type="http://schemas.openxmlformats.org/officeDocument/2006/relationships/image" Target="../media/image74.png"/><Relationship Id="rId25" Type="http://schemas.openxmlformats.org/officeDocument/2006/relationships/image" Target="../media/image80.png"/><Relationship Id="rId2" Type="http://schemas.openxmlformats.org/officeDocument/2006/relationships/image" Target="../media/image10.png"/><Relationship Id="rId16" Type="http://schemas.openxmlformats.org/officeDocument/2006/relationships/image" Target="../media/image73.png"/><Relationship Id="rId20" Type="http://schemas.openxmlformats.org/officeDocument/2006/relationships/image" Target="../media/image28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24" Type="http://schemas.openxmlformats.org/officeDocument/2006/relationships/image" Target="../media/image79.png"/><Relationship Id="rId32" Type="http://schemas.openxmlformats.org/officeDocument/2006/relationships/image" Target="../media/image86.png"/><Relationship Id="rId5" Type="http://schemas.openxmlformats.org/officeDocument/2006/relationships/image" Target="../media/image64.png"/><Relationship Id="rId15" Type="http://schemas.openxmlformats.org/officeDocument/2006/relationships/image" Target="../media/image23.png"/><Relationship Id="rId23" Type="http://schemas.openxmlformats.org/officeDocument/2006/relationships/image" Target="../media/image78.png"/><Relationship Id="rId28" Type="http://schemas.openxmlformats.org/officeDocument/2006/relationships/image" Target="../media/image83.png"/><Relationship Id="rId10" Type="http://schemas.openxmlformats.org/officeDocument/2006/relationships/image" Target="../media/image69.png"/><Relationship Id="rId19" Type="http://schemas.openxmlformats.org/officeDocument/2006/relationships/image" Target="../media/image55.png"/><Relationship Id="rId31" Type="http://schemas.openxmlformats.org/officeDocument/2006/relationships/image" Target="../media/image85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Relationship Id="rId14" Type="http://schemas.openxmlformats.org/officeDocument/2006/relationships/image" Target="../media/image52.png"/><Relationship Id="rId22" Type="http://schemas.openxmlformats.org/officeDocument/2006/relationships/image" Target="../media/image77.png"/><Relationship Id="rId27" Type="http://schemas.openxmlformats.org/officeDocument/2006/relationships/image" Target="../media/image82.png"/><Relationship Id="rId30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3.png"/><Relationship Id="rId4" Type="http://schemas.openxmlformats.org/officeDocument/2006/relationships/image" Target="../media/image89.png"/><Relationship Id="rId9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Lecture 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70640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many bits?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Consider addition of two binary numbers, each consisting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 smtClean="0"/>
                  <a:t> bits.</a:t>
                </a:r>
              </a:p>
              <a:p>
                <a:r>
                  <a:rPr lang="en-US" dirty="0" smtClean="0"/>
                  <a:t>Direct approach:  Write a truth table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rows corresponding to all the combinations of values and specifying the values of the sum bits.  Then find a minimal combinational network.</a:t>
                </a:r>
              </a:p>
              <a:p>
                <a:r>
                  <a:rPr lang="en-US" dirty="0" smtClean="0"/>
                  <a:t>This will be intractable.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38558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(ripple) Binary Adder</a:t>
            </a:r>
            <a:endParaRPr lang="en-US" dirty="0"/>
          </a:p>
        </p:txBody>
      </p:sp>
      <p:pic>
        <p:nvPicPr>
          <p:cNvPr id="2050" name="Picture 2" descr="http://macao.communications.museum/images/exhibits/2_18_5_1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652953"/>
            <a:ext cx="6858000" cy="33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41020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Why is it called “ripple” adder?</a:t>
            </a:r>
          </a:p>
          <a:p>
            <a:pPr algn="ctr"/>
            <a:r>
              <a:rPr lang="en-US" sz="2400" dirty="0" smtClean="0"/>
              <a:t>Recall—signed binary numbers, </a:t>
            </a:r>
          </a:p>
          <a:p>
            <a:pPr algn="ctr"/>
            <a:r>
              <a:rPr lang="en-US" sz="2400" dirty="0" smtClean="0"/>
              <a:t>final carry-out may signal overflow.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11430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524000"/>
                <a:ext cx="381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15240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524000"/>
                <a:ext cx="38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2209800" y="1992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1992868"/>
                <a:ext cx="38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1143000" y="48006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800600"/>
                <a:ext cx="38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11430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593068"/>
                <a:ext cx="38100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18288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593068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1143000" y="2754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754868"/>
                <a:ext cx="3810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1524000" y="27414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741414"/>
                <a:ext cx="381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1905000" y="2743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743200"/>
                <a:ext cx="381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2743200" y="4343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343400"/>
                <a:ext cx="381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1828800" y="48122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812268"/>
                <a:ext cx="38100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/>
              <p:cNvSpPr txBox="1"/>
              <p:nvPr/>
            </p:nvSpPr>
            <p:spPr>
              <a:xfrm>
                <a:off x="29718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1524000"/>
                <a:ext cx="38100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33528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524000"/>
                <a:ext cx="38100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/>
              <p:cNvSpPr txBox="1"/>
              <p:nvPr/>
            </p:nvSpPr>
            <p:spPr>
              <a:xfrm>
                <a:off x="4038600" y="1992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1992868"/>
                <a:ext cx="3810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29718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593068"/>
                <a:ext cx="381000" cy="369332"/>
              </a:xfrm>
              <a:prstGeom prst="rect">
                <a:avLst/>
              </a:prstGeom>
              <a:blipFill rotWithShape="1">
                <a:blip r:embed="rId7"/>
                <a:stretch>
                  <a:fillRect r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TextBox 21"/>
              <p:cNvSpPr txBox="1"/>
              <p:nvPr/>
            </p:nvSpPr>
            <p:spPr>
              <a:xfrm>
                <a:off x="36576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593068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2971800" y="2754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754868"/>
                <a:ext cx="3810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3352800" y="27414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41414"/>
                <a:ext cx="381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TextBox 24"/>
              <p:cNvSpPr txBox="1"/>
              <p:nvPr/>
            </p:nvSpPr>
            <p:spPr>
              <a:xfrm>
                <a:off x="3733800" y="2743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743200"/>
                <a:ext cx="381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TextBox 25"/>
              <p:cNvSpPr txBox="1"/>
              <p:nvPr/>
            </p:nvSpPr>
            <p:spPr>
              <a:xfrm>
                <a:off x="4572000" y="4343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43400"/>
                <a:ext cx="38100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TextBox 26"/>
              <p:cNvSpPr txBox="1"/>
              <p:nvPr/>
            </p:nvSpPr>
            <p:spPr>
              <a:xfrm>
                <a:off x="3657600" y="48122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4812268"/>
                <a:ext cx="38100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/>
              <p:cNvSpPr txBox="1"/>
              <p:nvPr/>
            </p:nvSpPr>
            <p:spPr>
              <a:xfrm>
                <a:off x="48768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1524000"/>
                <a:ext cx="38100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TextBox 28"/>
              <p:cNvSpPr txBox="1"/>
              <p:nvPr/>
            </p:nvSpPr>
            <p:spPr>
              <a:xfrm>
                <a:off x="52578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524000"/>
                <a:ext cx="381000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TextBox 29"/>
              <p:cNvSpPr txBox="1"/>
              <p:nvPr/>
            </p:nvSpPr>
            <p:spPr>
              <a:xfrm>
                <a:off x="5943600" y="1992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992868"/>
                <a:ext cx="381000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/>
              <p:cNvSpPr txBox="1"/>
              <p:nvPr/>
            </p:nvSpPr>
            <p:spPr>
              <a:xfrm>
                <a:off x="48768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593068"/>
                <a:ext cx="381000" cy="369332"/>
              </a:xfrm>
              <a:prstGeom prst="rect">
                <a:avLst/>
              </a:prstGeom>
              <a:blipFill rotWithShape="1">
                <a:blip r:embed="rId22"/>
                <a:stretch>
                  <a:fillRect r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TextBox 31"/>
              <p:cNvSpPr txBox="1"/>
              <p:nvPr/>
            </p:nvSpPr>
            <p:spPr>
              <a:xfrm>
                <a:off x="55626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3593068"/>
                <a:ext cx="381000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TextBox 32"/>
              <p:cNvSpPr txBox="1"/>
              <p:nvPr/>
            </p:nvSpPr>
            <p:spPr>
              <a:xfrm>
                <a:off x="4876800" y="2754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754868"/>
                <a:ext cx="38100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TextBox 33"/>
              <p:cNvSpPr txBox="1"/>
              <p:nvPr/>
            </p:nvSpPr>
            <p:spPr>
              <a:xfrm>
                <a:off x="5257800" y="27414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741414"/>
                <a:ext cx="381000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TextBox 34"/>
              <p:cNvSpPr txBox="1"/>
              <p:nvPr/>
            </p:nvSpPr>
            <p:spPr>
              <a:xfrm>
                <a:off x="5638800" y="2743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743200"/>
                <a:ext cx="381000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TextBox 35"/>
              <p:cNvSpPr txBox="1"/>
              <p:nvPr/>
            </p:nvSpPr>
            <p:spPr>
              <a:xfrm>
                <a:off x="6477000" y="4343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343400"/>
                <a:ext cx="381000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TextBox 36"/>
              <p:cNvSpPr txBox="1"/>
              <p:nvPr/>
            </p:nvSpPr>
            <p:spPr>
              <a:xfrm>
                <a:off x="5562600" y="48122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812268"/>
                <a:ext cx="3810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TextBox 37"/>
              <p:cNvSpPr txBox="1"/>
              <p:nvPr/>
            </p:nvSpPr>
            <p:spPr>
              <a:xfrm>
                <a:off x="67056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524000"/>
                <a:ext cx="381000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TextBox 38"/>
              <p:cNvSpPr txBox="1"/>
              <p:nvPr/>
            </p:nvSpPr>
            <p:spPr>
              <a:xfrm>
                <a:off x="70866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524000"/>
                <a:ext cx="381000" cy="369332"/>
              </a:xfrm>
              <a:prstGeom prst="rect">
                <a:avLst/>
              </a:prstGeom>
              <a:blipFill rotWithShape="1">
                <a:blip r:embed="rId3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TextBox 39"/>
              <p:cNvSpPr txBox="1"/>
              <p:nvPr/>
            </p:nvSpPr>
            <p:spPr>
              <a:xfrm>
                <a:off x="67056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593068"/>
                <a:ext cx="381000" cy="369332"/>
              </a:xfrm>
              <a:prstGeom prst="rect">
                <a:avLst/>
              </a:prstGeom>
              <a:blipFill rotWithShape="1">
                <a:blip r:embed="rId22"/>
                <a:stretch>
                  <a:fillRect r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TextBox 40"/>
              <p:cNvSpPr txBox="1"/>
              <p:nvPr/>
            </p:nvSpPr>
            <p:spPr>
              <a:xfrm>
                <a:off x="7391400" y="3593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3593068"/>
                <a:ext cx="381000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TextBox 41"/>
              <p:cNvSpPr txBox="1"/>
              <p:nvPr/>
            </p:nvSpPr>
            <p:spPr>
              <a:xfrm>
                <a:off x="6705600" y="2754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754868"/>
                <a:ext cx="38100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TextBox 42"/>
              <p:cNvSpPr txBox="1"/>
              <p:nvPr/>
            </p:nvSpPr>
            <p:spPr>
              <a:xfrm>
                <a:off x="7086600" y="27414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2741414"/>
                <a:ext cx="381000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TextBox 43"/>
              <p:cNvSpPr txBox="1"/>
              <p:nvPr/>
            </p:nvSpPr>
            <p:spPr>
              <a:xfrm>
                <a:off x="7467600" y="2743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743200"/>
                <a:ext cx="381000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TextBox 44"/>
              <p:cNvSpPr txBox="1"/>
              <p:nvPr/>
            </p:nvSpPr>
            <p:spPr>
              <a:xfrm>
                <a:off x="7391400" y="48122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812268"/>
                <a:ext cx="381000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TextBox 45"/>
              <p:cNvSpPr txBox="1"/>
              <p:nvPr/>
            </p:nvSpPr>
            <p:spPr>
              <a:xfrm>
                <a:off x="7467600" y="1524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1524000"/>
                <a:ext cx="381000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65537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Subtracters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6265314"/>
                  </p:ext>
                </p:extLst>
              </p:nvPr>
            </p:nvGraphicFramePr>
            <p:xfrm>
              <a:off x="1295400" y="245364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3956265314"/>
                  </p:ext>
                </p:extLst>
              </p:nvPr>
            </p:nvGraphicFramePr>
            <p:xfrm>
              <a:off x="1295400" y="245364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" t="-1639" r="-4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00" t="-1639" r="-3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0500" t="-1639" r="-2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0500" t="-1639" r="-1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500" t="-1639" b="-8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borrow-in bit from previous bit-order position.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is a borrow-out bit.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36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63717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Subtracters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9763478"/>
                  </p:ext>
                </p:extLst>
              </p:nvPr>
            </p:nvGraphicFramePr>
            <p:xfrm>
              <a:off x="1295400" y="245364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919763478"/>
                  </p:ext>
                </p:extLst>
              </p:nvPr>
            </p:nvGraphicFramePr>
            <p:xfrm>
              <a:off x="1295400" y="245364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" t="-1639" r="-4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00" t="-1639" r="-3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0500" t="-1639" r="-2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0500" t="-1639" r="-1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500" t="-1639" b="-8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borrow-in bit from previous bit-order position.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is a borrow-out bit.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36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/>
          <p:cNvSpPr/>
          <p:nvPr/>
        </p:nvSpPr>
        <p:spPr>
          <a:xfrm>
            <a:off x="7543800" y="3048000"/>
            <a:ext cx="14478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-0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153400" y="3733800"/>
            <a:ext cx="22860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67700" y="33528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725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Subtracters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6508268"/>
                  </p:ext>
                </p:extLst>
              </p:nvPr>
            </p:nvGraphicFramePr>
            <p:xfrm>
              <a:off x="1295400" y="24384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2146508268"/>
                  </p:ext>
                </p:extLst>
              </p:nvPr>
            </p:nvGraphicFramePr>
            <p:xfrm>
              <a:off x="1295400" y="24384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" r="-4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00" r="-3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0500" r="-2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0500" r="-1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500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borrow-in bit from previous bit-order position.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is a borrow-out bit.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36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543800" y="3048000"/>
            <a:ext cx="14478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320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Subtracters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0556499"/>
                  </p:ext>
                </p:extLst>
              </p:nvPr>
            </p:nvGraphicFramePr>
            <p:xfrm>
              <a:off x="1295400" y="24384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750556499"/>
                  </p:ext>
                </p:extLst>
              </p:nvPr>
            </p:nvGraphicFramePr>
            <p:xfrm>
              <a:off x="1295400" y="24384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" r="-4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00" r="-3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0500" r="-2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0500" r="-1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500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borrow-in bit from previous bit-order position.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is a borrow-out bit.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36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7543800" y="3048000"/>
            <a:ext cx="14478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</a:p>
          <a:p>
            <a:pPr algn="ctr"/>
            <a:r>
              <a:rPr lang="en-US" dirty="0" smtClean="0"/>
              <a:t>-1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153400" y="3733800"/>
            <a:ext cx="22860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67700" y="33528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47714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Subtracters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937649"/>
                  </p:ext>
                </p:extLst>
              </p:nvPr>
            </p:nvGraphicFramePr>
            <p:xfrm>
              <a:off x="1295400" y="24384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𝒅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88937649"/>
                  </p:ext>
                </p:extLst>
              </p:nvPr>
            </p:nvGraphicFramePr>
            <p:xfrm>
              <a:off x="1295400" y="24384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" r="-4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00" r="-3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0500" r="-2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0500" r="-100000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500" b="-8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 −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a borrow-in bit from previous bit-order position.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is a borrow-out bit.</a:t>
                </a:r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219200"/>
                <a:ext cx="5867400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936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8153400" y="3733800"/>
            <a:ext cx="228600" cy="1905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267700" y="3352800"/>
            <a:ext cx="26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8630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Simplified Circuit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(Same as sum in adder)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www.softmath.com/tutorials-3/algebra-formulas/articles_imgs/3496/princi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14400" y="3019425"/>
            <a:ext cx="70199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1524000" y="29834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2983468"/>
                <a:ext cx="38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1905000" y="29834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983468"/>
                <a:ext cx="38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2057400" y="5867400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5867400"/>
                <a:ext cx="533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990600" y="5574268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574268"/>
                <a:ext cx="5334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990600" y="5410200"/>
            <a:ext cx="152400" cy="16406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3124200" y="2971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2971800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3505200" y="2971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2971800"/>
                <a:ext cx="3810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3657600" y="5855732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855732"/>
                <a:ext cx="533400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4724400" y="2971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971800"/>
                <a:ext cx="381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5105400" y="2971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971800"/>
                <a:ext cx="381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5257800" y="5855732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5855732"/>
                <a:ext cx="53340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6324600" y="2971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2971800"/>
                <a:ext cx="38100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/>
              <p:cNvSpPr txBox="1"/>
              <p:nvPr/>
            </p:nvSpPr>
            <p:spPr>
              <a:xfrm>
                <a:off x="6705600" y="2971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971800"/>
                <a:ext cx="38100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6858000" y="5855732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5855732"/>
                <a:ext cx="5334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/>
              <p:cNvSpPr txBox="1"/>
              <p:nvPr/>
            </p:nvSpPr>
            <p:spPr>
              <a:xfrm>
                <a:off x="7315200" y="3135868"/>
                <a:ext cx="5334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135868"/>
                <a:ext cx="53340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20859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better approach using 2’s complement</a:t>
            </a:r>
            <a:endParaRPr lang="en-US" dirty="0"/>
          </a:p>
        </p:txBody>
      </p:sp>
      <p:pic>
        <p:nvPicPr>
          <p:cNvPr id="4" name="Picture 2" descr="http://macao.communications.museum/images/exhibits/2_18_5_1_e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38753"/>
            <a:ext cx="6858000" cy="3376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0" y="2286000"/>
            <a:ext cx="381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5" name="Isosceles Triangle 4"/>
          <p:cNvSpPr/>
          <p:nvPr/>
        </p:nvSpPr>
        <p:spPr>
          <a:xfrm>
            <a:off x="1524000" y="2286000"/>
            <a:ext cx="304800" cy="304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429000" y="2286000"/>
            <a:ext cx="381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8" name="Isosceles Triangle 7"/>
          <p:cNvSpPr/>
          <p:nvPr/>
        </p:nvSpPr>
        <p:spPr>
          <a:xfrm>
            <a:off x="3429000" y="2286000"/>
            <a:ext cx="304800" cy="304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257800" y="2286000"/>
            <a:ext cx="381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0" name="Isosceles Triangle 9"/>
          <p:cNvSpPr/>
          <p:nvPr/>
        </p:nvSpPr>
        <p:spPr>
          <a:xfrm>
            <a:off x="5257800" y="2286000"/>
            <a:ext cx="304800" cy="304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86600" y="2286000"/>
            <a:ext cx="381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12" name="Isosceles Triangle 11"/>
          <p:cNvSpPr/>
          <p:nvPr/>
        </p:nvSpPr>
        <p:spPr>
          <a:xfrm>
            <a:off x="7086600" y="2286000"/>
            <a:ext cx="304800" cy="304800"/>
          </a:xfrm>
          <a:prstGeom prst="triangle">
            <a:avLst/>
          </a:prstGeom>
          <a:noFill/>
          <a:ln w="19050">
            <a:solidFill>
              <a:schemeClr val="tx1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1143000" y="2209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2209800"/>
                <a:ext cx="381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1524000" y="1688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688068"/>
                <a:ext cx="38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1143000" y="5486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5486400"/>
                <a:ext cx="38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1143000" y="4278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278868"/>
                <a:ext cx="38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r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/>
              <p:cNvSpPr txBox="1"/>
              <p:nvPr/>
            </p:nvSpPr>
            <p:spPr>
              <a:xfrm>
                <a:off x="1828800" y="4278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278868"/>
                <a:ext cx="381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1143000" y="3440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440668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/>
              <p:cNvSpPr txBox="1"/>
              <p:nvPr/>
            </p:nvSpPr>
            <p:spPr>
              <a:xfrm>
                <a:off x="1524000" y="34272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3427214"/>
                <a:ext cx="3810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/>
              <p:cNvSpPr txBox="1"/>
              <p:nvPr/>
            </p:nvSpPr>
            <p:spPr>
              <a:xfrm>
                <a:off x="1905000" y="3429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429000"/>
                <a:ext cx="381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1828800" y="5498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498068"/>
                <a:ext cx="381000" cy="369332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/>
          <p:cNvCxnSpPr>
            <a:endCxn id="5" idx="0"/>
          </p:cNvCxnSpPr>
          <p:nvPr/>
        </p:nvCxnSpPr>
        <p:spPr>
          <a:xfrm>
            <a:off x="1676400" y="2133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TextBox 26"/>
              <p:cNvSpPr txBox="1"/>
              <p:nvPr/>
            </p:nvSpPr>
            <p:spPr>
              <a:xfrm>
                <a:off x="2209800" y="2678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2678668"/>
                <a:ext cx="381000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>
            <a:off x="3581400" y="2133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10200" y="2133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7239000" y="2133600"/>
            <a:ext cx="0" cy="1524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/>
              <p:cNvSpPr txBox="1"/>
              <p:nvPr/>
            </p:nvSpPr>
            <p:spPr>
              <a:xfrm>
                <a:off x="2743200" y="5029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029200"/>
                <a:ext cx="381000" cy="3693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TextBox 31"/>
              <p:cNvSpPr txBox="1"/>
              <p:nvPr/>
            </p:nvSpPr>
            <p:spPr>
              <a:xfrm>
                <a:off x="2971800" y="2209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209800"/>
                <a:ext cx="381000" cy="3693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TextBox 32"/>
              <p:cNvSpPr txBox="1"/>
              <p:nvPr/>
            </p:nvSpPr>
            <p:spPr>
              <a:xfrm>
                <a:off x="3352800" y="1676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676400"/>
                <a:ext cx="381000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TextBox 33"/>
              <p:cNvSpPr txBox="1"/>
              <p:nvPr/>
            </p:nvSpPr>
            <p:spPr>
              <a:xfrm>
                <a:off x="4038600" y="2678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2678668"/>
                <a:ext cx="381000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TextBox 34"/>
              <p:cNvSpPr txBox="1"/>
              <p:nvPr/>
            </p:nvSpPr>
            <p:spPr>
              <a:xfrm>
                <a:off x="2971800" y="3440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40668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6" name="TextBox 35"/>
              <p:cNvSpPr txBox="1"/>
              <p:nvPr/>
            </p:nvSpPr>
            <p:spPr>
              <a:xfrm>
                <a:off x="3352800" y="34272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3427214"/>
                <a:ext cx="381000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7" name="TextBox 36"/>
              <p:cNvSpPr txBox="1"/>
              <p:nvPr/>
            </p:nvSpPr>
            <p:spPr>
              <a:xfrm>
                <a:off x="3733800" y="3429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429000"/>
                <a:ext cx="381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r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8" name="TextBox 37"/>
              <p:cNvSpPr txBox="1"/>
              <p:nvPr/>
            </p:nvSpPr>
            <p:spPr>
              <a:xfrm>
                <a:off x="4572000" y="5029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029200"/>
                <a:ext cx="381000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9" name="TextBox 38"/>
              <p:cNvSpPr txBox="1"/>
              <p:nvPr/>
            </p:nvSpPr>
            <p:spPr>
              <a:xfrm>
                <a:off x="3657600" y="5498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5498068"/>
                <a:ext cx="381000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TextBox 39"/>
              <p:cNvSpPr txBox="1"/>
              <p:nvPr/>
            </p:nvSpPr>
            <p:spPr>
              <a:xfrm>
                <a:off x="4876800" y="2209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209800"/>
                <a:ext cx="381000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TextBox 40"/>
              <p:cNvSpPr txBox="1"/>
              <p:nvPr/>
            </p:nvSpPr>
            <p:spPr>
              <a:xfrm>
                <a:off x="5257800" y="1676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676400"/>
                <a:ext cx="381000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2" name="TextBox 41"/>
              <p:cNvSpPr txBox="1"/>
              <p:nvPr/>
            </p:nvSpPr>
            <p:spPr>
              <a:xfrm>
                <a:off x="5943600" y="2678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678668"/>
                <a:ext cx="381000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3" name="TextBox 42"/>
              <p:cNvSpPr txBox="1"/>
              <p:nvPr/>
            </p:nvSpPr>
            <p:spPr>
              <a:xfrm>
                <a:off x="4876800" y="4278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4278868"/>
                <a:ext cx="381000" cy="369332"/>
              </a:xfrm>
              <a:prstGeom prst="rect">
                <a:avLst/>
              </a:prstGeom>
              <a:blipFill rotWithShape="1">
                <a:blip r:embed="rId22"/>
                <a:stretch>
                  <a:fillRect r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4" name="TextBox 43"/>
              <p:cNvSpPr txBox="1"/>
              <p:nvPr/>
            </p:nvSpPr>
            <p:spPr>
              <a:xfrm>
                <a:off x="5562600" y="4278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278868"/>
                <a:ext cx="381000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TextBox 44"/>
              <p:cNvSpPr txBox="1"/>
              <p:nvPr/>
            </p:nvSpPr>
            <p:spPr>
              <a:xfrm>
                <a:off x="4876800" y="3440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3440668"/>
                <a:ext cx="38100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TextBox 45"/>
              <p:cNvSpPr txBox="1"/>
              <p:nvPr/>
            </p:nvSpPr>
            <p:spPr>
              <a:xfrm>
                <a:off x="5257800" y="34272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3427214"/>
                <a:ext cx="381000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7" name="TextBox 46"/>
              <p:cNvSpPr txBox="1"/>
              <p:nvPr/>
            </p:nvSpPr>
            <p:spPr>
              <a:xfrm>
                <a:off x="5638800" y="3429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429000"/>
                <a:ext cx="381000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8" name="TextBox 47"/>
              <p:cNvSpPr txBox="1"/>
              <p:nvPr/>
            </p:nvSpPr>
            <p:spPr>
              <a:xfrm>
                <a:off x="6477000" y="5029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5029200"/>
                <a:ext cx="381000" cy="369332"/>
              </a:xfrm>
              <a:prstGeom prst="rect">
                <a:avLst/>
              </a:prstGeom>
              <a:blipFill rotWithShape="1"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9" name="TextBox 48"/>
              <p:cNvSpPr txBox="1"/>
              <p:nvPr/>
            </p:nvSpPr>
            <p:spPr>
              <a:xfrm>
                <a:off x="5562600" y="5498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5498068"/>
                <a:ext cx="381000" cy="369332"/>
              </a:xfrm>
              <a:prstGeom prst="rect">
                <a:avLst/>
              </a:prstGeom>
              <a:blipFill rotWithShape="1"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0" name="TextBox 49"/>
              <p:cNvSpPr txBox="1"/>
              <p:nvPr/>
            </p:nvSpPr>
            <p:spPr>
              <a:xfrm>
                <a:off x="6705600" y="22098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2209800"/>
                <a:ext cx="381000" cy="369332"/>
              </a:xfrm>
              <a:prstGeom prst="rect">
                <a:avLst/>
              </a:prstGeom>
              <a:blipFill rotWithShape="1"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1" name="TextBox 50"/>
              <p:cNvSpPr txBox="1"/>
              <p:nvPr/>
            </p:nvSpPr>
            <p:spPr>
              <a:xfrm>
                <a:off x="7086600" y="16764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1676400"/>
                <a:ext cx="381000" cy="369332"/>
              </a:xfrm>
              <a:prstGeom prst="rect">
                <a:avLst/>
              </a:prstGeom>
              <a:blipFill rotWithShape="1">
                <a:blip r:embed="rId3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2" name="TextBox 51"/>
              <p:cNvSpPr txBox="1"/>
              <p:nvPr/>
            </p:nvSpPr>
            <p:spPr>
              <a:xfrm>
                <a:off x="6705600" y="4278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278868"/>
                <a:ext cx="381000" cy="369332"/>
              </a:xfrm>
              <a:prstGeom prst="rect">
                <a:avLst/>
              </a:prstGeom>
              <a:blipFill rotWithShape="1">
                <a:blip r:embed="rId22"/>
                <a:stretch>
                  <a:fillRect r="-36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3" name="TextBox 52"/>
              <p:cNvSpPr txBox="1"/>
              <p:nvPr/>
            </p:nvSpPr>
            <p:spPr>
              <a:xfrm>
                <a:off x="7391400" y="42788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4278868"/>
                <a:ext cx="381000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4" name="TextBox 53"/>
              <p:cNvSpPr txBox="1"/>
              <p:nvPr/>
            </p:nvSpPr>
            <p:spPr>
              <a:xfrm>
                <a:off x="6705600" y="3440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440668"/>
                <a:ext cx="381000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5" name="TextBox 54"/>
              <p:cNvSpPr txBox="1"/>
              <p:nvPr/>
            </p:nvSpPr>
            <p:spPr>
              <a:xfrm>
                <a:off x="7086600" y="3427214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600" y="3427214"/>
                <a:ext cx="381000" cy="369332"/>
              </a:xfrm>
              <a:prstGeom prst="rect">
                <a:avLst/>
              </a:prstGeom>
              <a:blipFill rotWithShape="1">
                <a:blip r:embed="rId2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6" name="TextBox 55"/>
              <p:cNvSpPr txBox="1"/>
              <p:nvPr/>
            </p:nvSpPr>
            <p:spPr>
              <a:xfrm>
                <a:off x="7467600" y="3429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3429000"/>
                <a:ext cx="381000" cy="369332"/>
              </a:xfrm>
              <a:prstGeom prst="rect">
                <a:avLst/>
              </a:prstGeom>
              <a:blipFill rotWithShape="1">
                <a:blip r:embed="rId26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7" name="TextBox 56"/>
              <p:cNvSpPr txBox="1"/>
              <p:nvPr/>
            </p:nvSpPr>
            <p:spPr>
              <a:xfrm>
                <a:off x="7391400" y="54980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00" y="5498068"/>
                <a:ext cx="381000" cy="369332"/>
              </a:xfrm>
              <a:prstGeom prst="rect">
                <a:avLst/>
              </a:prstGeom>
              <a:blipFill rotWithShape="1"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58" name="TextBox 57"/>
              <p:cNvSpPr txBox="1"/>
              <p:nvPr/>
            </p:nvSpPr>
            <p:spPr>
              <a:xfrm>
                <a:off x="7467600" y="2209800"/>
                <a:ext cx="8382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= 1</a:t>
                </a:r>
                <a:endParaRPr lang="en-US" dirty="0"/>
              </a:p>
            </p:txBody>
          </p:sp>
        </mc:Choice>
        <mc:Fallback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209800"/>
                <a:ext cx="838200" cy="369332"/>
              </a:xfrm>
              <a:prstGeom prst="rect">
                <a:avLst/>
              </a:prstGeom>
              <a:blipFill rotWithShape="1">
                <a:blip r:embed="rId32"/>
                <a:stretch>
                  <a:fillRect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7803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Adder/</a:t>
            </a:r>
            <a:r>
              <a:rPr lang="en-US" dirty="0" err="1" smtClean="0"/>
              <a:t>Subtracter</a:t>
            </a:r>
            <a:endParaRPr lang="en-US" dirty="0"/>
          </a:p>
        </p:txBody>
      </p:sp>
      <p:pic>
        <p:nvPicPr>
          <p:cNvPr id="4098" name="Picture 2" descr="http://www.softmath.com/tutorials-3/algebra-formulas/articles_imgs/3496/princi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38225" y="1676400"/>
            <a:ext cx="6810375" cy="4010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1752600" y="3059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3059668"/>
                <a:ext cx="3810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1295400" y="1600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600200"/>
                <a:ext cx="38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3048000" y="3048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3048000"/>
                <a:ext cx="38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2667000" y="1600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1600200"/>
                <a:ext cx="38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4343400" y="3059668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059668"/>
                <a:ext cx="381000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0" name="TextBox 9"/>
              <p:cNvSpPr txBox="1"/>
              <p:nvPr/>
            </p:nvSpPr>
            <p:spPr>
              <a:xfrm>
                <a:off x="3886200" y="1600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1600200"/>
                <a:ext cx="38100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5638800" y="30480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3048000"/>
                <a:ext cx="381000" cy="369332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5257800" y="1600200"/>
                <a:ext cx="381000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600200"/>
                <a:ext cx="3810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39545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HW 6 up on webpage, due on Thursday, 11/6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233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Ripple effect:</a:t>
            </a:r>
          </a:p>
          <a:p>
            <a:pPr lvl="1"/>
            <a:r>
              <a:rPr lang="en-US" dirty="0" smtClean="0"/>
              <a:t>If a carry is generated in the least-significant-bit the carry must propagate through all the remaining stages.</a:t>
            </a:r>
          </a:p>
          <a:p>
            <a:pPr lvl="1"/>
            <a:r>
              <a:rPr lang="en-US" dirty="0" smtClean="0"/>
              <a:t>Assuming two-levels of logic are need to </a:t>
            </a:r>
            <a:r>
              <a:rPr lang="en-US" dirty="0" err="1" smtClean="0"/>
              <a:t>propogate</a:t>
            </a:r>
            <a:r>
              <a:rPr lang="en-US" dirty="0" smtClean="0"/>
              <a:t> the carry through each of the next higher-order stages.  Delay is 2n.</a:t>
            </a:r>
          </a:p>
          <a:p>
            <a:r>
              <a:rPr lang="en-US" dirty="0" smtClean="0"/>
              <a:t>Must speed up propagation of the carries.  Adders designed with this consideration in mind are called </a:t>
            </a:r>
            <a:r>
              <a:rPr lang="en-US" dirty="0" smtClean="0">
                <a:solidFill>
                  <a:srgbClr val="FF0000"/>
                </a:solidFill>
              </a:rPr>
              <a:t>high-speed adders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9801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/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 first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carry-generate function</a:t>
                </a:r>
                <a:r>
                  <a:rPr lang="en-US" dirty="0" smtClean="0"/>
                  <a:t> since it corresponds to the formation of a carry at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stage.</a:t>
                </a:r>
              </a:p>
              <a:p>
                <a:r>
                  <a:rPr lang="en-US" dirty="0" smtClean="0"/>
                  <a:t>The second term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corresponds to a previously generated carry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that must propagate past the </a:t>
                </a:r>
                <a:r>
                  <a:rPr lang="en-US" dirty="0" err="1" smtClean="0"/>
                  <a:t>i-th</a:t>
                </a:r>
                <a:r>
                  <a:rPr lang="en-US" dirty="0" smtClean="0"/>
                  <a:t> stage to the next stage.  </a:t>
                </a:r>
              </a:p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part of this term is called the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carry-propagate function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Carry-generate function will be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carry-propagate function will be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1481" t="-3202" r="-296" b="-3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5539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Using this general result, the output carry at each of the stages can be written in terms of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𝑔</m:t>
                    </m:r>
                  </m:oMath>
                </a14:m>
                <a:r>
                  <a:rPr lang="en-US" dirty="0" smtClean="0"/>
                  <a:t>’s,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</m:t>
                    </m:r>
                  </m:oMath>
                </a14:m>
                <a:r>
                  <a:rPr lang="en-US" dirty="0" smtClean="0"/>
                  <a:t>’s and initial input carry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r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8017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+⋯+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Why is this a good idea?  Do we save on computation?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41466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828800"/>
            <a:ext cx="6048375" cy="3028950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2154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4141464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33400" y="850201"/>
            <a:ext cx="7930064" cy="585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02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the delay?</a:t>
            </a:r>
          </a:p>
          <a:p>
            <a:pPr lvl="1"/>
            <a:r>
              <a:rPr lang="en-US" dirty="0" smtClean="0"/>
              <a:t>One level of logic to form g’s, p’s</a:t>
            </a:r>
          </a:p>
          <a:p>
            <a:pPr lvl="1"/>
            <a:r>
              <a:rPr lang="en-US" dirty="0" smtClean="0"/>
              <a:t>Two levels of logic to propagate through the carry </a:t>
            </a:r>
            <a:r>
              <a:rPr lang="en-US" dirty="0" err="1" smtClean="0"/>
              <a:t>lookahead</a:t>
            </a:r>
            <a:endParaRPr lang="en-US" dirty="0" smtClean="0"/>
          </a:p>
          <a:p>
            <a:pPr lvl="1"/>
            <a:r>
              <a:rPr lang="en-US" dirty="0" smtClean="0"/>
              <a:t>One level of logic to have the carry effect a sum output.</a:t>
            </a:r>
          </a:p>
          <a:p>
            <a:pPr lvl="1"/>
            <a:r>
              <a:rPr lang="en-US" dirty="0" smtClean="0"/>
              <a:t>Total:  4 units of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5453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High-Speed 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carry </a:t>
            </a:r>
            <a:r>
              <a:rPr lang="en-US" dirty="0" err="1" smtClean="0"/>
              <a:t>lookahead</a:t>
            </a:r>
            <a:r>
              <a:rPr lang="en-US" dirty="0" smtClean="0"/>
              <a:t> network can very large as the number of bits increases.</a:t>
            </a:r>
          </a:p>
          <a:p>
            <a:r>
              <a:rPr lang="en-US" dirty="0" smtClean="0"/>
              <a:t>Approach:  Divide bits of the operands into blocks, use carry </a:t>
            </a:r>
            <a:r>
              <a:rPr lang="en-US" dirty="0" err="1" smtClean="0"/>
              <a:t>lookahead</a:t>
            </a:r>
            <a:r>
              <a:rPr lang="en-US" dirty="0" smtClean="0"/>
              <a:t> adders for each block.  Cascade the adders for the blocks.</a:t>
            </a:r>
          </a:p>
          <a:p>
            <a:r>
              <a:rPr lang="en-US" dirty="0" smtClean="0"/>
              <a:t>Ripple carries occur between the cascaded adders.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9621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Another Approach to Large High-Speed Adders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Carry </a:t>
                </a:r>
                <a:r>
                  <a:rPr lang="en-US" dirty="0" err="1" smtClean="0"/>
                  <a:t>lookahead</a:t>
                </a:r>
                <a:r>
                  <a:rPr lang="en-US" dirty="0" smtClean="0"/>
                  <a:t> generators that generate the carry of an entire block.</a:t>
                </a:r>
              </a:p>
              <a:p>
                <a:r>
                  <a:rPr lang="en-US" dirty="0" smtClean="0"/>
                  <a:t>Assume 4-bit blocks.</a:t>
                </a:r>
              </a:p>
              <a:p>
                <a:r>
                  <a:rPr lang="en-US" dirty="0" smtClean="0"/>
                  <a:t>For each block, 4-bit carry </a:t>
                </a:r>
                <a:r>
                  <a:rPr lang="en-US" dirty="0" err="1" smtClean="0"/>
                  <a:t>lookahead</a:t>
                </a:r>
                <a:r>
                  <a:rPr lang="en-US" dirty="0" smtClean="0"/>
                  <a:t> generator outputs: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𝐺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𝑃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4474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Generator</a:t>
            </a:r>
            <a:endParaRPr 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61182"/>
            <a:ext cx="5205412" cy="5115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129683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MSI Components</a:t>
            </a:r>
          </a:p>
          <a:p>
            <a:pPr lvl="1"/>
            <a:r>
              <a:rPr lang="en-US" dirty="0" smtClean="0"/>
              <a:t>Binary Adders and </a:t>
            </a:r>
            <a:r>
              <a:rPr lang="en-US" dirty="0" err="1" smtClean="0"/>
              <a:t>Subtracters</a:t>
            </a:r>
            <a:r>
              <a:rPr lang="en-US" dirty="0" smtClean="0"/>
              <a:t> (5.1, 5.1.1)</a:t>
            </a:r>
          </a:p>
          <a:p>
            <a:pPr lvl="1"/>
            <a:r>
              <a:rPr lang="en-US" dirty="0" smtClean="0"/>
              <a:t>Carry </a:t>
            </a:r>
            <a:r>
              <a:rPr lang="en-US" dirty="0" err="1" smtClean="0"/>
              <a:t>Lookahead</a:t>
            </a:r>
            <a:r>
              <a:rPr lang="en-US" dirty="0" smtClean="0"/>
              <a:t> Adders (5.1.2, 5.1.3)</a:t>
            </a:r>
          </a:p>
          <a:p>
            <a:pPr lvl="1"/>
            <a:r>
              <a:rPr lang="en-US" dirty="0" smtClean="0"/>
              <a:t>Decimal Adders (5.2)</a:t>
            </a:r>
          </a:p>
          <a:p>
            <a:pPr lvl="1"/>
            <a:r>
              <a:rPr lang="en-US" dirty="0" smtClean="0"/>
              <a:t>Comparators (5.3)</a:t>
            </a:r>
          </a:p>
        </p:txBody>
      </p:sp>
    </p:spTree>
    <p:extLst>
      <p:ext uri="{BB962C8B-B14F-4D97-AF65-F5344CB8AC3E}">
        <p14:creationId xmlns:p14="http://schemas.microsoft.com/office/powerpoint/2010/main" xmlns="" val="272615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High-Speed Adders</a:t>
            </a:r>
            <a:endParaRPr lang="en-US" dirty="0"/>
          </a:p>
        </p:txBody>
      </p:sp>
      <p:sp>
        <p:nvSpPr>
          <p:cNvPr id="4" name="AutoShape 2" descr="data:image/jpeg;base64,/9j/4AAQSkZJRgABAQAAAQABAAD/2wCEAAkGBxQTEhQUExQWFhQXGBcWFhUYGRcXHxgXFxUYGxcVGhgYHCggGholHBUYIjEiJSksLi4xFx8zODMsNygtLisBCgoKBQUFDgUFDisZExkrKysrKysrKysrKysrKysrKysrKysrKysrKysrKysrKysrKysrKysrKysrKysrKysrK//AABEIAIwBaQMBIgACEQEDEQH/xAAbAAADAAMBAQAAAAAAAAAAAAAABQYCAwQBB//EAEsQAAIBAgQBBwcIBwYFBQEAAAECAwARBAUSITEGExQiQVFUMmFxdJSz1BY0NYGRk7TSByMkM6Gx0xVCQ1Jyc0RigoOyJYTBwtFj/8QAFAEBAAAAAAAAAAAAAAAAAAAAAP/EABQRAQAAAAAAAAAAAAAAAAAAAAD/2gAMAwEAAhEDEQA/APuFacXiAiljaw7yB2959NbqxeMEWIBHcRfhQLsFnKuqMUdC6s4U6SdKqpN9JIBsw29NdWGxqOoYGwPY1gRY2IIvsfNXJnSRRQvM0eoQxSkKCVGnTdlsNt7d1dOFwsehSEFj19xqN36xJJ3JuaDDEZoiCQkN+rNmspNuprJ9Gnt+rjWePx4iQOQSCyKLW4yOFXj52H21jiMqifVqB67KzWd1uVACnqsLbAcO4VtxmDWRdDA6duBI4ecGg44s9jZC4D2Co9rXJR3ZUYWNiDpJ9BFd8c6kCxG4BG47eHA70rEcK4lYBHYmDUCrEAJDIoRAoO1jJcEeemUOCjUKFRQFAVbAbBRYAegCg5zm8dgetYuY76TswkEdj/1kD+PAE131xDKYrqdJurtIOu/lObsSNVjc9h23PfXbQFFFFAuzXNRCVGkszGwUMgPAn+8w2sp34CxrZ/aSWN9XVkWI7cHfRp+r9Yu/nrpkhViCygkcLgG3ov6KV5gsSSQxlGPSJiSdTbSRxNIGO/8A/ECw24UDHEYtEVmZhZQWbtsFFzsKMFi1lRZEN0YXUixBHeCNiPOONEmERgbou/HaxN/ON6zghVBZRYXJ9JYkknvJJJv56Dhx+brFIqMrEsAQRYi7SxxgHe/GQH0K3dW+LMUYoBfrl1Fx2xkhge7yT9lE+XxvIsjLdk8m5Ngd9wOF7Md/P5hbjyhYpAWCEc1NOi3Zj1g7K7cdwxubHvoOzHZnFChkdwEW1zcWFzYXN7AXPE10xyBgCOBAI9BrU+CjItpA3B26puOButj2n7a2RRBQFUAKoAAHYALAD7KDOiiigDSps5HOvGEZtAuSpQ8ddhbVcm8bbdm17b2a1pbCodXVHWBDG1iQeIJG9BjhcWrqrbrqFwG2Pm2r3D4tXLhbnQwVtja5UNse0WYbjz91cmDmR5ZY+bF4ebXUQDfUgYW7Ra9q6sNgY42dkUKZCGe3aQoUG3AbADbuoOik3yhS7Dm5Dp130hW2RwhNgb7tqA/0N5ruaR5vFDhcPicQYy2hDM4uSzczqkVbk8Ab2HDegcCde+xtextcbdorDB4pZV1pe12G4I3Vip2PnU1kcMhuSiknjcDe/G9Y4PBpEumNdK3ZrC/FmLMd+8kn66DfRRRQFYTyBVLHgBfiB/EkAfXWdeOoIIIBB2IO9x3UCrDZ4rKGKOoZwinqtclgoPVJ2JO197b8L13YjGIguTfdRYWJuzBVFvOzAfXWE+XxMBdBYbgDYXDBtwNj1lU79wrlyaWLFYaGcRhVmjjlC7XGoK69Zbbg2Nx2igYYacOquvBhcVqzPGCGJ5WBIRSxAtew42vW+GIIoVRZQLAeascTAHUq17HjYkdveKDjw+co7BbMCWdQSNiYywfcHsKML+jvF9uMzKOMAsb3va2/kozt9iox+quCSCCKbCxCIdbnObNzZNEbXNjxYiRxfj1j30xny6JxZkW252FuKlTwtxVmHoJoOlWBFxwNe14BXtAUUUUBRRRQFFFFAp5XfMcX/sTe7NMMF+7T/Sv/AIikP6RsW8WW4t44xIRE4ZdWmyMLOwNj5IJa3mNMeTWIkkwsDypzbtGrGO+rTcCwJsN7WvQM6KKKBHL9JR+qTe/hp5UTis0nGexQCAGM4WQ89rNghdSTbT5QeMLa/wDfBq2FAUUXooCiiigKR5786y//AH5fwc9PKiOWeaTx5hlcccAkV5ZOvrK6TzLo4I0nYJIX8+gjz0FvRRRQFJeSvkT+tYn3zU4e9trX7PT2VG/oyzWadMUZYBCExUy+Xqu5kYyDyRspIF+3fhQWlFFANAUUUUBRRRQJco+d47/VB7gU6qK5L5rO+aZlC8ARIzETJrJuebURADSPKQFjvta29WtAUh5ffRmP9Vn901Pqlv0o4iRMqxhjQOTC6sL2sjqVZxsb6QdVvMaCporhyTFSS4eKSWMRSOgZo9WrRqF9N7C5AIvXdQFFFFAUUUUHj8D6DSLkD9GYD1XD+6WmWcTvHBK8SCSRUZljJ06yBfTextf0VP8A6K8VJJleEMkfN2iREF76kjUKsh2FtWkm3cRQVlFFFAkzb57gf/ce6FO6ieVmazxZnlsccAkSQyqHLlbEp+suNJ8lBqHfuNuNWwoCii9FAUUUUBRRRQFRXJPkpgZcLHJJg8M7sZCzvDGzMedfcsVuTVrSLkR8yi9MnvnoMW5E5cf+Awn3EQ/kte/IrLvAYT7iL8tM81xoghkmYErGjOQOJCi9h9lLXzZ4n0yaXIVC6Rq2pWlkCRWZjpZCQ4vxuOzeg8+RWXeAwn3EX5aPkVl3gMJ9xF+Wto5Rx7ApICTa1l4iVYmGzdkjhfOQbXrKDlDG7ogV+uFKtYWIfnNJ2N9xEx4bWoOf5E5de/QML9xH/LTXvyKy7wGE+4i/LXVj8wZJYkUKQ7BeO97F2BseqebVmHG9gPPTMUE5yXy+KDEY6OGJIkDwkJGqoLmBbmyi1PsXiVjQu5sosO/ckBQANySSAB56gc75bxZfisZzkM8heTDgFI20C8SjrSWsPQLk9gqhxHKnCOpV1xBXbY4PGdhBB/c8QQD9VA3XMk3vdSLEqVIIu5QbW3uwIFr32pJy3ZJsCODxyT4IEEXDI+NgBBB4ggkEHvNMsLh4p4xLE7hJYwFZSV6hOoEXFw25vffc0v5YQBMEiDguIwCi/cMdhxQb/kVl3gMJ9xF+WvDyJy7b9gwv3Mf5d6f1wZli2Voo0A1yMRqbcKqqWY2BBJ2AAv234A0HB8isu8BhPuIvy0fIrLvAYT7iL8teRcoVUEveQWZw8a2HNq4TcO19V+wDvtW88oYwdJVwblTsCAwlSMi4NvKcb8Nm7jQafkVl3gMJ9xF+WvF5E5cP+Awv3ER/+td2WZuk5YKrKVAJDAcGeRQRYntib+HfWGVY95XcMoCC2kg3udTgi9yG2UG42ubbkGwcU/IvLtLfsOE4H/Ai7v8ATXRyNW2AwdvDw+7WmmKayMf+U+fsNfPOSX6RMOq4XCGLEgrhUYyGCUg6VRbIiIzsN/KsF4bm9BfYrHqjKp1FmBICgsdKlQzG3YCy/bWzC4pZBdGDDvHnAI/gQfrpC/KLByPGG50MzCNGfD4qIapGUKmt4go1Np2J3Nqc5dl6QqVjFgTqPDjYC+23YPTxNzQI85ymDEZhCuIhjmUYadgsiK4B56AXAYGxsTXT8isu8BhPuIvy1nN9JReqz++gp3QIByJy7wGF+4i/LXvyKy7wGE+4i/LRjs3e84QoghKRgurtqmkRWReqbhP1iC4ubk8Lb5tyjRQxZJLKJSTZdxCbSsOtwU2HpIAvQYfIrLvAYT7iL8teNyJy4i3QMJ9xEP4ha3ycoYxq6rkqSCAFvtIse1z2s1v+k10/2kpgaYbKocnVt+7LBtxfa6ncXvxoOD5FZd4DCfcRflpZnvJrBwdHkhwuHikGKwwDxxRowBmUEBlF9xtVXg3Zo0LgK5VSyjgGI3A9BpDy8xYighdg7BcVhjZFZ2NplNgqgknagpK4HzaMc5ckLGG1uQdI0W1DV3jUP49xtN5B+kfDYlZG5rEx6JDHY4eeQmyqdR5qNgp63kk32v20xw8+DxhliQOGKlnDRzwNZ7rrXnEXjbiO0UFEKjsk5NYOc4mSbC4eWQ4rEAvJEjsQJCANTC+wqvjWwA7tqS8lPJxHreJ96aDH5FZd4DCfcRflrxeROXD/AIDC/cRH+a09d7Ak9gv9lTq58wRJXKhWibENEFJcRWFiH1aSwLLq7N9u8hu+RWXeAwn3EX5aPkVl3gMJ9xF+WtkvKSNA+pJBoLBhZfKRBIRs3+RlN+HWAvfaspOUMYYDS53Zb9WwKyrER5V/LdRsN77UGg8icu8BhfuIvy178isu8BhPuIvy1uzrNWiOlFBIXWb33JdUjjFjszM1r8BY04oJjJspgw+PmXDwxwq2GhYrGioCeemFyFAubVSTyhFZmICqCzE9gAuSfqqH5WcrY8vxcsskU0g6LFtGhYC0027Oeqo34k02j5YYWSIFlns6AsvRMW4sy7rcQ2Yb/XQN4M1jYhbsrG1lZWU9YEqdx2gNa/8AlI4g13VHw55gC4kTpBKkA6cNjGGqPWoBtCespdxa+x2PCmQ5X4buxPseM/o0D6ivAa9oCkXIj5lF6ZPfPT2pbJExuHhWLo0LhS9m6QVuGkZgbcybbHvoKhhfjWmLBRqLLGgGx2UDdfJP1dlIY89xZmeEYOLWiRyH9pNtMhcLY8zxvG1eYzPsXG8KNhIrzO0aWxJ8pYnkN/1Ow0xtQPzg4+t1E627dUdYg3BPfvvWnCZVFG7OqAMbDgOqFFgq2HVG5Nu8nvrh6djvCQ+0n+jXJmefYuBA74OPSXij2xNzqllSNP8AB4anF/Negoujrq16V1f5rC/21spJ07HeEi9pP9Cjp2O8JF7Sf6FB5lSA4vHggEFoLg7/AOAtPDSTIMNOJcTLOiRmVoyqpIZNkjCm50Lvcd1OzQJeRnzHDf7S/wAq08ufmo9ZwP4/D1u5GfMcN/tL/Ks+VeAkmw5SIKXEuHlAY6QeZxMUpXVY2uIyL2PGgb1rmgVwA6hgDcXANj370o6djvCQ+0n+jXNlud4yaNZEwcWlr2viSD1WKn/B7waB8MKlraFtp020i2nfq27tzt56wkwERABjTq+T1V6u9+rttuAfqpHBnmLeWWIYOLVFo1ftJt1wSLfqfNXV07HeEi9pP9CgY5fgEhQRooCgAdlzYAXY9psOJrPDYOOO/NoiarFtKhb2Fhew32pEc7xfPCHocWsoZB+07aQwU78zxuwrp6djvCRe0n+hQN8R5Leg/wAqVcj1HQcGbbjDxWPpjW/8q1yYzHEEdEh3FvnJ7f8As12cncI0OFw8T21xxRo1jcalQA2PaNqBfy3/AHMPrmA/Gw1Q1Pct/wBzD65gPxsNUNAkm+kovVZ/fQU7pFmuHxAxUc8MSSAQyxMGkMZBaSJgR1Gv5B7q58yzzFwprfBxW1Im2JvvI6oP8HvYUD98JGWDFFLC1mKgnq+Tv5r7UHCIbXRdiWHVGxJuSO433pV07G+Eh9pP9GuXK88xc8McyYOLTIodb4kg2IuLjmaBti8oikN2Rb6lYkAAtpYMAxtuNQBt5q6pMKjJoZFKWtoIBW3dp4WpT07HeEi9pP8AQrmwGeYuUMUwcfVd4zfE26yNpa36nhcUFGotsOFJOVvkYf1vC+/WvenY7wkXtJ/oVyZhHjJzCrYeKNVnhlZhOXNo5AxAXmhcm3fQUqqBew47nznvP2UmH0ifVV981OqSj6RPqq++agdUj5KeTiPW8T7008qawMeMgMyph4pFeaWVWM5Q2kcsAV5o2O/fQUtc6YGIXtGguLGygXF72O3C9InzzFiZYOhxa2jeUftJtpRkU78zxvIP417j87xkQUtg4rM6Ri2JJ3kYKP8AB4XNA+bCoSxKLdhZjpHWHCx7xsPsrmjymJZOcCKCBYABbL1iSyi2zEnc9th3Vx9Ox3hIvaT/AEa5c0z3FwQyTSYOPRGjO1sTc2UXNhzIuaChfDqWDFVLLwYgEj0HsrZSTp2O8JF7Sf6NHTsd4SL2k/0aAjH/AKjL6rD76enSi2w4UjyqDENipJ5okjBhjiULIZCSryMSeotvLHfT2gn+RP7ib1zH/jZqoKn+RP7ib1zH/jZqoKAooooCilmJzO0jxjSBGiySSObKocsFHnJ0MSdrC3G9ZZbjZXI5yHQvNo2oOrgsw6yC25t39tBx4P6SxPq2F97iqx5RfOst9Yl/BYmssH9JYn1bC+9xVYcofnWW+sS/gsTQUFTvLtwMMtyB+04I7kDhjoCeNbYc5kaRwsQZVleIEEjZEuXJI0j9YDHa/n81LuWHJr+1MJEk0fNyLLFJpLAlVEgEq6l7TGW+u1BWg33Fe0qxGP5qWGBI7qQASNgijZRbtFlbhe1he1waIc5DGK66RJfckdU3YBdu06Gt6KBrQa4sRmSKjOvW02uBtxIHb6a9gxhaR4ypGkX1XBvuRbbgdr27iL2oOHkZ8xw3+0v8qdUl5GfMcN/tL/KvYc4ZwjoE0yOVjVn0s6gkGQD0AsF42te24oHNJeRvzOP0ye9emOXTu6BpI+bY36moNbfbddqXcjfmcXpk969BjlXz3G+jDf8Ag9PKmel8zPmUvHm44Xt36YpDb67WrrjzSc3Aw5a3NdYNoHXvzgAcAnRZbm1jrFtwQAxkmX+0UFxfo0gtcXvz0e1PalpuR8RzVMw0jUsJT/uXAWT06Cy39FMI87JaUGM6UeNA1x1uckMd/NYjcHfzWIJBzRXJHj1vIG6vNuEJPaSiuCLeZxWhs4QTJELkuLhrHT/e2JtYHqHYkE9l7GwcHLf9zD65gPxsNUNT3Lf9zD65gPxsNNc2x4gj1kE9ZEVR/eeRwkaX7Lsyi/Zeg7KRctPm3/ew34mKtsmYzAsqxpKy6NSpIAVLMbghuAAF77Xvw2rTyy+aj/ewv4mKgfGkfIb6Pwn+zH/4inZqS5O5i0WBy5VAJkRVN9R0qsLMXsoJPkgW/wCYUFaWtSHkfICk9iD+1Yk7EHjK1uFdeAxkshAkw5RClyxZTvcjRp47jfcdu9JOSPJiPK4MSUUEvLJKLdqXPMx3tsALDuFyaCvopRl+bu+jVFoDKzElh1QrEX09o4bg2N9rgXrfjs3jjTXe4uBYWG5PedvPQMKSj6RPqq++anVJB9In1VffNQO6KX4vMCsqxKBqKtIzNsqIpAue8ksABtwJvtvry7MJZGS8SmNlZudSRXXZiFtbc3UA/wDVbsoOef6Th9UxHv8AD1lyr/dw+s4X36VjN9JQ+qYj3+HrLlX+7h9Zwvv0oHVIOXrgZdjLkC8EoF9rnQdvTW2fOJBNJHHHrCNChsTe8li+9tK6EZX3O97caX8qslfMsvngki5qRr80GYNZkN431LwBtv5iaCoRwRcEEd43rKkkjrgosPBDHdRpjVRtpRQBqPfuV2Fz1ibGxrqwubI2u/V0sF3IN7oGBFuyx48NjYmgY0UvjzRTLzYBO+kN/wA3NiS1uNtJG/ftTAUE/wAif3E3rmP/ABs1UFT/ACJ/cTeuY/8AGzVQUBRRRQcWMyuKTVrW+pdD7kB036jgGzL1jsf8x76QR5/gxiHl6XBazIVBN76l4m9rjQR/+W3rKRciPmUXpk989BH5XyltnGKeTFQdEMMQRrWLWaQomrvUtJc/6KOWnKQPi8ubDYqDmlmYykjVzd4pFMl+4o7j/Vpr6bRagk5s8wAiMUeIhCkk2LMdyxYm/ENck333rqwXKnBpGinFxMVVVLA2uQACbdl6oqKBF8rsF4mL7a0x8osuW2maAafJtYWve9rDbiftqjooEE3KnAONLYiFlPENuNvMRWuLlHlyszLNArN5TCwLW4XIFz9dUdFBHclOVGEjweHR8RGrLGoZSbEHuIrf/bWWjcTxXGoqCzWUuCGKi9lvqN7W4mqqigj8Jyhw0eHdFxmHEx1srC+kO246p/u37P8A53pT+jXlSi4JRjMTCsuuSyDq6V1mwPeSbm/cRX0aig+W5PnivmOYDFYmBsIwi5uwK85xKDUD/cAIbvJHoqmxnKDBvNE4xUGlDc3LaiRewBGwHWN+/butVZRQI/lfgvExfbWublRl7iz4iFhsbNYi4NwbEd9UFF6Cfj5UYBSxXEQgsbsRYXPebDc0NyowBIbpEOocG7fttVBei9BEcreU2EkiiCToxGKwbkA3sqYuJnY7cAoJPmFNsTyny+RSr4iIg9l+0G4I7iCAQRuCKob0UEjis6wGkiPEwhjJFIzMzMWMbIdydydKBfRSP9JnKhXwq9CxMDSc9CWRhquokUgju0sFJ816+lXrw0EtjeVcHR3EeMh6RzZ0udwZAuxK9xPZ56Qfo5z6BcDhWxc8QxCIyqtyvNxkgBCOFyFUm/b6K+k0Cgl8DylwaPMTiobSOHABO1o0Ug/Wl/rrsPK/BeJi+2nlFAh+VmBvfpMV7Wvfe3dfuryblTgHBVsRCyniDuD9RFP6KBH8r8F4mL7aVDlPhOnGTpEejo6pqvtq51jpv323tVjRQTc/KLL3YM2Ij1AEBgzKbG11utiVNhtw2FcUWcYFZUZMXCsaadKA2sqxMgiHZo6wa3eKsaKD5liuU/8A61Ey4qDoYwz3a24uyaotX+YsqMD3aqy/SPyn1RYfoWKgLDERaww1WGsFZPQrAEjtBNfS6DQST51gOblVMVErSnU7XJ1vZVLNv2qirt2ADsroy7lNgo0CnFRHdjsdhqcsFHmF7D0VS0UCL5XYLxMf21rh5T4BL6cRCt9zaw379h5hVDRQK8szXC4h2MMkckiqNRWxYKxIF+2xIP2U0pLF9Iyeqw++mp1QT/In9xN65j/xs1UFT/In9xN65j/xs1UFAUUUUBSLkR8yi9Mnvnp7SLkR8yi9MnvnoHtFFFAUUUUBRRRQFFFFAUUUUBS/O8Q6RjQdN3RWe19CMwDPbzDtOwJBNwDTCignZ8zaFxp1yo5Wxa9gA6I2kgEtfWW37E22IrbDmmIYoBCg185a7vsIywDHqbarJb/Xw23eWotQJsrzppSwMRspCsVYHSSX8oNpI6gjba5/WcNq48FnZCE9Z2eVzvfTFFrfm9VhcXRBZeJLAbbVQ4fDKg0ooUdygAfYPR/AVsoJbF57O8ZCwOjstrA3aNtca2Nxa51OR5o7njs1XNTzeoxm5tota0jMeoi3swPC5YADfewvTS1e0Ehh80nVYy2pmSXEc7ta6ifRGnUBFrSqR5o7114rlHIokIg8kyBQSQTzesC9lNi5VdI42a52FUdqLUCPA5m8uJAsyIqS9UhusRIqqzXFh5LkDjZlPbWqfFO0kilpFbnlijRAOrHZSZWB8pT1t+AFgBqBvQ2r2gnG5QS6A4g265KksWVUjZ9wqnrdVRa/F7dm+1s8lJcJDwKKuokFi5jGqwW4X9YdzbyCfQ+ry1BM4nP5rSIIwrgEA2dgDzwi1EabW3L+jT/m26HzyXUQkN+to62pbHnhGC3V21As47lW5ten1q9oMIS2karBrb2uRfzEgbVnRRQFFFFAUUUUBRRRQFFFFAUUUUEHytzXGYfFytg8H0l+ixX66roAmmsdHlPueC91NsJygxZjQtlmJ1FVJtJg13IF7BsRcb9h3rsi+kZPVYffT06oEnJDCSRwNzqGN3nxM2glWKrNiZJFBKErfS4vYkU7oooCiiigKl8BkmOgQRxYzDiNSxUPhHZgGctYsMUASNXGwqooNBPdEzHxuF9jk+Lr3oWY+MwvscnxdaxgJCxDxa2aclpGIssIYmPmyGuLKqjQBuSxPEksUyOMBRql6shlH6x/KPEHfdf+XhQJM0fMYea/asK3OSpF80kFtV+t86N7W4eeu7oOY+MwvscnxdbOVHHCetRfyenlBIu+YjErB0rC9aJ5dfRJNtDounT0rt13vfsrt6HmPjcL7HJ8XWyf6Sj9Um9/DWjLciLjnJtSOZJ5Cq2Rv1pdVVnQ9YBGFh3gHiBQbOhZj4zC+xSfF0dBzHxmF9jk+LphhspRGjYNISic2AXYgjvYE7t5zvTCgn+g5j4zC+xyfF0dBzHxmF9jk+LqgooJ/oOY+MwvscnxdHQcx8ZhfY5Pi6oKKCf6DmPjML7HJ8XR0HMfGYX2OT4uqCign+g5j4zC+xyfF0dBzHxmF9jk+LqgooJ/oOY+MwvscnxdHQcx8ZhfY5Pi6oKKCf6DmPjML7HJ8XR0HMfGYX2OT4uqCign+g5j4zC+xyfF0dBzHxmF9jk+LqgooJ/oOY+MwvscnxdHQcx8ZhfY5Pi6oKKCf6DmPjML7HJ8XR0HMfGYX2OT4uqCign+g5j4zC+xyfF0dBzHxmF9jk+LqgooJ/oOY+MwvscnxdHQcx8ZhfY5Pi6oKKCf6DmPjML7HJ8XR0HMfGYX2OT4uqCign+g5j4zC+xyfF0dBzHxmF9jk+LqgooJ/oOY+MwvscnxdHQcx8ZhfY5Pi6oKKCf6DmPjML7HJ8XR0HMfGYX2OT4uqCigS5RlU6TSTYieOVmjSMCOEwhQjO2+qVySS/m4U6oooCiiigKKKKAooooCiiigi/0jxYwtgeiOq3xUavqQNpuDpl37BZtu24qzAr21FBFYmHGf25FZ16L0Z2PVW/lqGi1ed+ba/dqFWootRQFFFFAUUUUBRRRQFFFFAUUUUBRRRQFFFFAUUUUBRRRQFFFFAUUUUBRRRQFFFFAUUUUBRRRQFFFFAUUUUBRRRQFFFFB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QUExQWFhQXGBcWFhUYGRcXHxgXFxUYGxcVGhgYHCggGholHBUYIjEiJSksLi4xFx8zODMsNygtLisBCgoKBQUFDgUFDisZExkrKysrKysrKysrKysrKysrKysrKysrKysrKysrKysrKysrKysrKysrKysrKysrKysrK//AABEIAIwBaQMBIgACEQEDEQH/xAAbAAADAAMBAQAAAAAAAAAAAAAABQYCAwQBB//EAEsQAAIBAgQBBwcIBwYFBQEAAAECAwARBAUSITEGExQiQVFUMmFxdJSz1BY0NYGRk7TSByMkM6Gx0xVCQ1Jyc0RigoOyJYTBwtFj/8QAFAEBAAAAAAAAAAAAAAAAAAAAAP/EABQRAQAAAAAAAAAAAAAAAAAAAAD/2gAMAwEAAhEDEQA/APuFacXiAiljaw7yB2959NbqxeMEWIBHcRfhQLsFnKuqMUdC6s4U6SdKqpN9JIBsw29NdWGxqOoYGwPY1gRY2IIvsfNXJnSRRQvM0eoQxSkKCVGnTdlsNt7d1dOFwsehSEFj19xqN36xJJ3JuaDDEZoiCQkN+rNmspNuprJ9Gnt+rjWePx4iQOQSCyKLW4yOFXj52H21jiMqifVqB67KzWd1uVACnqsLbAcO4VtxmDWRdDA6duBI4ecGg44s9jZC4D2Co9rXJR3ZUYWNiDpJ9BFd8c6kCxG4BG47eHA70rEcK4lYBHYmDUCrEAJDIoRAoO1jJcEeemUOCjUKFRQFAVbAbBRYAegCg5zm8dgetYuY76TswkEdj/1kD+PAE131xDKYrqdJurtIOu/lObsSNVjc9h23PfXbQFFFFAuzXNRCVGkszGwUMgPAn+8w2sp34CxrZ/aSWN9XVkWI7cHfRp+r9Yu/nrpkhViCygkcLgG3ov6KV5gsSSQxlGPSJiSdTbSRxNIGO/8A/ECw24UDHEYtEVmZhZQWbtsFFzsKMFi1lRZEN0YXUixBHeCNiPOONEmERgbou/HaxN/ON6zghVBZRYXJ9JYkknvJJJv56Dhx+brFIqMrEsAQRYi7SxxgHe/GQH0K3dW+LMUYoBfrl1Fx2xkhge7yT9lE+XxvIsjLdk8m5Ngd9wOF7Md/P5hbjyhYpAWCEc1NOi3Zj1g7K7cdwxubHvoOzHZnFChkdwEW1zcWFzYXN7AXPE10xyBgCOBAI9BrU+CjItpA3B26puOButj2n7a2RRBQFUAKoAAHYALAD7KDOiiigDSps5HOvGEZtAuSpQ8ddhbVcm8bbdm17b2a1pbCodXVHWBDG1iQeIJG9BjhcWrqrbrqFwG2Pm2r3D4tXLhbnQwVtja5UNse0WYbjz91cmDmR5ZY+bF4ebXUQDfUgYW7Ra9q6sNgY42dkUKZCGe3aQoUG3AbADbuoOik3yhS7Dm5Dp130hW2RwhNgb7tqA/0N5ruaR5vFDhcPicQYy2hDM4uSzczqkVbk8Ab2HDegcCde+xtextcbdorDB4pZV1pe12G4I3Vip2PnU1kcMhuSiknjcDe/G9Y4PBpEumNdK3ZrC/FmLMd+8kn66DfRRRQFYTyBVLHgBfiB/EkAfXWdeOoIIIBB2IO9x3UCrDZ4rKGKOoZwinqtclgoPVJ2JO197b8L13YjGIguTfdRYWJuzBVFvOzAfXWE+XxMBdBYbgDYXDBtwNj1lU79wrlyaWLFYaGcRhVmjjlC7XGoK69Zbbg2Nx2igYYacOquvBhcVqzPGCGJ5WBIRSxAtew42vW+GIIoVRZQLAeascTAHUq17HjYkdveKDjw+co7BbMCWdQSNiYywfcHsKML+jvF9uMzKOMAsb3va2/kozt9iox+quCSCCKbCxCIdbnObNzZNEbXNjxYiRxfj1j30xny6JxZkW252FuKlTwtxVmHoJoOlWBFxwNe14BXtAUUUUBRRRQFFFFAp5XfMcX/sTe7NMMF+7T/Sv/AIikP6RsW8WW4t44xIRE4ZdWmyMLOwNj5IJa3mNMeTWIkkwsDypzbtGrGO+rTcCwJsN7WvQM6KKKBHL9JR+qTe/hp5UTis0nGexQCAGM4WQ89rNghdSTbT5QeMLa/wDfBq2FAUUXooCiiigKR5786y//AH5fwc9PKiOWeaTx5hlcccAkV5ZOvrK6TzLo4I0nYJIX8+gjz0FvRRRQFJeSvkT+tYn3zU4e9trX7PT2VG/oyzWadMUZYBCExUy+Xqu5kYyDyRspIF+3fhQWlFFANAUUUUBRRRQJco+d47/VB7gU6qK5L5rO+aZlC8ARIzETJrJuebURADSPKQFjvta29WtAUh5ffRmP9Vn901Pqlv0o4iRMqxhjQOTC6sL2sjqVZxsb6QdVvMaCporhyTFSS4eKSWMRSOgZo9WrRqF9N7C5AIvXdQFFFFAUUUUHj8D6DSLkD9GYD1XD+6WmWcTvHBK8SCSRUZljJ06yBfTextf0VP8A6K8VJJleEMkfN2iREF76kjUKsh2FtWkm3cRQVlFFFAkzb57gf/ce6FO6ieVmazxZnlsccAkSQyqHLlbEp+suNJ8lBqHfuNuNWwoCii9FAUUUUBRRRQFRXJPkpgZcLHJJg8M7sZCzvDGzMedfcsVuTVrSLkR8yi9MnvnoMW5E5cf+Awn3EQ/kte/IrLvAYT7iL8tM81xoghkmYErGjOQOJCi9h9lLXzZ4n0yaXIVC6Rq2pWlkCRWZjpZCQ4vxuOzeg8+RWXeAwn3EX5aPkVl3gMJ9xF+Wto5Rx7ApICTa1l4iVYmGzdkjhfOQbXrKDlDG7ogV+uFKtYWIfnNJ2N9xEx4bWoOf5E5de/QML9xH/LTXvyKy7wGE+4i/LXVj8wZJYkUKQ7BeO97F2BseqebVmHG9gPPTMUE5yXy+KDEY6OGJIkDwkJGqoLmBbmyi1PsXiVjQu5sosO/ckBQANySSAB56gc75bxZfisZzkM8heTDgFI20C8SjrSWsPQLk9gqhxHKnCOpV1xBXbY4PGdhBB/c8QQD9VA3XMk3vdSLEqVIIu5QbW3uwIFr32pJy3ZJsCODxyT4IEEXDI+NgBBB4ggkEHvNMsLh4p4xLE7hJYwFZSV6hOoEXFw25vffc0v5YQBMEiDguIwCi/cMdhxQb/kVl3gMJ9xF+WvDyJy7b9gwv3Mf5d6f1wZli2Voo0A1yMRqbcKqqWY2BBJ2AAv234A0HB8isu8BhPuIvy0fIrLvAYT7iL8teRcoVUEveQWZw8a2HNq4TcO19V+wDvtW88oYwdJVwblTsCAwlSMi4NvKcb8Nm7jQafkVl3gMJ9xF+WvF5E5cP+Awv3ER/+td2WZuk5YKrKVAJDAcGeRQRYntib+HfWGVY95XcMoCC2kg3udTgi9yG2UG42ubbkGwcU/IvLtLfsOE4H/Ai7v8ATXRyNW2AwdvDw+7WmmKayMf+U+fsNfPOSX6RMOq4XCGLEgrhUYyGCUg6VRbIiIzsN/KsF4bm9BfYrHqjKp1FmBICgsdKlQzG3YCy/bWzC4pZBdGDDvHnAI/gQfrpC/KLByPGG50MzCNGfD4qIapGUKmt4go1Np2J3Nqc5dl6QqVjFgTqPDjYC+23YPTxNzQI85ymDEZhCuIhjmUYadgsiK4B56AXAYGxsTXT8isu8BhPuIvy1nN9JReqz++gp3QIByJy7wGF+4i/LXvyKy7wGE+4i/LRjs3e84QoghKRgurtqmkRWReqbhP1iC4ubk8Lb5tyjRQxZJLKJSTZdxCbSsOtwU2HpIAvQYfIrLvAYT7iL8teNyJy4i3QMJ9xEP4ha3ycoYxq6rkqSCAFvtIse1z2s1v+k10/2kpgaYbKocnVt+7LBtxfa6ncXvxoOD5FZd4DCfcRflpZnvJrBwdHkhwuHikGKwwDxxRowBmUEBlF9xtVXg3Zo0LgK5VSyjgGI3A9BpDy8xYighdg7BcVhjZFZ2NplNgqgknagpK4HzaMc5ckLGG1uQdI0W1DV3jUP49xtN5B+kfDYlZG5rEx6JDHY4eeQmyqdR5qNgp63kk32v20xw8+DxhliQOGKlnDRzwNZ7rrXnEXjbiO0UFEKjsk5NYOc4mSbC4eWQ4rEAvJEjsQJCANTC+wqvjWwA7tqS8lPJxHreJ96aDH5FZd4DCfcRflrxeROXD/AIDC/cRH+a09d7Ak9gv9lTq58wRJXKhWibENEFJcRWFiH1aSwLLq7N9u8hu+RWXeAwn3EX5aPkVl3gMJ9xF+WtkvKSNA+pJBoLBhZfKRBIRs3+RlN+HWAvfaspOUMYYDS53Zb9WwKyrER5V/LdRsN77UGg8icu8BhfuIvy178isu8BhPuIvy1uzrNWiOlFBIXWb33JdUjjFjszM1r8BY04oJjJspgw+PmXDwxwq2GhYrGioCeemFyFAubVSTyhFZmICqCzE9gAuSfqqH5WcrY8vxcsskU0g6LFtGhYC0027Oeqo34k02j5YYWSIFlns6AsvRMW4sy7rcQ2Yb/XQN4M1jYhbsrG1lZWU9YEqdx2gNa/8AlI4g13VHw55gC4kTpBKkA6cNjGGqPWoBtCespdxa+x2PCmQ5X4buxPseM/o0D6ivAa9oCkXIj5lF6ZPfPT2pbJExuHhWLo0LhS9m6QVuGkZgbcybbHvoKhhfjWmLBRqLLGgGx2UDdfJP1dlIY89xZmeEYOLWiRyH9pNtMhcLY8zxvG1eYzPsXG8KNhIrzO0aWxJ8pYnkN/1Ow0xtQPzg4+t1E627dUdYg3BPfvvWnCZVFG7OqAMbDgOqFFgq2HVG5Nu8nvrh6djvCQ+0n+jXJmefYuBA74OPSXij2xNzqllSNP8AB4anF/Negoujrq16V1f5rC/21spJ07HeEi9pP9Cjp2O8JF7Sf6FB5lSA4vHggEFoLg7/AOAtPDSTIMNOJcTLOiRmVoyqpIZNkjCm50Lvcd1OzQJeRnzHDf7S/wAq08ufmo9ZwP4/D1u5GfMcN/tL/Ks+VeAkmw5SIKXEuHlAY6QeZxMUpXVY2uIyL2PGgb1rmgVwA6hgDcXANj370o6djvCQ+0n+jXNlud4yaNZEwcWlr2viSD1WKn/B7waB8MKlraFtp020i2nfq27tzt56wkwERABjTq+T1V6u9+rttuAfqpHBnmLeWWIYOLVFo1ftJt1wSLfqfNXV07HeEi9pP9CgY5fgEhQRooCgAdlzYAXY9psOJrPDYOOO/NoiarFtKhb2Fhew32pEc7xfPCHocWsoZB+07aQwU78zxuwrp6djvCRe0n+hQN8R5Leg/wAqVcj1HQcGbbjDxWPpjW/8q1yYzHEEdEh3FvnJ7f8As12cncI0OFw8T21xxRo1jcalQA2PaNqBfy3/AHMPrmA/Gw1Q1Pct/wBzD65gPxsNUNAkm+kovVZ/fQU7pFmuHxAxUc8MSSAQyxMGkMZBaSJgR1Gv5B7q58yzzFwprfBxW1Im2JvvI6oP8HvYUD98JGWDFFLC1mKgnq+Tv5r7UHCIbXRdiWHVGxJuSO433pV07G+Eh9pP9GuXK88xc8McyYOLTIodb4kg2IuLjmaBti8oikN2Rb6lYkAAtpYMAxtuNQBt5q6pMKjJoZFKWtoIBW3dp4WpT07HeEi9pP8AQrmwGeYuUMUwcfVd4zfE26yNpa36nhcUFGotsOFJOVvkYf1vC+/WvenY7wkXtJ/oVyZhHjJzCrYeKNVnhlZhOXNo5AxAXmhcm3fQUqqBew47nznvP2UmH0ifVV981OqSj6RPqq++agdUj5KeTiPW8T7008qawMeMgMyph4pFeaWVWM5Q2kcsAV5o2O/fQUtc6YGIXtGguLGygXF72O3C9InzzFiZYOhxa2jeUftJtpRkU78zxvIP417j87xkQUtg4rM6Ri2JJ3kYKP8AB4XNA+bCoSxKLdhZjpHWHCx7xsPsrmjymJZOcCKCBYABbL1iSyi2zEnc9th3Vx9Ox3hIvaT/AEa5c0z3FwQyTSYOPRGjO1sTc2UXNhzIuaChfDqWDFVLLwYgEj0HsrZSTp2O8JF7Sf6NHTsd4SL2k/0aAjH/AKjL6rD76enSi2w4UjyqDENipJ5okjBhjiULIZCSryMSeotvLHfT2gn+RP7ib1zH/jZqoKn+RP7ib1zH/jZqoKAooooCilmJzO0jxjSBGiySSObKocsFHnJ0MSdrC3G9ZZbjZXI5yHQvNo2oOrgsw6yC25t39tBx4P6SxPq2F97iqx5RfOst9Yl/BYmssH9JYn1bC+9xVYcofnWW+sS/gsTQUFTvLtwMMtyB+04I7kDhjoCeNbYc5kaRwsQZVleIEEjZEuXJI0j9YDHa/n81LuWHJr+1MJEk0fNyLLFJpLAlVEgEq6l7TGW+u1BWg33Fe0qxGP5qWGBI7qQASNgijZRbtFlbhe1he1waIc5DGK66RJfckdU3YBdu06Gt6KBrQa4sRmSKjOvW02uBtxIHb6a9gxhaR4ypGkX1XBvuRbbgdr27iL2oOHkZ8xw3+0v8qdUl5GfMcN/tL/KvYc4ZwjoE0yOVjVn0s6gkGQD0AsF42te24oHNJeRvzOP0ye9emOXTu6BpI+bY36moNbfbddqXcjfmcXpk969BjlXz3G+jDf8Ag9PKmel8zPmUvHm44Xt36YpDb67WrrjzSc3Aw5a3NdYNoHXvzgAcAnRZbm1jrFtwQAxkmX+0UFxfo0gtcXvz0e1PalpuR8RzVMw0jUsJT/uXAWT06Cy39FMI87JaUGM6UeNA1x1uckMd/NYjcHfzWIJBzRXJHj1vIG6vNuEJPaSiuCLeZxWhs4QTJELkuLhrHT/e2JtYHqHYkE9l7GwcHLf9zD65gPxsNUNT3Lf9zD65gPxsNNc2x4gj1kE9ZEVR/eeRwkaX7Lsyi/Zeg7KRctPm3/ew34mKtsmYzAsqxpKy6NSpIAVLMbghuAAF77Xvw2rTyy+aj/ewv4mKgfGkfIb6Pwn+zH/4inZqS5O5i0WBy5VAJkRVN9R0qsLMXsoJPkgW/wCYUFaWtSHkfICk9iD+1Yk7EHjK1uFdeAxkshAkw5RClyxZTvcjRp47jfcdu9JOSPJiPK4MSUUEvLJKLdqXPMx3tsALDuFyaCvopRl+bu+jVFoDKzElh1QrEX09o4bg2N9rgXrfjs3jjTXe4uBYWG5PedvPQMKSj6RPqq++anVJB9In1VffNQO6KX4vMCsqxKBqKtIzNsqIpAue8ksABtwJvtvry7MJZGS8SmNlZudSRXXZiFtbc3UA/wDVbsoOef6Th9UxHv8AD1lyr/dw+s4X36VjN9JQ+qYj3+HrLlX+7h9Zwvv0oHVIOXrgZdjLkC8EoF9rnQdvTW2fOJBNJHHHrCNChsTe8li+9tK6EZX3O97caX8qslfMsvngki5qRr80GYNZkN431LwBtv5iaCoRwRcEEd43rKkkjrgosPBDHdRpjVRtpRQBqPfuV2Fz1ibGxrqwubI2u/V0sF3IN7oGBFuyx48NjYmgY0UvjzRTLzYBO+kN/wA3NiS1uNtJG/ftTAUE/wAif3E3rmP/ABs1UFT/ACJ/cTeuY/8AGzVQUBRRRQcWMyuKTVrW+pdD7kB036jgGzL1jsf8x76QR5/gxiHl6XBazIVBN76l4m9rjQR/+W3rKRciPmUXpk989BH5XyltnGKeTFQdEMMQRrWLWaQomrvUtJc/6KOWnKQPi8ubDYqDmlmYykjVzd4pFMl+4o7j/Vpr6bRagk5s8wAiMUeIhCkk2LMdyxYm/ENck333rqwXKnBpGinFxMVVVLA2uQACbdl6oqKBF8rsF4mL7a0x8osuW2maAafJtYWve9rDbiftqjooEE3KnAONLYiFlPENuNvMRWuLlHlyszLNArN5TCwLW4XIFz9dUdFBHclOVGEjweHR8RGrLGoZSbEHuIrf/bWWjcTxXGoqCzWUuCGKi9lvqN7W4mqqigj8Jyhw0eHdFxmHEx1srC+kO246p/u37P8A53pT+jXlSi4JRjMTCsuuSyDq6V1mwPeSbm/cRX0aig+W5PnivmOYDFYmBsIwi5uwK85xKDUD/cAIbvJHoqmxnKDBvNE4xUGlDc3LaiRewBGwHWN+/butVZRQI/lfgvExfbWublRl7iz4iFhsbNYi4NwbEd9UFF6Cfj5UYBSxXEQgsbsRYXPebDc0NyowBIbpEOocG7fttVBei9BEcreU2EkiiCToxGKwbkA3sqYuJnY7cAoJPmFNsTyny+RSr4iIg9l+0G4I7iCAQRuCKob0UEjis6wGkiPEwhjJFIzMzMWMbIdydydKBfRSP9JnKhXwq9CxMDSc9CWRhquokUgju0sFJ816+lXrw0EtjeVcHR3EeMh6RzZ0udwZAuxK9xPZ56Qfo5z6BcDhWxc8QxCIyqtyvNxkgBCOFyFUm/b6K+k0Cgl8DylwaPMTiobSOHABO1o0Ug/Wl/rrsPK/BeJi+2nlFAh+VmBvfpMV7Wvfe3dfuryblTgHBVsRCyniDuD9RFP6KBH8r8F4mL7aVDlPhOnGTpEejo6pqvtq51jpv323tVjRQTc/KLL3YM2Ij1AEBgzKbG11utiVNhtw2FcUWcYFZUZMXCsaadKA2sqxMgiHZo6wa3eKsaKD5liuU/8A61Ey4qDoYwz3a24uyaotX+YsqMD3aqy/SPyn1RYfoWKgLDERaww1WGsFZPQrAEjtBNfS6DQST51gOblVMVErSnU7XJ1vZVLNv2qirt2ADsroy7lNgo0CnFRHdjsdhqcsFHmF7D0VS0UCL5XYLxMf21rh5T4BL6cRCt9zaw379h5hVDRQK8szXC4h2MMkckiqNRWxYKxIF+2xIP2U0pLF9Iyeqw++mp1QT/In9xN65j/xs1UFT/In9xN65j/xs1UFAUUUUBSLkR8yi9Mnvnp7SLkR8yi9MnvnoHtFFFAUUUUBRRRQFFFFAUUUUBS/O8Q6RjQdN3RWe19CMwDPbzDtOwJBNwDTCignZ8zaFxp1yo5Wxa9gA6I2kgEtfWW37E22IrbDmmIYoBCg185a7vsIywDHqbarJb/Xw23eWotQJsrzppSwMRspCsVYHSSX8oNpI6gjba5/WcNq48FnZCE9Z2eVzvfTFFrfm9VhcXRBZeJLAbbVQ4fDKg0ooUdygAfYPR/AVsoJbF57O8ZCwOjstrA3aNtca2Nxa51OR5o7njs1XNTzeoxm5tota0jMeoi3swPC5YADfewvTS1e0Ehh80nVYy2pmSXEc7ta6ifRGnUBFrSqR5o7114rlHIokIg8kyBQSQTzesC9lNi5VdI42a52FUdqLUCPA5m8uJAsyIqS9UhusRIqqzXFh5LkDjZlPbWqfFO0kilpFbnlijRAOrHZSZWB8pT1t+AFgBqBvQ2r2gnG5QS6A4g265KksWVUjZ9wqnrdVRa/F7dm+1s8lJcJDwKKuokFi5jGqwW4X9YdzbyCfQ+ry1BM4nP5rSIIwrgEA2dgDzwi1EabW3L+jT/m26HzyXUQkN+to62pbHnhGC3V21As47lW5ten1q9oMIS2karBrb2uRfzEgbVnRRQFFFFAUUUUBRRRQFFFFAUUUUEHytzXGYfFytg8H0l+ixX66roAmmsdHlPueC91NsJygxZjQtlmJ1FVJtJg13IF7BsRcb9h3rsi+kZPVYffT06oEnJDCSRwNzqGN3nxM2glWKrNiZJFBKErfS4vYkU7oooCiiigKl8BkmOgQRxYzDiNSxUPhHZgGctYsMUASNXGwqooNBPdEzHxuF9jk+Lr3oWY+MwvscnxdaxgJCxDxa2aclpGIssIYmPmyGuLKqjQBuSxPEksUyOMBRql6shlH6x/KPEHfdf+XhQJM0fMYea/asK3OSpF80kFtV+t86N7W4eeu7oOY+MwvscnxdbOVHHCetRfyenlBIu+YjErB0rC9aJ5dfRJNtDounT0rt13vfsrt6HmPjcL7HJ8XWyf6Sj9Um9/DWjLciLjnJtSOZJ5Cq2Rv1pdVVnQ9YBGFh3gHiBQbOhZj4zC+xSfF0dBzHxmF9jk+LphhspRGjYNISic2AXYgjvYE7t5zvTCgn+g5j4zC+xyfF0dBzHxmF9jk+LqgooJ/oOY+MwvscnxdHQcx8ZhfY5Pi6oKKCf6DmPjML7HJ8XR0HMfGYX2OT4uqCign+g5j4zC+xyfF0dBzHxmF9jk+LqgooJ/oOY+MwvscnxdHQcx8ZhfY5Pi6oKKCf6DmPjML7HJ8XR0HMfGYX2OT4uqCign+g5j4zC+xyfF0dBzHxmF9jk+LqgooJ/oOY+MwvscnxdHQcx8ZhfY5Pi6oKKCf6DmPjML7HJ8XR0HMfGYX2OT4uqCign+g5j4zC+xyfF0dBzHxmF9jk+LqgooJ/oOY+MwvscnxdHQcx8ZhfY5Pi6oKKCf6DmPjML7HJ8XR0HMfGYX2OT4uqCign+g5j4zC+xyfF0dBzHxmF9jk+LqgooJ/oOY+MwvscnxdHQcx8ZhfY5Pi6oKKCf6DmPjML7HJ8XR0HMfGYX2OT4uqCigS5RlU6TSTYieOVmjSMCOEwhQjO2+qVySS/m4U6oooCiiigKKKKAooooCiiigi/0jxYwtgeiOq3xUavqQNpuDpl37BZtu24qzAr21FBFYmHGf25FZ16L0Z2PVW/lqGi1ed+ba/dqFWootRQFFFFAUUUUBRRRQFFFFAUUUUBRRRQFFFFAUUUUBRRRQFFFFAUUUUBRRRQFFFFAUUUUBRRRQFFFFAUUUUBRRRQFFFFB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QTEhQUExQWFhQXGBcWFhUYGRcXHxgXFxUYGxcVGhgYHCggGholHBUYIjEiJSksLi4xFx8zODMsNygtLisBCgoKBQUFDgUFDisZExkrKysrKysrKysrKysrKysrKysrKysrKysrKysrKysrKysrKysrKysrKysrKysrKysrK//AABEIAIwBaQMBIgACEQEDEQH/xAAbAAADAAMBAQAAAAAAAAAAAAAABQYCAwQBB//EAEsQAAIBAgQBBwcIBwYFBQEAAAECAwARBAUSITEGExQiQVFUMmFxdJSz1BY0NYGRk7TSByMkM6Gx0xVCQ1Jyc0RigoOyJYTBwtFj/8QAFAEBAAAAAAAAAAAAAAAAAAAAAP/EABQRAQAAAAAAAAAAAAAAAAAAAAD/2gAMAwEAAhEDEQA/APuFacXiAiljaw7yB2959NbqxeMEWIBHcRfhQLsFnKuqMUdC6s4U6SdKqpN9JIBsw29NdWGxqOoYGwPY1gRY2IIvsfNXJnSRRQvM0eoQxSkKCVGnTdlsNt7d1dOFwsehSEFj19xqN36xJJ3JuaDDEZoiCQkN+rNmspNuprJ9Gnt+rjWePx4iQOQSCyKLW4yOFXj52H21jiMqifVqB67KzWd1uVACnqsLbAcO4VtxmDWRdDA6duBI4ecGg44s9jZC4D2Co9rXJR3ZUYWNiDpJ9BFd8c6kCxG4BG47eHA70rEcK4lYBHYmDUCrEAJDIoRAoO1jJcEeemUOCjUKFRQFAVbAbBRYAegCg5zm8dgetYuY76TswkEdj/1kD+PAE131xDKYrqdJurtIOu/lObsSNVjc9h23PfXbQFFFFAuzXNRCVGkszGwUMgPAn+8w2sp34CxrZ/aSWN9XVkWI7cHfRp+r9Yu/nrpkhViCygkcLgG3ov6KV5gsSSQxlGPSJiSdTbSRxNIGO/8A/ECw24UDHEYtEVmZhZQWbtsFFzsKMFi1lRZEN0YXUixBHeCNiPOONEmERgbou/HaxN/ON6zghVBZRYXJ9JYkknvJJJv56Dhx+brFIqMrEsAQRYi7SxxgHe/GQH0K3dW+LMUYoBfrl1Fx2xkhge7yT9lE+XxvIsjLdk8m5Ngd9wOF7Md/P5hbjyhYpAWCEc1NOi3Zj1g7K7cdwxubHvoOzHZnFChkdwEW1zcWFzYXN7AXPE10xyBgCOBAI9BrU+CjItpA3B26puOButj2n7a2RRBQFUAKoAAHYALAD7KDOiiigDSps5HOvGEZtAuSpQ8ddhbVcm8bbdm17b2a1pbCodXVHWBDG1iQeIJG9BjhcWrqrbrqFwG2Pm2r3D4tXLhbnQwVtja5UNse0WYbjz91cmDmR5ZY+bF4ebXUQDfUgYW7Ra9q6sNgY42dkUKZCGe3aQoUG3AbADbuoOik3yhS7Dm5Dp130hW2RwhNgb7tqA/0N5ruaR5vFDhcPicQYy2hDM4uSzczqkVbk8Ab2HDegcCde+xtextcbdorDB4pZV1pe12G4I3Vip2PnU1kcMhuSiknjcDe/G9Y4PBpEumNdK3ZrC/FmLMd+8kn66DfRRRQFYTyBVLHgBfiB/EkAfXWdeOoIIIBB2IO9x3UCrDZ4rKGKOoZwinqtclgoPVJ2JO197b8L13YjGIguTfdRYWJuzBVFvOzAfXWE+XxMBdBYbgDYXDBtwNj1lU79wrlyaWLFYaGcRhVmjjlC7XGoK69Zbbg2Nx2igYYacOquvBhcVqzPGCGJ5WBIRSxAtew42vW+GIIoVRZQLAeascTAHUq17HjYkdveKDjw+co7BbMCWdQSNiYywfcHsKML+jvF9uMzKOMAsb3va2/kozt9iox+quCSCCKbCxCIdbnObNzZNEbXNjxYiRxfj1j30xny6JxZkW252FuKlTwtxVmHoJoOlWBFxwNe14BXtAUUUUBRRRQFFFFAp5XfMcX/sTe7NMMF+7T/Sv/AIikP6RsW8WW4t44xIRE4ZdWmyMLOwNj5IJa3mNMeTWIkkwsDypzbtGrGO+rTcCwJsN7WvQM6KKKBHL9JR+qTe/hp5UTis0nGexQCAGM4WQ89rNghdSTbT5QeMLa/wDfBq2FAUUXooCiiigKR5786y//AH5fwc9PKiOWeaTx5hlcccAkV5ZOvrK6TzLo4I0nYJIX8+gjz0FvRRRQFJeSvkT+tYn3zU4e9trX7PT2VG/oyzWadMUZYBCExUy+Xqu5kYyDyRspIF+3fhQWlFFANAUUUUBRRRQJco+d47/VB7gU6qK5L5rO+aZlC8ARIzETJrJuebURADSPKQFjvta29WtAUh5ffRmP9Vn901Pqlv0o4iRMqxhjQOTC6sL2sjqVZxsb6QdVvMaCporhyTFSS4eKSWMRSOgZo9WrRqF9N7C5AIvXdQFFFFAUUUUHj8D6DSLkD9GYD1XD+6WmWcTvHBK8SCSRUZljJ06yBfTextf0VP8A6K8VJJleEMkfN2iREF76kjUKsh2FtWkm3cRQVlFFFAkzb57gf/ce6FO6ieVmazxZnlsccAkSQyqHLlbEp+suNJ8lBqHfuNuNWwoCii9FAUUUUBRRRQFRXJPkpgZcLHJJg8M7sZCzvDGzMedfcsVuTVrSLkR8yi9MnvnoMW5E5cf+Awn3EQ/kte/IrLvAYT7iL8tM81xoghkmYErGjOQOJCi9h9lLXzZ4n0yaXIVC6Rq2pWlkCRWZjpZCQ4vxuOzeg8+RWXeAwn3EX5aPkVl3gMJ9xF+Wto5Rx7ApICTa1l4iVYmGzdkjhfOQbXrKDlDG7ogV+uFKtYWIfnNJ2N9xEx4bWoOf5E5de/QML9xH/LTXvyKy7wGE+4i/LXVj8wZJYkUKQ7BeO97F2BseqebVmHG9gPPTMUE5yXy+KDEY6OGJIkDwkJGqoLmBbmyi1PsXiVjQu5sosO/ckBQANySSAB56gc75bxZfisZzkM8heTDgFI20C8SjrSWsPQLk9gqhxHKnCOpV1xBXbY4PGdhBB/c8QQD9VA3XMk3vdSLEqVIIu5QbW3uwIFr32pJy3ZJsCODxyT4IEEXDI+NgBBB4ggkEHvNMsLh4p4xLE7hJYwFZSV6hOoEXFw25vffc0v5YQBMEiDguIwCi/cMdhxQb/kVl3gMJ9xF+WvDyJy7b9gwv3Mf5d6f1wZli2Voo0A1yMRqbcKqqWY2BBJ2AAv234A0HB8isu8BhPuIvy0fIrLvAYT7iL8teRcoVUEveQWZw8a2HNq4TcO19V+wDvtW88oYwdJVwblTsCAwlSMi4NvKcb8Nm7jQafkVl3gMJ9xF+WvF5E5cP+Awv3ER/+td2WZuk5YKrKVAJDAcGeRQRYntib+HfWGVY95XcMoCC2kg3udTgi9yG2UG42ubbkGwcU/IvLtLfsOE4H/Ai7v8ATXRyNW2AwdvDw+7WmmKayMf+U+fsNfPOSX6RMOq4XCGLEgrhUYyGCUg6VRbIiIzsN/KsF4bm9BfYrHqjKp1FmBICgsdKlQzG3YCy/bWzC4pZBdGDDvHnAI/gQfrpC/KLByPGG50MzCNGfD4qIapGUKmt4go1Np2J3Nqc5dl6QqVjFgTqPDjYC+23YPTxNzQI85ymDEZhCuIhjmUYadgsiK4B56AXAYGxsTXT8isu8BhPuIvy1nN9JReqz++gp3QIByJy7wGF+4i/LXvyKy7wGE+4i/LRjs3e84QoghKRgurtqmkRWReqbhP1iC4ubk8Lb5tyjRQxZJLKJSTZdxCbSsOtwU2HpIAvQYfIrLvAYT7iL8teNyJy4i3QMJ9xEP4ha3ycoYxq6rkqSCAFvtIse1z2s1v+k10/2kpgaYbKocnVt+7LBtxfa6ncXvxoOD5FZd4DCfcRflpZnvJrBwdHkhwuHikGKwwDxxRowBmUEBlF9xtVXg3Zo0LgK5VSyjgGI3A9BpDy8xYighdg7BcVhjZFZ2NplNgqgknagpK4HzaMc5ckLGG1uQdI0W1DV3jUP49xtN5B+kfDYlZG5rEx6JDHY4eeQmyqdR5qNgp63kk32v20xw8+DxhliQOGKlnDRzwNZ7rrXnEXjbiO0UFEKjsk5NYOc4mSbC4eWQ4rEAvJEjsQJCANTC+wqvjWwA7tqS8lPJxHreJ96aDH5FZd4DCfcRflrxeROXD/AIDC/cRH+a09d7Ak9gv9lTq58wRJXKhWibENEFJcRWFiH1aSwLLq7N9u8hu+RWXeAwn3EX5aPkVl3gMJ9xF+WtkvKSNA+pJBoLBhZfKRBIRs3+RlN+HWAvfaspOUMYYDS53Zb9WwKyrER5V/LdRsN77UGg8icu8BhfuIvy178isu8BhPuIvy1uzrNWiOlFBIXWb33JdUjjFjszM1r8BY04oJjJspgw+PmXDwxwq2GhYrGioCeemFyFAubVSTyhFZmICqCzE9gAuSfqqH5WcrY8vxcsskU0g6LFtGhYC0027Oeqo34k02j5YYWSIFlns6AsvRMW4sy7rcQ2Yb/XQN4M1jYhbsrG1lZWU9YEqdx2gNa/8AlI4g13VHw55gC4kTpBKkA6cNjGGqPWoBtCespdxa+x2PCmQ5X4buxPseM/o0D6ivAa9oCkXIj5lF6ZPfPT2pbJExuHhWLo0LhS9m6QVuGkZgbcybbHvoKhhfjWmLBRqLLGgGx2UDdfJP1dlIY89xZmeEYOLWiRyH9pNtMhcLY8zxvG1eYzPsXG8KNhIrzO0aWxJ8pYnkN/1Ow0xtQPzg4+t1E627dUdYg3BPfvvWnCZVFG7OqAMbDgOqFFgq2HVG5Nu8nvrh6djvCQ+0n+jXJmefYuBA74OPSXij2xNzqllSNP8AB4anF/Negoujrq16V1f5rC/21spJ07HeEi9pP9Cjp2O8JF7Sf6FB5lSA4vHggEFoLg7/AOAtPDSTIMNOJcTLOiRmVoyqpIZNkjCm50Lvcd1OzQJeRnzHDf7S/wAq08ufmo9ZwP4/D1u5GfMcN/tL/Ks+VeAkmw5SIKXEuHlAY6QeZxMUpXVY2uIyL2PGgb1rmgVwA6hgDcXANj370o6djvCQ+0n+jXNlud4yaNZEwcWlr2viSD1WKn/B7waB8MKlraFtp020i2nfq27tzt56wkwERABjTq+T1V6u9+rttuAfqpHBnmLeWWIYOLVFo1ftJt1wSLfqfNXV07HeEi9pP9CgY5fgEhQRooCgAdlzYAXY9psOJrPDYOOO/NoiarFtKhb2Fhew32pEc7xfPCHocWsoZB+07aQwU78zxuwrp6djvCRe0n+hQN8R5Leg/wAqVcj1HQcGbbjDxWPpjW/8q1yYzHEEdEh3FvnJ7f8As12cncI0OFw8T21xxRo1jcalQA2PaNqBfy3/AHMPrmA/Gw1Q1Pct/wBzD65gPxsNUNAkm+kovVZ/fQU7pFmuHxAxUc8MSSAQyxMGkMZBaSJgR1Gv5B7q58yzzFwprfBxW1Im2JvvI6oP8HvYUD98JGWDFFLC1mKgnq+Tv5r7UHCIbXRdiWHVGxJuSO433pV07G+Eh9pP9GuXK88xc8McyYOLTIodb4kg2IuLjmaBti8oikN2Rb6lYkAAtpYMAxtuNQBt5q6pMKjJoZFKWtoIBW3dp4WpT07HeEi9pP8AQrmwGeYuUMUwcfVd4zfE26yNpa36nhcUFGotsOFJOVvkYf1vC+/WvenY7wkXtJ/oVyZhHjJzCrYeKNVnhlZhOXNo5AxAXmhcm3fQUqqBew47nznvP2UmH0ifVV981OqSj6RPqq++agdUj5KeTiPW8T7008qawMeMgMyph4pFeaWVWM5Q2kcsAV5o2O/fQUtc6YGIXtGguLGygXF72O3C9InzzFiZYOhxa2jeUftJtpRkU78zxvIP417j87xkQUtg4rM6Ri2JJ3kYKP8AB4XNA+bCoSxKLdhZjpHWHCx7xsPsrmjymJZOcCKCBYABbL1iSyi2zEnc9th3Vx9Ox3hIvaT/AEa5c0z3FwQyTSYOPRGjO1sTc2UXNhzIuaChfDqWDFVLLwYgEj0HsrZSTp2O8JF7Sf6NHTsd4SL2k/0aAjH/AKjL6rD76enSi2w4UjyqDENipJ5okjBhjiULIZCSryMSeotvLHfT2gn+RP7ib1zH/jZqoKn+RP7ib1zH/jZqoKAooooCilmJzO0jxjSBGiySSObKocsFHnJ0MSdrC3G9ZZbjZXI5yHQvNo2oOrgsw6yC25t39tBx4P6SxPq2F97iqx5RfOst9Yl/BYmssH9JYn1bC+9xVYcofnWW+sS/gsTQUFTvLtwMMtyB+04I7kDhjoCeNbYc5kaRwsQZVleIEEjZEuXJI0j9YDHa/n81LuWHJr+1MJEk0fNyLLFJpLAlVEgEq6l7TGW+u1BWg33Fe0qxGP5qWGBI7qQASNgijZRbtFlbhe1he1waIc5DGK66RJfckdU3YBdu06Gt6KBrQa4sRmSKjOvW02uBtxIHb6a9gxhaR4ypGkX1XBvuRbbgdr27iL2oOHkZ8xw3+0v8qdUl5GfMcN/tL/KvYc4ZwjoE0yOVjVn0s6gkGQD0AsF42te24oHNJeRvzOP0ye9emOXTu6BpI+bY36moNbfbddqXcjfmcXpk969BjlXz3G+jDf8Ag9PKmel8zPmUvHm44Xt36YpDb67WrrjzSc3Aw5a3NdYNoHXvzgAcAnRZbm1jrFtwQAxkmX+0UFxfo0gtcXvz0e1PalpuR8RzVMw0jUsJT/uXAWT06Cy39FMI87JaUGM6UeNA1x1uckMd/NYjcHfzWIJBzRXJHj1vIG6vNuEJPaSiuCLeZxWhs4QTJELkuLhrHT/e2JtYHqHYkE9l7GwcHLf9zD65gPxsNUNT3Lf9zD65gPxsNNc2x4gj1kE9ZEVR/eeRwkaX7Lsyi/Zeg7KRctPm3/ew34mKtsmYzAsqxpKy6NSpIAVLMbghuAAF77Xvw2rTyy+aj/ewv4mKgfGkfIb6Pwn+zH/4inZqS5O5i0WBy5VAJkRVN9R0qsLMXsoJPkgW/wCYUFaWtSHkfICk9iD+1Yk7EHjK1uFdeAxkshAkw5RClyxZTvcjRp47jfcdu9JOSPJiPK4MSUUEvLJKLdqXPMx3tsALDuFyaCvopRl+bu+jVFoDKzElh1QrEX09o4bg2N9rgXrfjs3jjTXe4uBYWG5PedvPQMKSj6RPqq++anVJB9In1VffNQO6KX4vMCsqxKBqKtIzNsqIpAue8ksABtwJvtvry7MJZGS8SmNlZudSRXXZiFtbc3UA/wDVbsoOef6Th9UxHv8AD1lyr/dw+s4X36VjN9JQ+qYj3+HrLlX+7h9Zwvv0oHVIOXrgZdjLkC8EoF9rnQdvTW2fOJBNJHHHrCNChsTe8li+9tK6EZX3O97caX8qslfMsvngki5qRr80GYNZkN431LwBtv5iaCoRwRcEEd43rKkkjrgosPBDHdRpjVRtpRQBqPfuV2Fz1ibGxrqwubI2u/V0sF3IN7oGBFuyx48NjYmgY0UvjzRTLzYBO+kN/wA3NiS1uNtJG/ftTAUE/wAif3E3rmP/ABs1UFT/ACJ/cTeuY/8AGzVQUBRRRQcWMyuKTVrW+pdD7kB036jgGzL1jsf8x76QR5/gxiHl6XBazIVBN76l4m9rjQR/+W3rKRciPmUXpk989BH5XyltnGKeTFQdEMMQRrWLWaQomrvUtJc/6KOWnKQPi8ubDYqDmlmYykjVzd4pFMl+4o7j/Vpr6bRagk5s8wAiMUeIhCkk2LMdyxYm/ENck333rqwXKnBpGinFxMVVVLA2uQACbdl6oqKBF8rsF4mL7a0x8osuW2maAafJtYWve9rDbiftqjooEE3KnAONLYiFlPENuNvMRWuLlHlyszLNArN5TCwLW4XIFz9dUdFBHclOVGEjweHR8RGrLGoZSbEHuIrf/bWWjcTxXGoqCzWUuCGKi9lvqN7W4mqqigj8Jyhw0eHdFxmHEx1srC+kO246p/u37P8A53pT+jXlSi4JRjMTCsuuSyDq6V1mwPeSbm/cRX0aig+W5PnivmOYDFYmBsIwi5uwK85xKDUD/cAIbvJHoqmxnKDBvNE4xUGlDc3LaiRewBGwHWN+/butVZRQI/lfgvExfbWublRl7iz4iFhsbNYi4NwbEd9UFF6Cfj5UYBSxXEQgsbsRYXPebDc0NyowBIbpEOocG7fttVBei9BEcreU2EkiiCToxGKwbkA3sqYuJnY7cAoJPmFNsTyny+RSr4iIg9l+0G4I7iCAQRuCKob0UEjis6wGkiPEwhjJFIzMzMWMbIdydydKBfRSP9JnKhXwq9CxMDSc9CWRhquokUgju0sFJ816+lXrw0EtjeVcHR3EeMh6RzZ0udwZAuxK9xPZ56Qfo5z6BcDhWxc8QxCIyqtyvNxkgBCOFyFUm/b6K+k0Cgl8DylwaPMTiobSOHABO1o0Ug/Wl/rrsPK/BeJi+2nlFAh+VmBvfpMV7Wvfe3dfuryblTgHBVsRCyniDuD9RFP6KBH8r8F4mL7aVDlPhOnGTpEejo6pqvtq51jpv323tVjRQTc/KLL3YM2Ij1AEBgzKbG11utiVNhtw2FcUWcYFZUZMXCsaadKA2sqxMgiHZo6wa3eKsaKD5liuU/8A61Ey4qDoYwz3a24uyaotX+YsqMD3aqy/SPyn1RYfoWKgLDERaww1WGsFZPQrAEjtBNfS6DQST51gOblVMVErSnU7XJ1vZVLNv2qirt2ADsroy7lNgo0CnFRHdjsdhqcsFHmF7D0VS0UCL5XYLxMf21rh5T4BL6cRCt9zaw379h5hVDRQK8szXC4h2MMkckiqNRWxYKxIF+2xIP2U0pLF9Iyeqw++mp1QT/In9xN65j/xs1UFT/In9xN65j/xs1UFAUUUUBSLkR8yi9Mnvnp7SLkR8yi9MnvnoHtFFFAUUUUBRRRQFFFFAUUUUBS/O8Q6RjQdN3RWe19CMwDPbzDtOwJBNwDTCignZ8zaFxp1yo5Wxa9gA6I2kgEtfWW37E22IrbDmmIYoBCg185a7vsIywDHqbarJb/Xw23eWotQJsrzppSwMRspCsVYHSSX8oNpI6gjba5/WcNq48FnZCE9Z2eVzvfTFFrfm9VhcXRBZeJLAbbVQ4fDKg0ooUdygAfYPR/AVsoJbF57O8ZCwOjstrA3aNtca2Nxa51OR5o7njs1XNTzeoxm5tota0jMeoi3swPC5YADfewvTS1e0Ehh80nVYy2pmSXEc7ta6ifRGnUBFrSqR5o7114rlHIokIg8kyBQSQTzesC9lNi5VdI42a52FUdqLUCPA5m8uJAsyIqS9UhusRIqqzXFh5LkDjZlPbWqfFO0kilpFbnlijRAOrHZSZWB8pT1t+AFgBqBvQ2r2gnG5QS6A4g265KksWVUjZ9wqnrdVRa/F7dm+1s8lJcJDwKKuokFi5jGqwW4X9YdzbyCfQ+ry1BM4nP5rSIIwrgEA2dgDzwi1EabW3L+jT/m26HzyXUQkN+to62pbHnhGC3V21As47lW5ten1q9oMIS2karBrb2uRfzEgbVnRRQFFFFAUUUUBRRRQFFFFAUUUUEHytzXGYfFytg8H0l+ixX66roAmmsdHlPueC91NsJygxZjQtlmJ1FVJtJg13IF7BsRcb9h3rsi+kZPVYffT06oEnJDCSRwNzqGN3nxM2glWKrNiZJFBKErfS4vYkU7oooCiiigKl8BkmOgQRxYzDiNSxUPhHZgGctYsMUASNXGwqooNBPdEzHxuF9jk+Lr3oWY+MwvscnxdaxgJCxDxa2aclpGIssIYmPmyGuLKqjQBuSxPEksUyOMBRql6shlH6x/KPEHfdf+XhQJM0fMYea/asK3OSpF80kFtV+t86N7W4eeu7oOY+MwvscnxdbOVHHCetRfyenlBIu+YjErB0rC9aJ5dfRJNtDounT0rt13vfsrt6HmPjcL7HJ8XWyf6Sj9Um9/DWjLciLjnJtSOZJ5Cq2Rv1pdVVnQ9YBGFh3gHiBQbOhZj4zC+xSfF0dBzHxmF9jk+LphhspRGjYNISic2AXYgjvYE7t5zvTCgn+g5j4zC+xyfF0dBzHxmF9jk+LqgooJ/oOY+MwvscnxdHQcx8ZhfY5Pi6oKKCf6DmPjML7HJ8XR0HMfGYX2OT4uqCign+g5j4zC+xyfF0dBzHxmF9jk+LqgooJ/oOY+MwvscnxdHQcx8ZhfY5Pi6oKKCf6DmPjML7HJ8XR0HMfGYX2OT4uqCign+g5j4zC+xyfF0dBzHxmF9jk+LqgooJ/oOY+MwvscnxdHQcx8ZhfY5Pi6oKKCf6DmPjML7HJ8XR0HMfGYX2OT4uqCign+g5j4zC+xyfF0dBzHxmF9jk+LqgooJ/oOY+MwvscnxdHQcx8ZhfY5Pi6oKKCf6DmPjML7HJ8XR0HMfGYX2OT4uqCign+g5j4zC+xyfF0dBzHxmF9jk+LqgooJ/oOY+MwvscnxdHQcx8ZhfY5Pi6oKKCf6DmPjML7HJ8XR0HMfGYX2OT4uqCigS5RlU6TSTYieOVmjSMCOEwhQjO2+qVySS/m4U6oooCiiigKKKKAooooCiiigi/0jxYwtgeiOq3xUavqQNpuDpl37BZtu24qzAr21FBFYmHGf25FZ16L0Z2PVW/lqGi1ed+ba/dqFWootRQFFFFAUUUUBRRRQFFFFAUUUUBRRRQFFFFAUUUUBRRRQFFFFAUUUUBRRRQFFFFAUUUUBRRRQFFFFAUUUUBRRRQFFFFB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200" y="1385888"/>
            <a:ext cx="8915400" cy="3719512"/>
          </a:xfrm>
          <a:prstGeom prst="rect">
            <a:avLst/>
          </a:prstGeom>
          <a:noFill/>
          <a:ln>
            <a:noFill/>
          </a:ln>
          <a:scene3d>
            <a:camera prst="orthographicFront">
              <a:rot lat="0" lon="0" rev="108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77535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8421 weighted coding scheme or BCD Code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10534234"/>
              </p:ext>
            </p:extLst>
          </p:nvPr>
        </p:nvGraphicFramePr>
        <p:xfrm>
          <a:off x="1447800" y="2057400"/>
          <a:ext cx="219297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155"/>
                <a:gridCol w="69881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Decimal Digit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0011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0101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0111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le 4"/>
          <p:cNvSpPr/>
          <p:nvPr/>
        </p:nvSpPr>
        <p:spPr>
          <a:xfrm>
            <a:off x="4724400" y="2438400"/>
            <a:ext cx="2971800" cy="2514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Forbidden codes:  1010, 1011, 1100, 1101, 1110, 1111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4374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Adder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Inputs: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 smtClean="0"/>
                  <a:t> from previous decade.</a:t>
                </a:r>
              </a:p>
              <a:p>
                <a:r>
                  <a:rPr lang="en-US" dirty="0" smtClean="0"/>
                  <a:t>Output: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 smtClean="0"/>
                  <a:t> (carry to next decade),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.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Idea:  Perform regular binary addition and then apply a corrective procedure.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738382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Scale of Integration = Complexity of the Chip</a:t>
            </a:r>
          </a:p>
          <a:p>
            <a:pPr lvl="1"/>
            <a:r>
              <a:rPr lang="en-US" dirty="0" smtClean="0"/>
              <a:t>SSI: small-scale integrated circuits, 1-10 gates</a:t>
            </a:r>
          </a:p>
          <a:p>
            <a:pPr lvl="1"/>
            <a:r>
              <a:rPr lang="en-US" dirty="0" smtClean="0"/>
              <a:t>MSI: medium-scale IC, 10-100 gates</a:t>
            </a:r>
          </a:p>
          <a:p>
            <a:pPr lvl="1"/>
            <a:r>
              <a:rPr lang="en-US" dirty="0" smtClean="0"/>
              <a:t>LSI: large scale IC, 100-1000 gates</a:t>
            </a:r>
          </a:p>
          <a:p>
            <a:pPr lvl="1"/>
            <a:r>
              <a:rPr lang="en-US" dirty="0" smtClean="0"/>
              <a:t>VLSI:  very large-scale IC, 1000+ gates</a:t>
            </a:r>
          </a:p>
          <a:p>
            <a:pPr lvl="1"/>
            <a:r>
              <a:rPr lang="en-US" dirty="0" smtClean="0"/>
              <a:t>Today’s chip has millions of gates on it.</a:t>
            </a:r>
          </a:p>
          <a:p>
            <a:r>
              <a:rPr lang="en-US" dirty="0" smtClean="0"/>
              <a:t>MSI components: adder, </a:t>
            </a:r>
            <a:r>
              <a:rPr lang="en-US" dirty="0" err="1" smtClean="0"/>
              <a:t>subtracter</a:t>
            </a:r>
            <a:r>
              <a:rPr lang="en-US" dirty="0" smtClean="0"/>
              <a:t>, comparator, decoder, encoder, multiplexer.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4460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Scale of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LSI technology introduced highly generalized circuit structures known as programmable logic devices (PLDs).  </a:t>
            </a:r>
          </a:p>
          <a:p>
            <a:pPr lvl="1"/>
            <a:r>
              <a:rPr lang="en-US" dirty="0" smtClean="0"/>
              <a:t>Can consist of an array of and-gates and an array of or-gates.  Must be modified for a specific application. </a:t>
            </a:r>
          </a:p>
          <a:p>
            <a:pPr lvl="1"/>
            <a:r>
              <a:rPr lang="en-US" dirty="0" smtClean="0"/>
              <a:t>Modification involves specifying the connections using a hardware procedure.  Procedure is known as programming.</a:t>
            </a:r>
          </a:p>
          <a:p>
            <a:r>
              <a:rPr lang="en-US" dirty="0" smtClean="0"/>
              <a:t>Three types of programmable logic devices:</a:t>
            </a:r>
          </a:p>
          <a:p>
            <a:pPr lvl="1"/>
            <a:r>
              <a:rPr lang="en-US" dirty="0" smtClean="0"/>
              <a:t>Programmable read-only memory (PROM)</a:t>
            </a:r>
          </a:p>
          <a:p>
            <a:pPr lvl="1"/>
            <a:r>
              <a:rPr lang="en-US" dirty="0" smtClean="0"/>
              <a:t>Programmable logic array (PLA)</a:t>
            </a:r>
          </a:p>
          <a:p>
            <a:pPr lvl="1"/>
            <a:r>
              <a:rPr lang="en-US" dirty="0" smtClean="0"/>
              <a:t>Programmable array logic (PAL)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704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MSI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912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Full Adder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5822771"/>
                  </p:ext>
                </p:extLst>
              </p:nvPr>
            </p:nvGraphicFramePr>
            <p:xfrm>
              <a:off x="1295400" y="22098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𝒄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𝒔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val="3335822771"/>
                  </p:ext>
                </p:extLst>
              </p:nvPr>
            </p:nvGraphicFramePr>
            <p:xfrm>
              <a:off x="1295400" y="2209800"/>
              <a:ext cx="6096000" cy="3337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19200"/>
                    <a:gridCol w="1219200"/>
                    <a:gridCol w="1219200"/>
                    <a:gridCol w="1219200"/>
                    <a:gridCol w="12192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00" t="-1639" r="-4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500" t="-1639" r="-3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 rotWithShape="1">
                          <a:blip r:embed="rId2"/>
                          <a:stretch>
                            <a:fillRect l="-200500" t="-1639" r="-2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 rotWithShape="1">
                          <a:blip r:embed="rId2"/>
                          <a:stretch>
                            <a:fillRect l="-300500" t="-1639" r="-100000" b="-8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400500" t="-1639" b="-82131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xmlns="" val="21058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 Simplified Circuit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22584177"/>
              </p:ext>
            </p:extLst>
          </p:nvPr>
        </p:nvGraphicFramePr>
        <p:xfrm>
          <a:off x="685800" y="1905000"/>
          <a:ext cx="335280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913912447"/>
              </p:ext>
            </p:extLst>
          </p:nvPr>
        </p:nvGraphicFramePr>
        <p:xfrm>
          <a:off x="4876800" y="1905000"/>
          <a:ext cx="3352800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/>
                <a:gridCol w="838200"/>
                <a:gridCol w="838200"/>
                <a:gridCol w="838200"/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1676400" y="1981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914400" y="2590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352800" y="19812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14600" y="2590800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05600" y="1981200"/>
            <a:ext cx="533400" cy="1066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791200" y="2590800"/>
            <a:ext cx="1447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705600" y="2590800"/>
            <a:ext cx="1447800" cy="457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685800" y="3581400"/>
                <a:ext cx="7620000" cy="2347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Corresponding minimal sums: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ba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ba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bar>
                            <m:barPr>
                              <m:pos m:val="top"/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ba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</m:ba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b="0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  <a:p>
                <a:r>
                  <a:rPr lang="en-US" sz="2400" dirty="0" smtClean="0"/>
                  <a:t>We can simplify the sum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 by using </a:t>
                </a:r>
                <a:r>
                  <a:rPr lang="en-US" sz="2400" dirty="0" err="1" smtClean="0"/>
                  <a:t>xor</a:t>
                </a:r>
                <a:r>
                  <a:rPr lang="en-US" sz="2400" dirty="0" smtClean="0"/>
                  <a:t>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⊕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81400"/>
                <a:ext cx="7620000" cy="2347053"/>
              </a:xfrm>
              <a:prstGeom prst="rect">
                <a:avLst/>
              </a:prstGeom>
              <a:blipFill rotWithShape="1">
                <a:blip r:embed="rId2"/>
                <a:stretch>
                  <a:fillRect l="-1280" t="-2078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1123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Realization of Full Binary Adder</a:t>
            </a:r>
            <a:endParaRPr lang="en-US" dirty="0"/>
          </a:p>
        </p:txBody>
      </p:sp>
      <p:pic>
        <p:nvPicPr>
          <p:cNvPr id="1026" name="Picture 2" descr="http://hyperphysics.phy-astr.gsu.edu/hbase/electronic/ietron/fulladd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99470" y="1691640"/>
            <a:ext cx="602053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1828800" y="1676400"/>
                <a:ext cx="3810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76400"/>
                <a:ext cx="381000" cy="461665"/>
              </a:xfrm>
              <a:prstGeom prst="rect">
                <a:avLst/>
              </a:prstGeom>
              <a:blipFill rotWithShape="1">
                <a:blip r:embed="rId3"/>
                <a:stretch>
                  <a:fillRect r="-7937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extBox 5"/>
              <p:cNvSpPr txBox="1"/>
              <p:nvPr/>
            </p:nvSpPr>
            <p:spPr>
              <a:xfrm>
                <a:off x="1828800" y="2145268"/>
                <a:ext cx="38100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2145268"/>
                <a:ext cx="381000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3175" r="-634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1676400" y="2831068"/>
                <a:ext cx="61033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831068"/>
                <a:ext cx="610330" cy="830997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" name="TextBox 7"/>
              <p:cNvSpPr txBox="1"/>
              <p:nvPr/>
            </p:nvSpPr>
            <p:spPr>
              <a:xfrm>
                <a:off x="6857270" y="2133600"/>
                <a:ext cx="61033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270" y="2133600"/>
                <a:ext cx="610330" cy="830997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7010400" y="4274403"/>
                <a:ext cx="762000" cy="83099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274403"/>
                <a:ext cx="762000" cy="83099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781800" y="4274403"/>
            <a:ext cx="2286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151522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2000</TotalTime>
  <Words>721</Words>
  <Application>Microsoft Office PowerPoint</Application>
  <PresentationFormat>On-screen Show (4:3)</PresentationFormat>
  <Paragraphs>431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Digital Logic Design</vt:lpstr>
      <vt:lpstr>Announcements</vt:lpstr>
      <vt:lpstr>Agenda</vt:lpstr>
      <vt:lpstr>Scale of Integration</vt:lpstr>
      <vt:lpstr>Scale of Integration</vt:lpstr>
      <vt:lpstr>MSI Components</vt:lpstr>
      <vt:lpstr>Binary Full Adder</vt:lpstr>
      <vt:lpstr>Finding a Simplified Circuit</vt:lpstr>
      <vt:lpstr>Realization of Full Binary Adder</vt:lpstr>
      <vt:lpstr>What about many bits?</vt:lpstr>
      <vt:lpstr>Parallel (ripple) Binary Adder</vt:lpstr>
      <vt:lpstr>Binary Subtracters</vt:lpstr>
      <vt:lpstr>Binary Subtracters</vt:lpstr>
      <vt:lpstr>Binary Subtracters</vt:lpstr>
      <vt:lpstr>Binary Subtracters</vt:lpstr>
      <vt:lpstr>Binary Subtracters</vt:lpstr>
      <vt:lpstr>Finding a Simplified Circuit</vt:lpstr>
      <vt:lpstr>A better approach using 2’s complement</vt:lpstr>
      <vt:lpstr>Parallel Adder/Subtracter</vt:lpstr>
      <vt:lpstr>Carry Lookahead Adder</vt:lpstr>
      <vt:lpstr>Carry Lookahead Adder</vt:lpstr>
      <vt:lpstr>Carry Lookahead Adder</vt:lpstr>
      <vt:lpstr>Carry Lookahead Adder</vt:lpstr>
      <vt:lpstr>Carry Lookahead Adder</vt:lpstr>
      <vt:lpstr>Carry Lookahead Adder</vt:lpstr>
      <vt:lpstr>Carry Lookahead Adder</vt:lpstr>
      <vt:lpstr>Large High-Speed Adders</vt:lpstr>
      <vt:lpstr>Another Approach to Large High-Speed Adders</vt:lpstr>
      <vt:lpstr>Carry Lookahead Generator</vt:lpstr>
      <vt:lpstr>Large High-Speed Adders</vt:lpstr>
      <vt:lpstr>Decimal Adders</vt:lpstr>
      <vt:lpstr>Decimal Adder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Logic Design</dc:title>
  <dc:creator>Dana Dachman-Soled</dc:creator>
  <cp:lastModifiedBy>sukuna</cp:lastModifiedBy>
  <cp:revision>28</cp:revision>
  <cp:lastPrinted>2014-10-30T14:59:23Z</cp:lastPrinted>
  <dcterms:created xsi:type="dcterms:W3CDTF">2014-10-29T17:46:51Z</dcterms:created>
  <dcterms:modified xsi:type="dcterms:W3CDTF">2016-10-06T03:33:34Z</dcterms:modified>
</cp:coreProperties>
</file>