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8" r:id="rId2"/>
    <p:sldId id="257" r:id="rId3"/>
    <p:sldId id="258" r:id="rId4"/>
    <p:sldId id="279"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24" autoAdjust="0"/>
  </p:normalViewPr>
  <p:slideViewPr>
    <p:cSldViewPr>
      <p:cViewPr varScale="1">
        <p:scale>
          <a:sx n="69" d="100"/>
          <a:sy n="69" d="100"/>
        </p:scale>
        <p:origin x="141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www.seas.upenn.edu/~ese201/vhdl/#DataType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electronics.stackexchange.com/questions/69022/rtl-vs-hdl-whats-the-differenc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131486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pPr>
              <a:buNone/>
            </a:pPr>
            <a:r>
              <a:rPr lang="en-US" dirty="0" smtClean="0"/>
              <a:t>	Here is a line of </a:t>
            </a:r>
            <a:r>
              <a:rPr lang="en-US" dirty="0" err="1" smtClean="0"/>
              <a:t>Verilog</a:t>
            </a:r>
            <a:r>
              <a:rPr lang="en-US" dirty="0" smtClean="0"/>
              <a:t> (HDL) describing a </a:t>
            </a:r>
            <a:r>
              <a:rPr lang="en-US" dirty="0" err="1" smtClean="0"/>
              <a:t>mux</a:t>
            </a:r>
            <a:r>
              <a:rPr lang="en-US" dirty="0" smtClean="0"/>
              <a:t> in RTL:</a:t>
            </a:r>
          </a:p>
          <a:p>
            <a:pPr>
              <a:buNone/>
            </a:pPr>
            <a:r>
              <a:rPr lang="en-US" dirty="0" smtClean="0"/>
              <a:t>      assign </a:t>
            </a:r>
            <a:r>
              <a:rPr lang="en-US" dirty="0" err="1" smtClean="0"/>
              <a:t>mux_out</a:t>
            </a:r>
            <a:r>
              <a:rPr lang="en-US" dirty="0" smtClean="0"/>
              <a:t> = (</a:t>
            </a:r>
            <a:r>
              <a:rPr lang="en-US" dirty="0" err="1" smtClean="0"/>
              <a:t>sel</a:t>
            </a:r>
            <a:r>
              <a:rPr lang="en-US" dirty="0" smtClean="0"/>
              <a:t>) ? din_1 : din_0;</a:t>
            </a:r>
          </a:p>
          <a:p>
            <a:pPr>
              <a:buNone/>
            </a:pPr>
            <a:r>
              <a:rPr lang="en-US" dirty="0" smtClean="0"/>
              <a:t>	Your synthesis tool can take that and convert it to a set of logic gates, or just a </a:t>
            </a:r>
            <a:r>
              <a:rPr lang="en-US" dirty="0" err="1" smtClean="0"/>
              <a:t>mux</a:t>
            </a:r>
            <a:r>
              <a:rPr lang="en-US" dirty="0" smtClean="0"/>
              <a:t> macro that is supported by your end device. For example it might instantiate a </a:t>
            </a:r>
            <a:r>
              <a:rPr lang="en-US" dirty="0" err="1" smtClean="0"/>
              <a:t>mux</a:t>
            </a:r>
            <a:r>
              <a:rPr lang="en-US" dirty="0" smtClean="0"/>
              <a:t> macro</a:t>
            </a:r>
          </a:p>
          <a:p>
            <a:pPr>
              <a:buNone/>
            </a:pPr>
            <a:r>
              <a:rPr lang="en-US" dirty="0" smtClean="0"/>
              <a:t>	</a:t>
            </a:r>
            <a:r>
              <a:rPr lang="en-US" dirty="0" err="1" smtClean="0"/>
              <a:t>mux</a:t>
            </a:r>
            <a:r>
              <a:rPr lang="en-US" dirty="0" smtClean="0"/>
              <a:t> u3 (</a:t>
            </a:r>
            <a:r>
              <a:rPr lang="en-US" dirty="0" err="1" smtClean="0"/>
              <a:t>mux_out</a:t>
            </a:r>
            <a:r>
              <a:rPr lang="en-US" dirty="0" smtClean="0"/>
              <a:t>, din_1, din_0);</a:t>
            </a:r>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7.3. Shape (Structure) of VHDL</a:t>
            </a:r>
            <a:r>
              <a:rPr lang="en-US" dirty="0" smtClean="0"/>
              <a:t/>
            </a:r>
            <a:br>
              <a:rPr lang="en-US" dirty="0" smtClean="0"/>
            </a:br>
            <a:endParaRPr lang="en-US" dirty="0"/>
          </a:p>
        </p:txBody>
      </p:sp>
      <p:sp>
        <p:nvSpPr>
          <p:cNvPr id="3" name="Content Placeholder 2"/>
          <p:cNvSpPr>
            <a:spLocks noGrp="1"/>
          </p:cNvSpPr>
          <p:nvPr>
            <p:ph idx="1"/>
          </p:nvPr>
        </p:nvSpPr>
        <p:spPr>
          <a:xfrm>
            <a:off x="228600" y="1066800"/>
            <a:ext cx="8686800" cy="5562600"/>
          </a:xfrm>
        </p:spPr>
        <p:txBody>
          <a:bodyPr>
            <a:normAutofit/>
          </a:bodyPr>
          <a:lstStyle/>
          <a:p>
            <a:pPr>
              <a:buNone/>
            </a:pPr>
            <a:r>
              <a:rPr lang="en-US" dirty="0" smtClean="0"/>
              <a:t>		Shape refers to the typical parts of a single VHDL module. A VHDL module contains two basic parts –( a) one covers the connections made between this module and other modules (the ‘‘outside world’’ which may be the pins on an FPGA package or other modules within the design) and (b) the other part, an unambiguous description of the behavior of the module. Modules may be combined in parallel or hierarchically.</a:t>
            </a:r>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		In the case of a module, the only information </a:t>
            </a:r>
            <a:r>
              <a:rPr lang="en-US" b="1" dirty="0" smtClean="0"/>
              <a:t>from the outside world or higher level that this module can access (either see or modify) is listed in the entity statement.</a:t>
            </a:r>
            <a:r>
              <a:rPr lang="en-US" dirty="0" smtClean="0"/>
              <a:t> Other information can be defined in both the entity and the architecture sections and can be used freely within this module. If modules hierarchically lower than this module are to share this information, it must be explicitly declared in that module’s entity statement.</a:t>
            </a:r>
          </a:p>
          <a:p>
            <a:pPr>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pic>
        <p:nvPicPr>
          <p:cNvPr id="4" name="Picture 3"/>
          <p:cNvPicPr/>
          <p:nvPr/>
        </p:nvPicPr>
        <p:blipFill>
          <a:blip r:embed="rId2" cstate="print"/>
          <a:srcRect l="27724" t="17379" r="20673" b="18518"/>
          <a:stretch>
            <a:fillRect/>
          </a:stretch>
        </p:blipFill>
        <p:spPr bwMode="auto">
          <a:xfrm>
            <a:off x="1752600" y="1676400"/>
            <a:ext cx="6096000" cy="3962399"/>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8991600" cy="3886200"/>
          </a:xfrm>
        </p:spPr>
        <p:txBody>
          <a:bodyPr>
            <a:normAutofit lnSpcReduction="10000"/>
          </a:bodyPr>
          <a:lstStyle/>
          <a:p>
            <a:pPr>
              <a:buNone/>
            </a:pPr>
            <a:r>
              <a:rPr lang="en-US" dirty="0" smtClean="0"/>
              <a:t>		Each entity is modeled by an </a:t>
            </a:r>
            <a:r>
              <a:rPr lang="en-US" i="1" dirty="0" smtClean="0"/>
              <a:t>entity declaration</a:t>
            </a:r>
            <a:r>
              <a:rPr lang="en-US" dirty="0" smtClean="0"/>
              <a:t> and an </a:t>
            </a:r>
            <a:r>
              <a:rPr lang="en-US" i="1" dirty="0" smtClean="0"/>
              <a:t>architecture body</a:t>
            </a:r>
            <a:r>
              <a:rPr lang="en-US" dirty="0" smtClean="0"/>
              <a:t>. We can consider the entity declaration as the </a:t>
            </a:r>
            <a:r>
              <a:rPr lang="en-US" b="1" dirty="0" smtClean="0"/>
              <a:t>interface to the outside world that defines the input and output signals</a:t>
            </a:r>
            <a:r>
              <a:rPr lang="en-US" dirty="0" smtClean="0"/>
              <a:t>, while </a:t>
            </a:r>
            <a:r>
              <a:rPr lang="en-US" b="1" dirty="0" smtClean="0"/>
              <a:t>the architecture body contains the description of the entity and is composed of interconnected entities, processes and components, all operating concurrently.</a:t>
            </a:r>
            <a:endParaRPr lang="en-US" dirty="0" smtClean="0"/>
          </a:p>
          <a:p>
            <a:pPr>
              <a:buNone/>
            </a:pPr>
            <a:endParaRPr lang="en-US" dirty="0"/>
          </a:p>
        </p:txBody>
      </p:sp>
      <p:pic>
        <p:nvPicPr>
          <p:cNvPr id="4" name="Picture 3" descr="Figure3"/>
          <p:cNvPicPr/>
          <p:nvPr/>
        </p:nvPicPr>
        <p:blipFill>
          <a:blip r:embed="rId2" cstate="print"/>
          <a:srcRect/>
          <a:stretch>
            <a:fillRect/>
          </a:stretch>
        </p:blipFill>
        <p:spPr bwMode="auto">
          <a:xfrm>
            <a:off x="3124200" y="3810000"/>
            <a:ext cx="4038600" cy="30480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990600"/>
          </a:xfrm>
        </p:spPr>
        <p:txBody>
          <a:bodyPr/>
          <a:lstStyle/>
          <a:p>
            <a:r>
              <a:rPr lang="en-US" dirty="0" smtClean="0"/>
              <a:t>Cont…</a:t>
            </a:r>
            <a:endParaRPr lang="en-US" dirty="0"/>
          </a:p>
        </p:txBody>
      </p:sp>
      <p:sp>
        <p:nvSpPr>
          <p:cNvPr id="3" name="Content Placeholder 2"/>
          <p:cNvSpPr>
            <a:spLocks noGrp="1"/>
          </p:cNvSpPr>
          <p:nvPr>
            <p:ph idx="1"/>
          </p:nvPr>
        </p:nvSpPr>
        <p:spPr>
          <a:xfrm>
            <a:off x="152400" y="1143000"/>
            <a:ext cx="8763000" cy="5181600"/>
          </a:xfrm>
        </p:spPr>
        <p:txBody>
          <a:bodyPr>
            <a:normAutofit/>
          </a:bodyPr>
          <a:lstStyle/>
          <a:p>
            <a:pPr>
              <a:buNone/>
            </a:pPr>
            <a:r>
              <a:rPr lang="en-US" dirty="0" smtClean="0"/>
              <a:t>		VHDL uses reserved </a:t>
            </a:r>
            <a:r>
              <a:rPr lang="en-US" b="1" dirty="0" smtClean="0"/>
              <a:t>keyword</a:t>
            </a:r>
            <a:r>
              <a:rPr lang="en-US" dirty="0" smtClean="0"/>
              <a:t>s that cannot be used as signal names or identifiers.  Keywords and user-defined identifiers are </a:t>
            </a:r>
            <a:r>
              <a:rPr lang="en-US" b="1" dirty="0" smtClean="0"/>
              <a:t>case insensitive</a:t>
            </a:r>
            <a:r>
              <a:rPr lang="en-US" dirty="0" smtClean="0"/>
              <a:t>. Lines with comments start with two adjacent hyphens (--) and will be ignored by the compiler. VHDL also ignores line breaks and extra spaces. VHDL is </a:t>
            </a:r>
            <a:r>
              <a:rPr lang="en-US" b="1" dirty="0" smtClean="0"/>
              <a:t>a strongly typed</a:t>
            </a:r>
            <a:r>
              <a:rPr lang="en-US" dirty="0" smtClean="0"/>
              <a:t> language which implies that one has always to declare the </a:t>
            </a:r>
            <a:r>
              <a:rPr lang="en-US" u="sng" dirty="0" smtClean="0">
                <a:hlinkClick r:id="rId2"/>
              </a:rPr>
              <a:t>type</a:t>
            </a:r>
            <a:r>
              <a:rPr lang="en-US" dirty="0" smtClean="0"/>
              <a:t> of every object that can have a value, such as signals, constants and variables.</a:t>
            </a:r>
          </a:p>
          <a:p>
            <a:pPr>
              <a:buNone/>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Data Types</a:t>
            </a:r>
            <a:r>
              <a:rPr lang="en-US" dirty="0" smtClean="0"/>
              <a:t/>
            </a:r>
            <a:br>
              <a:rPr lang="en-US" dirty="0" smtClean="0"/>
            </a:br>
            <a:endParaRPr lang="en-US" dirty="0"/>
          </a:p>
        </p:txBody>
      </p:sp>
      <p:sp>
        <p:nvSpPr>
          <p:cNvPr id="3" name="Content Placeholder 2"/>
          <p:cNvSpPr>
            <a:spLocks noGrp="1"/>
          </p:cNvSpPr>
          <p:nvPr>
            <p:ph idx="1"/>
          </p:nvPr>
        </p:nvSpPr>
        <p:spPr>
          <a:xfrm>
            <a:off x="0" y="1066800"/>
            <a:ext cx="9144000" cy="5791200"/>
          </a:xfrm>
        </p:spPr>
        <p:txBody>
          <a:bodyPr>
            <a:normAutofit lnSpcReduction="10000"/>
          </a:bodyPr>
          <a:lstStyle/>
          <a:p>
            <a:pPr>
              <a:lnSpc>
                <a:spcPct val="150000"/>
              </a:lnSpc>
              <a:buNone/>
            </a:pPr>
            <a:r>
              <a:rPr lang="en-US" dirty="0" smtClean="0"/>
              <a:t>		</a:t>
            </a:r>
            <a:r>
              <a:rPr lang="en-US" sz="3600" dirty="0" smtClean="0"/>
              <a:t>There are four classes of data types: </a:t>
            </a:r>
            <a:r>
              <a:rPr lang="en-US" sz="3600" b="1" dirty="0" smtClean="0"/>
              <a:t>scalar</a:t>
            </a:r>
            <a:r>
              <a:rPr lang="en-US" sz="3600" dirty="0" smtClean="0"/>
              <a:t>, </a:t>
            </a:r>
            <a:r>
              <a:rPr lang="en-US" sz="3600" b="1" dirty="0" smtClean="0"/>
              <a:t>composite</a:t>
            </a:r>
            <a:r>
              <a:rPr lang="en-US" sz="3600" dirty="0" smtClean="0"/>
              <a:t>, </a:t>
            </a:r>
            <a:r>
              <a:rPr lang="en-US" sz="3600" b="1" dirty="0" smtClean="0"/>
              <a:t>access</a:t>
            </a:r>
            <a:r>
              <a:rPr lang="en-US" sz="3600" dirty="0" smtClean="0"/>
              <a:t> and </a:t>
            </a:r>
            <a:r>
              <a:rPr lang="en-US" sz="3600" b="1" dirty="0" smtClean="0"/>
              <a:t>file</a:t>
            </a:r>
            <a:r>
              <a:rPr lang="en-US" sz="3600" dirty="0" smtClean="0"/>
              <a:t> types. The scalar types represent a single value and are ordered so that </a:t>
            </a:r>
            <a:r>
              <a:rPr lang="en-US" sz="3600" u="sng" dirty="0" smtClean="0"/>
              <a:t>relational</a:t>
            </a:r>
            <a:r>
              <a:rPr lang="en-US" sz="3600" dirty="0" smtClean="0"/>
              <a:t> operations can be performed on them. The </a:t>
            </a:r>
            <a:r>
              <a:rPr lang="en-US" sz="3600" b="1" dirty="0" smtClean="0"/>
              <a:t>scalar </a:t>
            </a:r>
            <a:r>
              <a:rPr lang="en-US" sz="3600" dirty="0" smtClean="0"/>
              <a:t>type includes </a:t>
            </a:r>
            <a:r>
              <a:rPr lang="en-US" sz="3600" b="1" dirty="0" smtClean="0"/>
              <a:t>integer, real, and enumerated types of Boolean and Characte</a:t>
            </a:r>
            <a:r>
              <a:rPr lang="en-US" sz="3600" dirty="0" smtClean="0"/>
              <a:t>r. </a:t>
            </a:r>
          </a:p>
          <a:p>
            <a:pPr>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srcRect l="30288" t="22792" r="29648" b="35043"/>
          <a:stretch>
            <a:fillRect/>
          </a:stretch>
        </p:blipFill>
        <p:spPr bwMode="auto">
          <a:xfrm>
            <a:off x="762000" y="533400"/>
            <a:ext cx="8001000" cy="5714999"/>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fontScale="90000"/>
          </a:bodyPr>
          <a:lstStyle/>
          <a:p>
            <a:r>
              <a:rPr lang="en-US" b="1" dirty="0" smtClean="0"/>
              <a:t>What is a process ?</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85000" lnSpcReduction="10000"/>
          </a:bodyPr>
          <a:lstStyle/>
          <a:p>
            <a:pPr lvl="0"/>
            <a:r>
              <a:rPr lang="en-US" b="1" dirty="0" smtClean="0"/>
              <a:t>A process statement is a concurrent statement, but all statements contained in it are sequential statement (statements that executes serially, one after the other).</a:t>
            </a:r>
            <a:endParaRPr lang="en-US" dirty="0" smtClean="0"/>
          </a:p>
          <a:p>
            <a:pPr lvl="0"/>
            <a:r>
              <a:rPr lang="en-US" b="1" dirty="0" smtClean="0"/>
              <a:t>The use of processes makes your code more modular, more readable, and allows you to separate combinational logic from sequential logic.</a:t>
            </a:r>
            <a:endParaRPr lang="en-US" dirty="0" smtClean="0"/>
          </a:p>
          <a:p>
            <a:pPr lvl="0"/>
            <a:r>
              <a:rPr lang="en-US" b="1" dirty="0" smtClean="0"/>
              <a:t>List of all signals that the process is sensitive to. Sensitive means that a change in the value of these signals will cause the process to be invoked.</a:t>
            </a:r>
            <a:endParaRPr lang="en-US" dirty="0" smtClean="0"/>
          </a:p>
          <a:p>
            <a:pPr>
              <a:buNone/>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VHDL Object Types</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62500" lnSpcReduction="20000"/>
          </a:bodyPr>
          <a:lstStyle/>
          <a:p>
            <a:pPr lvl="0">
              <a:buNone/>
            </a:pPr>
            <a:r>
              <a:rPr lang="en-US" b="1" dirty="0" smtClean="0"/>
              <a:t>Constants</a:t>
            </a:r>
            <a:endParaRPr lang="en-US" dirty="0" smtClean="0"/>
          </a:p>
          <a:p>
            <a:pPr lvl="0">
              <a:buNone/>
            </a:pPr>
            <a:r>
              <a:rPr lang="en-US" b="1" dirty="0" smtClean="0"/>
              <a:t>Signals:  It is a physical signal (you can think of it like a piece of wire. A signal is a sequence of time-value pairs. A signal assignment takes effect only after a certain delay (the smallest possible delay is called a “delta time”). It is possible to define global signals (signals that can be shared among entities). But more often signals are just locally defined for a given architecture </a:t>
            </a:r>
            <a:endParaRPr lang="en-US" dirty="0" smtClean="0"/>
          </a:p>
          <a:p>
            <a:pPr lvl="0">
              <a:buNone/>
            </a:pPr>
            <a:r>
              <a:rPr lang="en-US" b="1" dirty="0" smtClean="0"/>
              <a:t>Variables:  Assignment to variables are scheduled immediately (the  assignment takes effect immediately). If a variable is assigned a value, the corresponding location in memory is written with the new value while destroying the old value.  This effectively happen immediately so if the next executing statement in the program uses the value of the variable, it is the new value that is used. Typically, variables are used as a local storage mechanism, visible only inside a process.</a:t>
            </a:r>
            <a:endParaRPr lang="en-US" dirty="0" smtClean="0"/>
          </a:p>
          <a:p>
            <a:pPr lvl="0">
              <a:buNone/>
            </a:pPr>
            <a:r>
              <a:rPr lang="en-US" b="1" dirty="0" smtClean="0"/>
              <a:t>Files</a:t>
            </a:r>
            <a:endParaRPr lang="en-US" dirty="0" smtClean="0"/>
          </a:p>
          <a:p>
            <a:pPr>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dirty="0" smtClean="0"/>
              <a:t>Unit-7</a:t>
            </a:r>
            <a:endParaRPr lang="en-US" dirty="0"/>
          </a:p>
        </p:txBody>
      </p:sp>
      <p:sp>
        <p:nvSpPr>
          <p:cNvPr id="3" name="Content Placeholder 2"/>
          <p:cNvSpPr>
            <a:spLocks noGrp="1"/>
          </p:cNvSpPr>
          <p:nvPr>
            <p:ph idx="1"/>
          </p:nvPr>
        </p:nvSpPr>
        <p:spPr>
          <a:xfrm>
            <a:off x="0" y="914400"/>
            <a:ext cx="9144000" cy="5943600"/>
          </a:xfrm>
        </p:spPr>
        <p:txBody>
          <a:bodyPr>
            <a:normAutofit fontScale="85000" lnSpcReduction="10000"/>
          </a:bodyPr>
          <a:lstStyle/>
          <a:p>
            <a:pPr>
              <a:lnSpc>
                <a:spcPct val="150000"/>
              </a:lnSpc>
              <a:buNone/>
            </a:pPr>
            <a:r>
              <a:rPr lang="en-US" b="1" dirty="0" smtClean="0"/>
              <a:t>What is VHDL ? </a:t>
            </a:r>
            <a:endParaRPr lang="en-US" dirty="0" smtClean="0"/>
          </a:p>
          <a:p>
            <a:pPr>
              <a:lnSpc>
                <a:spcPct val="150000"/>
              </a:lnSpc>
              <a:buNone/>
            </a:pPr>
            <a:r>
              <a:rPr lang="en-US" b="1" dirty="0" smtClean="0"/>
              <a:t>		VHDL</a:t>
            </a:r>
            <a:r>
              <a:rPr lang="en-US" dirty="0" smtClean="0"/>
              <a:t> stands for </a:t>
            </a:r>
            <a:r>
              <a:rPr lang="en-US" b="1" dirty="0" smtClean="0"/>
              <a:t>V</a:t>
            </a:r>
            <a:r>
              <a:rPr lang="en-US" dirty="0" smtClean="0"/>
              <a:t>HSIC (Very High Speed Integrated Circuits) </a:t>
            </a:r>
            <a:r>
              <a:rPr lang="en-US" b="1" dirty="0" smtClean="0"/>
              <a:t>H</a:t>
            </a:r>
            <a:r>
              <a:rPr lang="en-US" dirty="0" smtClean="0"/>
              <a:t>ardware </a:t>
            </a:r>
            <a:r>
              <a:rPr lang="en-US" b="1" dirty="0" smtClean="0"/>
              <a:t>D</a:t>
            </a:r>
            <a:r>
              <a:rPr lang="en-US" dirty="0" smtClean="0"/>
              <a:t>escription </a:t>
            </a:r>
            <a:r>
              <a:rPr lang="en-US" b="1" dirty="0" smtClean="0"/>
              <a:t>L</a:t>
            </a:r>
            <a:r>
              <a:rPr lang="en-US" dirty="0" smtClean="0"/>
              <a:t>anguage. In the mid-1980’s the U.S. Department of Defense and the </a:t>
            </a:r>
            <a:r>
              <a:rPr lang="en-US" dirty="0" smtClean="0"/>
              <a:t>IEEE </a:t>
            </a:r>
            <a:r>
              <a:rPr lang="en-US" sz="2800" i="1" dirty="0" smtClean="0"/>
              <a:t>(</a:t>
            </a:r>
            <a:r>
              <a:rPr lang="en-US" sz="2800" i="1" dirty="0" smtClean="0"/>
              <a:t>Institute </a:t>
            </a:r>
            <a:r>
              <a:rPr lang="en-US" sz="2800" i="1" dirty="0"/>
              <a:t>of Electrical and Electronics Engineers</a:t>
            </a:r>
            <a:r>
              <a:rPr lang="en-US" sz="2800" i="1" dirty="0" smtClean="0"/>
              <a:t>)</a:t>
            </a:r>
            <a:r>
              <a:rPr lang="en-US" dirty="0" smtClean="0"/>
              <a:t> </a:t>
            </a:r>
            <a:r>
              <a:rPr lang="en-US" dirty="0" smtClean="0"/>
              <a:t>sponsored the development of this hardware description language. Its goal was to develop very high-speed integrated circuit. It has become now one of industry’s standard languages used to describe digital systems. The other widely used hardware description language is </a:t>
            </a:r>
            <a:r>
              <a:rPr lang="en-US" b="1" dirty="0" err="1" smtClean="0"/>
              <a:t>Verilog</a:t>
            </a:r>
            <a:r>
              <a:rPr lang="en-US" dirty="0" smtClean="0"/>
              <a:t>. </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Signals vs. Variables</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lvl="0">
              <a:lnSpc>
                <a:spcPct val="150000"/>
              </a:lnSpc>
            </a:pPr>
            <a:r>
              <a:rPr lang="en-US" b="1" dirty="0" smtClean="0"/>
              <a:t>Signals assignments are scheduled after a certain delay d</a:t>
            </a:r>
            <a:endParaRPr lang="en-US" dirty="0" smtClean="0"/>
          </a:p>
          <a:p>
            <a:pPr lvl="0">
              <a:lnSpc>
                <a:spcPct val="150000"/>
              </a:lnSpc>
            </a:pPr>
            <a:r>
              <a:rPr lang="en-US" b="1" dirty="0" smtClean="0"/>
              <a:t>Variables assignments happen immediately, there is no delay</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Attributes</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		Types and objects declared in a VHDL description can have additional information, called attributes, associated with them. In other words, attributes provide information about certain items in VHDL. They may be used to communicate information about many different items in VHDL. Similarly, attributes can return various types of information. For example, an attribute can be used to determine the depth of an array, its range, its leftmost index, etc. Additionally, the user may define new attributes to cover specific situations. This capability allows user-defined constructs and data types to use attributes. An example of the use of attributes is in assigning information to a VHDL construct, such as board location, revision number, etc. </a:t>
            </a:r>
          </a:p>
          <a:p>
            <a:pPr>
              <a:buNone/>
            </a:pP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Finite State Machine (FSM)</a:t>
            </a:r>
            <a:r>
              <a:rPr lang="en-US" dirty="0" smtClean="0"/>
              <a:t/>
            </a:r>
            <a:br>
              <a:rPr lang="en-US" dirty="0" smtClean="0"/>
            </a:br>
            <a:endParaRPr lang="en-US" dirty="0"/>
          </a:p>
        </p:txBody>
      </p:sp>
      <p:sp>
        <p:nvSpPr>
          <p:cNvPr id="3" name="Content Placeholder 2"/>
          <p:cNvSpPr>
            <a:spLocks noGrp="1"/>
          </p:cNvSpPr>
          <p:nvPr>
            <p:ph idx="1"/>
          </p:nvPr>
        </p:nvSpPr>
        <p:spPr>
          <a:xfrm>
            <a:off x="457200" y="1600201"/>
            <a:ext cx="8229600" cy="1600200"/>
          </a:xfrm>
        </p:spPr>
        <p:txBody>
          <a:bodyPr/>
          <a:lstStyle/>
          <a:p>
            <a:pPr>
              <a:buNone/>
            </a:pPr>
            <a:r>
              <a:rPr lang="en-US" dirty="0" smtClean="0"/>
              <a:t>The FSMs consist of three parts: </a:t>
            </a:r>
            <a:r>
              <a:rPr lang="en-US" b="1" dirty="0" smtClean="0"/>
              <a:t>state register</a:t>
            </a:r>
            <a:r>
              <a:rPr lang="en-US" dirty="0" smtClean="0"/>
              <a:t>, </a:t>
            </a:r>
            <a:r>
              <a:rPr lang="en-US" b="1" dirty="0" smtClean="0"/>
              <a:t>next-state logic</a:t>
            </a:r>
            <a:r>
              <a:rPr lang="en-US" dirty="0" smtClean="0"/>
              <a:t>, and </a:t>
            </a:r>
            <a:r>
              <a:rPr lang="en-US" b="1" dirty="0" smtClean="0"/>
              <a:t>output logic</a:t>
            </a:r>
            <a:endParaRPr lang="en-US" dirty="0"/>
          </a:p>
        </p:txBody>
      </p:sp>
      <p:sp>
        <p:nvSpPr>
          <p:cNvPr id="4" name="TextBox 3"/>
          <p:cNvSpPr txBox="1"/>
          <p:nvPr/>
        </p:nvSpPr>
        <p:spPr>
          <a:xfrm>
            <a:off x="2209800" y="2667000"/>
            <a:ext cx="1712456" cy="369332"/>
          </a:xfrm>
          <a:prstGeom prst="rect">
            <a:avLst/>
          </a:prstGeom>
          <a:noFill/>
        </p:spPr>
        <p:txBody>
          <a:bodyPr wrap="none" rtlCol="0">
            <a:spAutoFit/>
          </a:bodyPr>
          <a:lstStyle/>
          <a:p>
            <a:r>
              <a:rPr lang="en-US" i="1" u="sng" dirty="0" smtClean="0"/>
              <a:t>Loop Statement </a:t>
            </a:r>
            <a:endParaRPr lang="en-US" dirty="0"/>
          </a:p>
        </p:txBody>
      </p:sp>
      <p:sp>
        <p:nvSpPr>
          <p:cNvPr id="5" name="Rectangle 4"/>
          <p:cNvSpPr/>
          <p:nvPr/>
        </p:nvSpPr>
        <p:spPr>
          <a:xfrm>
            <a:off x="533400" y="3124200"/>
            <a:ext cx="7848600" cy="3139321"/>
          </a:xfrm>
          <a:prstGeom prst="rect">
            <a:avLst/>
          </a:prstGeom>
        </p:spPr>
        <p:txBody>
          <a:bodyPr wrap="square">
            <a:spAutoFit/>
          </a:bodyPr>
          <a:lstStyle/>
          <a:p>
            <a:r>
              <a:rPr lang="en-US" dirty="0" smtClean="0"/>
              <a:t>[ </a:t>
            </a:r>
            <a:r>
              <a:rPr lang="en-US" i="1" dirty="0" smtClean="0"/>
              <a:t>loop-label : ] iteration-scheme </a:t>
            </a:r>
            <a:r>
              <a:rPr lang="en-US" b="1" i="1" dirty="0" smtClean="0"/>
              <a:t>loop </a:t>
            </a:r>
          </a:p>
          <a:p>
            <a:r>
              <a:rPr lang="en-US" i="1" dirty="0" smtClean="0"/>
              <a:t>sequential-statements </a:t>
            </a:r>
          </a:p>
          <a:p>
            <a:r>
              <a:rPr lang="en-US" b="1" dirty="0" smtClean="0"/>
              <a:t>end loop [ </a:t>
            </a:r>
            <a:r>
              <a:rPr lang="en-US" b="1" i="1" dirty="0" smtClean="0"/>
              <a:t>loop-label ] ; </a:t>
            </a:r>
          </a:p>
          <a:p>
            <a:r>
              <a:rPr lang="en-US" dirty="0" smtClean="0"/>
              <a:t>There are three types of iteration schemes. The first is the for iteration scheme that has the form </a:t>
            </a:r>
          </a:p>
          <a:p>
            <a:r>
              <a:rPr lang="en-US" b="1" dirty="0" smtClean="0"/>
              <a:t>for </a:t>
            </a:r>
            <a:r>
              <a:rPr lang="en-US" b="1" i="1" dirty="0" smtClean="0"/>
              <a:t>identifier in range </a:t>
            </a:r>
          </a:p>
          <a:p>
            <a:r>
              <a:rPr lang="en-US" dirty="0" smtClean="0"/>
              <a:t>An example of this iteration scheme is </a:t>
            </a:r>
          </a:p>
          <a:p>
            <a:r>
              <a:rPr lang="en-US" dirty="0" smtClean="0"/>
              <a:t>FACTORIAL := 1; </a:t>
            </a:r>
          </a:p>
          <a:p>
            <a:r>
              <a:rPr lang="en-US" b="1" dirty="0" smtClean="0"/>
              <a:t>for NUMBER in 2 to N loop </a:t>
            </a:r>
          </a:p>
          <a:p>
            <a:r>
              <a:rPr lang="en-US" dirty="0" smtClean="0"/>
              <a:t>FACTORIAL := FACTORIAL * NUMBER; </a:t>
            </a:r>
          </a:p>
          <a:p>
            <a:r>
              <a:rPr lang="en-US" b="1" dirty="0" smtClean="0"/>
              <a:t>end loop; </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		The body of the for loop is executed (N-1) times, with the loop identifier, NUMBER, being incremented by I at the end of each iteration. The object NUMBER is implicitly declared within the for loop to belong to the integer type whose values are in the range 2 to N. No explicit declaration for the loop identifier is, therefore, necessary. The loop identifier, also, cannot be assigned any value inside the for loop. If another variable with the same name exists </a:t>
            </a:r>
          </a:p>
          <a:p>
            <a:pPr>
              <a:buNone/>
            </a:pPr>
            <a:r>
              <a:rPr lang="en-US" dirty="0" smtClean="0"/>
              <a:t>		outside the for loop, these two variables are treated separately and the variable used inside the for loop refers to the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a:xfrm>
            <a:off x="228600" y="1371600"/>
            <a:ext cx="8763000" cy="5181600"/>
          </a:xfrm>
        </p:spPr>
        <p:txBody>
          <a:bodyPr>
            <a:normAutofit lnSpcReduction="10000"/>
          </a:bodyPr>
          <a:lstStyle/>
          <a:p>
            <a:pPr>
              <a:lnSpc>
                <a:spcPct val="150000"/>
              </a:lnSpc>
              <a:buNone/>
            </a:pPr>
            <a:r>
              <a:rPr lang="en-US" dirty="0" smtClean="0"/>
              <a:t>		Both are powerful languages that allow us to describe and simulate complex digital systems.  A third HDL language is </a:t>
            </a:r>
            <a:r>
              <a:rPr lang="en-US" b="1" dirty="0" smtClean="0"/>
              <a:t>ABEL</a:t>
            </a:r>
            <a:r>
              <a:rPr lang="en-US" dirty="0" smtClean="0"/>
              <a:t> (Advanced Boolean Equation Language) which was specifically designed for Programmable Logic Devices (PLD). ABEL is less powerful than the other two languages and is less popular in industry. </a:t>
            </a:r>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2"/>
          <p:cNvSpPr>
            <a:spLocks noGrp="1"/>
          </p:cNvSpPr>
          <p:nvPr>
            <p:ph type="sldNum" sz="quarter" idx="10"/>
          </p:nvPr>
        </p:nvSpPr>
        <p:spPr/>
        <p:txBody>
          <a:bodyPr/>
          <a:lstStyle/>
          <a:p>
            <a:fld id="{D6F91259-6F79-4A74-85B6-D1C6AA5F4B66}" type="slidenum">
              <a:rPr lang="en-US"/>
              <a:pPr/>
              <a:t>4</a:t>
            </a:fld>
            <a:endParaRPr lang="en-US"/>
          </a:p>
        </p:txBody>
      </p:sp>
      <p:sp>
        <p:nvSpPr>
          <p:cNvPr id="322562" name="Rectangle 2"/>
          <p:cNvSpPr>
            <a:spLocks noGrp="1" noChangeArrowheads="1"/>
          </p:cNvSpPr>
          <p:nvPr>
            <p:ph type="title"/>
          </p:nvPr>
        </p:nvSpPr>
        <p:spPr/>
        <p:txBody>
          <a:bodyPr/>
          <a:lstStyle/>
          <a:p>
            <a:r>
              <a:rPr lang="en-US" dirty="0">
                <a:latin typeface="Arial Narrow" pitchFamily="34" charset="0"/>
              </a:rPr>
              <a:t>Role of HDLs</a:t>
            </a:r>
          </a:p>
        </p:txBody>
      </p:sp>
      <p:sp>
        <p:nvSpPr>
          <p:cNvPr id="322563" name="Text Box 3"/>
          <p:cNvSpPr txBox="1">
            <a:spLocks noChangeArrowheads="1"/>
          </p:cNvSpPr>
          <p:nvPr/>
        </p:nvSpPr>
        <p:spPr bwMode="auto">
          <a:xfrm>
            <a:off x="762000" y="4800600"/>
            <a:ext cx="5630863" cy="1730375"/>
          </a:xfrm>
          <a:prstGeom prst="rect">
            <a:avLst/>
          </a:prstGeom>
          <a:noFill/>
          <a:ln w="9525">
            <a:noFill/>
            <a:miter lim="800000"/>
            <a:headEnd/>
            <a:tailEnd/>
          </a:ln>
          <a:effectLst/>
        </p:spPr>
        <p:txBody>
          <a:bodyPr wrap="none">
            <a:spAutoFit/>
          </a:bodyPr>
          <a:lstStyle/>
          <a:p>
            <a:pPr algn="l" eaLnBrk="1" hangingPunct="1">
              <a:spcBef>
                <a:spcPts val="700"/>
              </a:spcBef>
              <a:buFontTx/>
              <a:buChar char="•"/>
            </a:pPr>
            <a:r>
              <a:rPr lang="en-US" sz="2400"/>
              <a:t> System description and documentation</a:t>
            </a:r>
          </a:p>
          <a:p>
            <a:pPr algn="l" eaLnBrk="1" hangingPunct="1">
              <a:spcBef>
                <a:spcPts val="700"/>
              </a:spcBef>
              <a:buFontTx/>
              <a:buChar char="•"/>
            </a:pPr>
            <a:r>
              <a:rPr lang="en-US" sz="2400"/>
              <a:t> System simulation </a:t>
            </a:r>
          </a:p>
          <a:p>
            <a:pPr algn="l" eaLnBrk="1" hangingPunct="1">
              <a:spcBef>
                <a:spcPts val="700"/>
              </a:spcBef>
              <a:buFontTx/>
              <a:buChar char="•"/>
            </a:pPr>
            <a:r>
              <a:rPr lang="en-US" sz="2400"/>
              <a:t> System synthesis</a:t>
            </a:r>
          </a:p>
          <a:p>
            <a:pPr algn="l" eaLnBrk="1" hangingPunct="1"/>
            <a:endParaRPr lang="en-US" sz="2400">
              <a:latin typeface="Times New Roman" pitchFamily="18" charset="0"/>
            </a:endParaRPr>
          </a:p>
        </p:txBody>
      </p:sp>
      <p:grpSp>
        <p:nvGrpSpPr>
          <p:cNvPr id="322564" name="Group 4"/>
          <p:cNvGrpSpPr>
            <a:grpSpLocks/>
          </p:cNvGrpSpPr>
          <p:nvPr/>
        </p:nvGrpSpPr>
        <p:grpSpPr bwMode="auto">
          <a:xfrm>
            <a:off x="1600200" y="1828800"/>
            <a:ext cx="5000625" cy="2579688"/>
            <a:chOff x="1248" y="816"/>
            <a:chExt cx="3150" cy="1625"/>
          </a:xfrm>
        </p:grpSpPr>
        <p:sp>
          <p:nvSpPr>
            <p:cNvPr id="322565" name="Rectangle 5"/>
            <p:cNvSpPr>
              <a:spLocks noChangeArrowheads="1"/>
            </p:cNvSpPr>
            <p:nvPr/>
          </p:nvSpPr>
          <p:spPr bwMode="auto">
            <a:xfrm>
              <a:off x="1248" y="824"/>
              <a:ext cx="257" cy="230"/>
            </a:xfrm>
            <a:prstGeom prst="rect">
              <a:avLst/>
            </a:prstGeom>
            <a:noFill/>
            <a:ln w="9525">
              <a:noFill/>
              <a:miter lim="800000"/>
              <a:headEnd/>
              <a:tailEnd/>
            </a:ln>
          </p:spPr>
          <p:txBody>
            <a:bodyPr wrap="none" lIns="0" tIns="0" rIns="0" bIns="0">
              <a:spAutoFit/>
            </a:bodyPr>
            <a:lstStyle/>
            <a:p>
              <a:pPr algn="l" eaLnBrk="1" hangingPunct="1"/>
              <a:r>
                <a:rPr lang="en-US" sz="2400" dirty="0">
                  <a:solidFill>
                    <a:srgbClr val="000000"/>
                  </a:solidFill>
                  <a:latin typeface="Wide Latin" pitchFamily="18" charset="0"/>
                </a:rPr>
                <a:t>V</a:t>
              </a:r>
              <a:endParaRPr lang="en-US" sz="2400" dirty="0">
                <a:latin typeface="Times New Roman" pitchFamily="18" charset="0"/>
              </a:endParaRPr>
            </a:p>
          </p:txBody>
        </p:sp>
        <p:sp>
          <p:nvSpPr>
            <p:cNvPr id="322566" name="Rectangle 6"/>
            <p:cNvSpPr>
              <a:spLocks noChangeArrowheads="1"/>
            </p:cNvSpPr>
            <p:nvPr/>
          </p:nvSpPr>
          <p:spPr bwMode="auto">
            <a:xfrm>
              <a:off x="1504" y="880"/>
              <a:ext cx="96" cy="230"/>
            </a:xfrm>
            <a:prstGeom prst="rect">
              <a:avLst/>
            </a:prstGeom>
            <a:noFill/>
            <a:ln w="9525">
              <a:noFill/>
              <a:miter lim="800000"/>
              <a:headEnd/>
              <a:tailEnd/>
            </a:ln>
          </p:spPr>
          <p:txBody>
            <a:bodyPr wrap="none" lIns="0" tIns="0" rIns="0" bIns="0">
              <a:spAutoFit/>
            </a:bodyPr>
            <a:lstStyle/>
            <a:p>
              <a:pPr algn="l" eaLnBrk="1" hangingPunct="1"/>
              <a:r>
                <a:rPr lang="en-US" sz="2400" b="1">
                  <a:solidFill>
                    <a:srgbClr val="000000"/>
                  </a:solidFill>
                  <a:latin typeface="Times New Roman" pitchFamily="18" charset="0"/>
                </a:rPr>
                <a:t>  </a:t>
              </a:r>
              <a:endParaRPr lang="en-US" sz="2400">
                <a:latin typeface="Times New Roman" pitchFamily="18" charset="0"/>
              </a:endParaRPr>
            </a:p>
          </p:txBody>
        </p:sp>
        <p:sp>
          <p:nvSpPr>
            <p:cNvPr id="322567" name="Rectangle 7"/>
            <p:cNvSpPr>
              <a:spLocks noChangeArrowheads="1"/>
            </p:cNvSpPr>
            <p:nvPr/>
          </p:nvSpPr>
          <p:spPr bwMode="auto">
            <a:xfrm>
              <a:off x="1584" y="816"/>
              <a:ext cx="2814" cy="230"/>
            </a:xfrm>
            <a:prstGeom prst="rect">
              <a:avLst/>
            </a:prstGeom>
            <a:noFill/>
            <a:ln w="9525">
              <a:noFill/>
              <a:miter lim="800000"/>
              <a:headEnd/>
              <a:tailEnd/>
            </a:ln>
          </p:spPr>
          <p:txBody>
            <a:bodyPr wrap="none" lIns="0" tIns="0" rIns="0" bIns="0">
              <a:spAutoFit/>
            </a:bodyPr>
            <a:lstStyle/>
            <a:p>
              <a:pPr algn="l" eaLnBrk="1" hangingPunct="1"/>
              <a:r>
                <a:rPr lang="en-US" sz="2400" b="1" i="1" dirty="0">
                  <a:solidFill>
                    <a:srgbClr val="000000"/>
                  </a:solidFill>
                  <a:latin typeface="Times New Roman" pitchFamily="18" charset="0"/>
                </a:rPr>
                <a:t>Very High Speed Integrated Circuit</a:t>
              </a:r>
              <a:endParaRPr lang="en-US" sz="2400" dirty="0">
                <a:latin typeface="Times New Roman" pitchFamily="18" charset="0"/>
              </a:endParaRPr>
            </a:p>
          </p:txBody>
        </p:sp>
        <p:sp>
          <p:nvSpPr>
            <p:cNvPr id="322568" name="Rectangle 8"/>
            <p:cNvSpPr>
              <a:spLocks noChangeArrowheads="1"/>
            </p:cNvSpPr>
            <p:nvPr/>
          </p:nvSpPr>
          <p:spPr bwMode="auto">
            <a:xfrm>
              <a:off x="1248" y="1265"/>
              <a:ext cx="303" cy="230"/>
            </a:xfrm>
            <a:prstGeom prst="rect">
              <a:avLst/>
            </a:prstGeom>
            <a:noFill/>
            <a:ln w="9525">
              <a:noFill/>
              <a:miter lim="800000"/>
              <a:headEnd/>
              <a:tailEnd/>
            </a:ln>
          </p:spPr>
          <p:txBody>
            <a:bodyPr wrap="none" lIns="0" tIns="0" rIns="0" bIns="0">
              <a:spAutoFit/>
            </a:bodyPr>
            <a:lstStyle/>
            <a:p>
              <a:pPr algn="l" eaLnBrk="1" hangingPunct="1"/>
              <a:r>
                <a:rPr lang="en-US" sz="2400">
                  <a:solidFill>
                    <a:srgbClr val="000000"/>
                  </a:solidFill>
                  <a:latin typeface="Wide Latin" pitchFamily="18" charset="0"/>
                </a:rPr>
                <a:t>H</a:t>
              </a:r>
              <a:endParaRPr lang="en-US" sz="2400">
                <a:latin typeface="Times New Roman" pitchFamily="18" charset="0"/>
              </a:endParaRPr>
            </a:p>
          </p:txBody>
        </p:sp>
        <p:sp>
          <p:nvSpPr>
            <p:cNvPr id="322569" name="Rectangle 9"/>
            <p:cNvSpPr>
              <a:spLocks noChangeArrowheads="1"/>
            </p:cNvSpPr>
            <p:nvPr/>
          </p:nvSpPr>
          <p:spPr bwMode="auto">
            <a:xfrm>
              <a:off x="1552" y="1321"/>
              <a:ext cx="96" cy="230"/>
            </a:xfrm>
            <a:prstGeom prst="rect">
              <a:avLst/>
            </a:prstGeom>
            <a:noFill/>
            <a:ln w="9525">
              <a:noFill/>
              <a:miter lim="800000"/>
              <a:headEnd/>
              <a:tailEnd/>
            </a:ln>
          </p:spPr>
          <p:txBody>
            <a:bodyPr wrap="none" lIns="0" tIns="0" rIns="0" bIns="0">
              <a:spAutoFit/>
            </a:bodyPr>
            <a:lstStyle/>
            <a:p>
              <a:pPr algn="l" eaLnBrk="1" hangingPunct="1"/>
              <a:r>
                <a:rPr lang="en-US" sz="2400" b="1">
                  <a:solidFill>
                    <a:srgbClr val="000000"/>
                  </a:solidFill>
                  <a:latin typeface="Times New Roman" pitchFamily="18" charset="0"/>
                </a:rPr>
                <a:t>  </a:t>
              </a:r>
              <a:endParaRPr lang="en-US" sz="2400">
                <a:latin typeface="Times New Roman" pitchFamily="18" charset="0"/>
              </a:endParaRPr>
            </a:p>
          </p:txBody>
        </p:sp>
        <p:sp>
          <p:nvSpPr>
            <p:cNvPr id="322570" name="Rectangle 10"/>
            <p:cNvSpPr>
              <a:spLocks noChangeArrowheads="1"/>
            </p:cNvSpPr>
            <p:nvPr/>
          </p:nvSpPr>
          <p:spPr bwMode="auto">
            <a:xfrm>
              <a:off x="1632" y="1248"/>
              <a:ext cx="800" cy="230"/>
            </a:xfrm>
            <a:prstGeom prst="rect">
              <a:avLst/>
            </a:prstGeom>
            <a:noFill/>
            <a:ln w="9525">
              <a:noFill/>
              <a:miter lim="800000"/>
              <a:headEnd/>
              <a:tailEnd/>
            </a:ln>
          </p:spPr>
          <p:txBody>
            <a:bodyPr wrap="none" lIns="0" tIns="0" rIns="0" bIns="0">
              <a:spAutoFit/>
            </a:bodyPr>
            <a:lstStyle/>
            <a:p>
              <a:pPr algn="l" eaLnBrk="1" hangingPunct="1"/>
              <a:r>
                <a:rPr lang="en-US" sz="2400" b="1" i="1">
                  <a:solidFill>
                    <a:srgbClr val="000000"/>
                  </a:solidFill>
                  <a:latin typeface="Times New Roman" pitchFamily="18" charset="0"/>
                </a:rPr>
                <a:t>Hardware</a:t>
              </a:r>
              <a:endParaRPr lang="en-US" sz="2400">
                <a:latin typeface="Times New Roman" pitchFamily="18" charset="0"/>
              </a:endParaRPr>
            </a:p>
          </p:txBody>
        </p:sp>
        <p:sp>
          <p:nvSpPr>
            <p:cNvPr id="322571" name="Rectangle 11"/>
            <p:cNvSpPr>
              <a:spLocks noChangeArrowheads="1"/>
            </p:cNvSpPr>
            <p:nvPr/>
          </p:nvSpPr>
          <p:spPr bwMode="auto">
            <a:xfrm>
              <a:off x="2448" y="1321"/>
              <a:ext cx="48" cy="230"/>
            </a:xfrm>
            <a:prstGeom prst="rect">
              <a:avLst/>
            </a:prstGeom>
            <a:noFill/>
            <a:ln w="9525">
              <a:noFill/>
              <a:miter lim="800000"/>
              <a:headEnd/>
              <a:tailEnd/>
            </a:ln>
          </p:spPr>
          <p:txBody>
            <a:bodyPr wrap="none" lIns="0" tIns="0" rIns="0" bIns="0">
              <a:spAutoFit/>
            </a:bodyPr>
            <a:lstStyle/>
            <a:p>
              <a:pPr algn="l" eaLnBrk="1" hangingPunct="1"/>
              <a:r>
                <a:rPr lang="en-US" sz="2400" b="1">
                  <a:solidFill>
                    <a:srgbClr val="000000"/>
                  </a:solidFill>
                  <a:latin typeface="Times New Roman" pitchFamily="18" charset="0"/>
                </a:rPr>
                <a:t> </a:t>
              </a:r>
              <a:endParaRPr lang="en-US" sz="2400">
                <a:latin typeface="Times New Roman" pitchFamily="18" charset="0"/>
              </a:endParaRPr>
            </a:p>
          </p:txBody>
        </p:sp>
        <p:sp>
          <p:nvSpPr>
            <p:cNvPr id="322572" name="Rectangle 12"/>
            <p:cNvSpPr>
              <a:spLocks noChangeArrowheads="1"/>
            </p:cNvSpPr>
            <p:nvPr/>
          </p:nvSpPr>
          <p:spPr bwMode="auto">
            <a:xfrm>
              <a:off x="1248" y="1706"/>
              <a:ext cx="284" cy="230"/>
            </a:xfrm>
            <a:prstGeom prst="rect">
              <a:avLst/>
            </a:prstGeom>
            <a:noFill/>
            <a:ln w="9525">
              <a:noFill/>
              <a:miter lim="800000"/>
              <a:headEnd/>
              <a:tailEnd/>
            </a:ln>
          </p:spPr>
          <p:txBody>
            <a:bodyPr wrap="none" lIns="0" tIns="0" rIns="0" bIns="0">
              <a:spAutoFit/>
            </a:bodyPr>
            <a:lstStyle/>
            <a:p>
              <a:pPr algn="l" eaLnBrk="1" hangingPunct="1"/>
              <a:r>
                <a:rPr lang="en-US" sz="2400" b="1">
                  <a:solidFill>
                    <a:srgbClr val="000000"/>
                  </a:solidFill>
                  <a:latin typeface="Wide Latin" pitchFamily="18" charset="0"/>
                </a:rPr>
                <a:t>D</a:t>
              </a:r>
              <a:endParaRPr lang="en-US" sz="2400">
                <a:latin typeface="Times New Roman" pitchFamily="18" charset="0"/>
              </a:endParaRPr>
            </a:p>
          </p:txBody>
        </p:sp>
        <p:sp>
          <p:nvSpPr>
            <p:cNvPr id="322573" name="Rectangle 13"/>
            <p:cNvSpPr>
              <a:spLocks noChangeArrowheads="1"/>
            </p:cNvSpPr>
            <p:nvPr/>
          </p:nvSpPr>
          <p:spPr bwMode="auto">
            <a:xfrm>
              <a:off x="1536" y="1762"/>
              <a:ext cx="144" cy="230"/>
            </a:xfrm>
            <a:prstGeom prst="rect">
              <a:avLst/>
            </a:prstGeom>
            <a:noFill/>
            <a:ln w="9525">
              <a:noFill/>
              <a:miter lim="800000"/>
              <a:headEnd/>
              <a:tailEnd/>
            </a:ln>
          </p:spPr>
          <p:txBody>
            <a:bodyPr wrap="none" lIns="0" tIns="0" rIns="0" bIns="0">
              <a:spAutoFit/>
            </a:bodyPr>
            <a:lstStyle/>
            <a:p>
              <a:pPr algn="l" eaLnBrk="1" hangingPunct="1"/>
              <a:r>
                <a:rPr lang="en-US" sz="2400" b="1">
                  <a:solidFill>
                    <a:srgbClr val="000000"/>
                  </a:solidFill>
                  <a:latin typeface="Times New Roman" pitchFamily="18" charset="0"/>
                </a:rPr>
                <a:t>   </a:t>
              </a:r>
              <a:endParaRPr lang="en-US" sz="2400">
                <a:latin typeface="Times New Roman" pitchFamily="18" charset="0"/>
              </a:endParaRPr>
            </a:p>
          </p:txBody>
        </p:sp>
        <p:sp>
          <p:nvSpPr>
            <p:cNvPr id="322574" name="Rectangle 14"/>
            <p:cNvSpPr>
              <a:spLocks noChangeArrowheads="1"/>
            </p:cNvSpPr>
            <p:nvPr/>
          </p:nvSpPr>
          <p:spPr bwMode="auto">
            <a:xfrm>
              <a:off x="1632" y="1680"/>
              <a:ext cx="917" cy="230"/>
            </a:xfrm>
            <a:prstGeom prst="rect">
              <a:avLst/>
            </a:prstGeom>
            <a:noFill/>
            <a:ln w="9525">
              <a:noFill/>
              <a:miter lim="800000"/>
              <a:headEnd/>
              <a:tailEnd/>
            </a:ln>
          </p:spPr>
          <p:txBody>
            <a:bodyPr wrap="none" lIns="0" tIns="0" rIns="0" bIns="0">
              <a:spAutoFit/>
            </a:bodyPr>
            <a:lstStyle/>
            <a:p>
              <a:pPr algn="l" eaLnBrk="1" hangingPunct="1"/>
              <a:r>
                <a:rPr lang="en-US" sz="2400" b="1" i="1">
                  <a:solidFill>
                    <a:srgbClr val="000000"/>
                  </a:solidFill>
                  <a:latin typeface="Times New Roman" pitchFamily="18" charset="0"/>
                </a:rPr>
                <a:t>Description</a:t>
              </a:r>
              <a:endParaRPr lang="en-US" sz="2400">
                <a:latin typeface="Times New Roman" pitchFamily="18" charset="0"/>
              </a:endParaRPr>
            </a:p>
          </p:txBody>
        </p:sp>
        <p:sp>
          <p:nvSpPr>
            <p:cNvPr id="322575" name="Rectangle 15"/>
            <p:cNvSpPr>
              <a:spLocks noChangeArrowheads="1"/>
            </p:cNvSpPr>
            <p:nvPr/>
          </p:nvSpPr>
          <p:spPr bwMode="auto">
            <a:xfrm>
              <a:off x="1248" y="2155"/>
              <a:ext cx="255" cy="230"/>
            </a:xfrm>
            <a:prstGeom prst="rect">
              <a:avLst/>
            </a:prstGeom>
            <a:noFill/>
            <a:ln w="9525">
              <a:noFill/>
              <a:miter lim="800000"/>
              <a:headEnd/>
              <a:tailEnd/>
            </a:ln>
          </p:spPr>
          <p:txBody>
            <a:bodyPr wrap="none" lIns="0" tIns="0" rIns="0" bIns="0">
              <a:spAutoFit/>
            </a:bodyPr>
            <a:lstStyle/>
            <a:p>
              <a:pPr algn="l" eaLnBrk="1" hangingPunct="1"/>
              <a:r>
                <a:rPr lang="en-US" sz="2400" b="1">
                  <a:solidFill>
                    <a:srgbClr val="000000"/>
                  </a:solidFill>
                  <a:latin typeface="Wide Latin" pitchFamily="18" charset="0"/>
                </a:rPr>
                <a:t>L</a:t>
              </a:r>
              <a:endParaRPr lang="en-US" sz="2400">
                <a:latin typeface="Times New Roman" pitchFamily="18" charset="0"/>
              </a:endParaRPr>
            </a:p>
          </p:txBody>
        </p:sp>
        <p:sp>
          <p:nvSpPr>
            <p:cNvPr id="322576" name="Rectangle 16"/>
            <p:cNvSpPr>
              <a:spLocks noChangeArrowheads="1"/>
            </p:cNvSpPr>
            <p:nvPr/>
          </p:nvSpPr>
          <p:spPr bwMode="auto">
            <a:xfrm>
              <a:off x="1504" y="2211"/>
              <a:ext cx="144" cy="230"/>
            </a:xfrm>
            <a:prstGeom prst="rect">
              <a:avLst/>
            </a:prstGeom>
            <a:noFill/>
            <a:ln w="9525">
              <a:noFill/>
              <a:miter lim="800000"/>
              <a:headEnd/>
              <a:tailEnd/>
            </a:ln>
          </p:spPr>
          <p:txBody>
            <a:bodyPr wrap="none" lIns="0" tIns="0" rIns="0" bIns="0">
              <a:spAutoFit/>
            </a:bodyPr>
            <a:lstStyle/>
            <a:p>
              <a:pPr algn="l" eaLnBrk="1" hangingPunct="1"/>
              <a:r>
                <a:rPr lang="en-US" sz="2400" b="1">
                  <a:solidFill>
                    <a:srgbClr val="000000"/>
                  </a:solidFill>
                  <a:latin typeface="Times New Roman" pitchFamily="18" charset="0"/>
                </a:rPr>
                <a:t>   </a:t>
              </a:r>
              <a:endParaRPr lang="en-US" sz="2400">
                <a:latin typeface="Times New Roman" pitchFamily="18" charset="0"/>
              </a:endParaRPr>
            </a:p>
          </p:txBody>
        </p:sp>
        <p:sp>
          <p:nvSpPr>
            <p:cNvPr id="322577" name="Rectangle 17"/>
            <p:cNvSpPr>
              <a:spLocks noChangeArrowheads="1"/>
            </p:cNvSpPr>
            <p:nvPr/>
          </p:nvSpPr>
          <p:spPr bwMode="auto">
            <a:xfrm>
              <a:off x="1632" y="2160"/>
              <a:ext cx="800" cy="230"/>
            </a:xfrm>
            <a:prstGeom prst="rect">
              <a:avLst/>
            </a:prstGeom>
            <a:noFill/>
            <a:ln w="9525">
              <a:noFill/>
              <a:miter lim="800000"/>
              <a:headEnd/>
              <a:tailEnd/>
            </a:ln>
          </p:spPr>
          <p:txBody>
            <a:bodyPr wrap="none" lIns="0" tIns="0" rIns="0" bIns="0">
              <a:spAutoFit/>
            </a:bodyPr>
            <a:lstStyle/>
            <a:p>
              <a:pPr algn="l" eaLnBrk="1" hangingPunct="1"/>
              <a:r>
                <a:rPr lang="en-US" sz="2400" b="1" i="1">
                  <a:solidFill>
                    <a:srgbClr val="000000"/>
                  </a:solidFill>
                  <a:latin typeface="Times New Roman" pitchFamily="18" charset="0"/>
                </a:rPr>
                <a:t>Language</a:t>
              </a:r>
              <a:endParaRPr lang="en-US" sz="2400">
                <a:latin typeface="Times New Roman" pitchFamily="18" charset="0"/>
              </a:endParaRPr>
            </a:p>
          </p:txBody>
        </p:sp>
      </p:grpSp>
    </p:spTree>
    <p:extLst>
      <p:ext uri="{BB962C8B-B14F-4D97-AF65-F5344CB8AC3E}">
        <p14:creationId xmlns:p14="http://schemas.microsoft.com/office/powerpoint/2010/main" val="12749911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7.1. RTL design with VHDL</a:t>
            </a:r>
            <a:r>
              <a:rPr lang="en-US" dirty="0" smtClean="0"/>
              <a:t/>
            </a:r>
            <a:br>
              <a:rPr lang="en-US" dirty="0" smtClean="0"/>
            </a:br>
            <a:endParaRPr lang="en-US" dirty="0"/>
          </a:p>
        </p:txBody>
      </p:sp>
      <p:sp>
        <p:nvSpPr>
          <p:cNvPr id="3" name="Content Placeholder 2"/>
          <p:cNvSpPr>
            <a:spLocks noGrp="1"/>
          </p:cNvSpPr>
          <p:nvPr>
            <p:ph idx="1"/>
          </p:nvPr>
        </p:nvSpPr>
        <p:spPr>
          <a:xfrm>
            <a:off x="0" y="914400"/>
            <a:ext cx="9144000" cy="5943600"/>
          </a:xfrm>
        </p:spPr>
        <p:txBody>
          <a:bodyPr>
            <a:normAutofit fontScale="92500" lnSpcReduction="10000"/>
          </a:bodyPr>
          <a:lstStyle/>
          <a:p>
            <a:pPr>
              <a:buNone/>
            </a:pPr>
            <a:r>
              <a:rPr lang="en-US" dirty="0" smtClean="0"/>
              <a:t>		</a:t>
            </a:r>
            <a:r>
              <a:rPr lang="en-US" sz="3000" dirty="0" smtClean="0">
                <a:latin typeface="Times New Roman" panose="02020603050405020304" pitchFamily="18" charset="0"/>
                <a:cs typeface="Times New Roman" panose="02020603050405020304" pitchFamily="18" charset="0"/>
              </a:rPr>
              <a:t>Register Transfer Level, or </a:t>
            </a:r>
            <a:r>
              <a:rPr lang="en-US" sz="3000" dirty="0" smtClean="0">
                <a:solidFill>
                  <a:srgbClr val="FF0000"/>
                </a:solidFill>
                <a:latin typeface="Times New Roman" panose="02020603050405020304" pitchFamily="18" charset="0"/>
                <a:cs typeface="Times New Roman" panose="02020603050405020304" pitchFamily="18" charset="0"/>
              </a:rPr>
              <a:t>RTL design lies between a purely behavioral description of the desired circuit and a purely structural one. An RTL description describes a circuit’s registers and the sequence of transfers between these registers but does not describe the hardware used to carry out these operations.</a:t>
            </a:r>
          </a:p>
          <a:p>
            <a:pPr>
              <a:buNone/>
            </a:pPr>
            <a:r>
              <a:rPr lang="en-US" sz="3000" dirty="0" smtClean="0">
                <a:latin typeface="Times New Roman" panose="02020603050405020304" pitchFamily="18" charset="0"/>
                <a:cs typeface="Times New Roman" panose="02020603050405020304" pitchFamily="18" charset="0"/>
              </a:rPr>
              <a:t>		The steps in RTL design are: </a:t>
            </a:r>
          </a:p>
          <a:p>
            <a:pPr marL="514350" indent="-514350">
              <a:buAutoNum type="arabicParenBoth"/>
            </a:pPr>
            <a:r>
              <a:rPr lang="en-US" sz="3000" dirty="0" smtClean="0">
                <a:latin typeface="Times New Roman" panose="02020603050405020304" pitchFamily="18" charset="0"/>
                <a:cs typeface="Times New Roman" panose="02020603050405020304" pitchFamily="18" charset="0"/>
              </a:rPr>
              <a:t>determine the number and sizes of registers needed to hold the data used by the device.</a:t>
            </a:r>
          </a:p>
          <a:p>
            <a:pPr marL="514350" indent="-514350">
              <a:buAutoNum type="arabicParenBoth"/>
            </a:pPr>
            <a:r>
              <a:rPr lang="en-US" sz="3000" dirty="0" smtClean="0">
                <a:latin typeface="Times New Roman" panose="02020603050405020304" pitchFamily="18" charset="0"/>
                <a:cs typeface="Times New Roman" panose="02020603050405020304" pitchFamily="18" charset="0"/>
              </a:rPr>
              <a:t>  determine the logic and arithmetic operations that need to be performed on these register contents, and</a:t>
            </a:r>
          </a:p>
          <a:p>
            <a:pPr marL="514350" indent="-514350">
              <a:buAutoNum type="arabicParenBoth"/>
            </a:pPr>
            <a:r>
              <a:rPr lang="en-US" sz="3000" dirty="0" smtClean="0">
                <a:latin typeface="Times New Roman" panose="02020603050405020304" pitchFamily="18" charset="0"/>
                <a:cs typeface="Times New Roman" panose="02020603050405020304" pitchFamily="18" charset="0"/>
              </a:rPr>
              <a:t> design a state machine whose outputs control how the register contents are updated in order to obtain the desired results. </a:t>
            </a:r>
            <a:endParaRPr lang="en-US" sz="3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a:xfrm>
            <a:off x="0" y="1371600"/>
            <a:ext cx="8915400" cy="5257800"/>
          </a:xfrm>
        </p:spPr>
        <p:txBody>
          <a:bodyPr>
            <a:normAutofit fontScale="85000" lnSpcReduction="10000"/>
          </a:bodyPr>
          <a:lstStyle/>
          <a:p>
            <a:pPr>
              <a:lnSpc>
                <a:spcPct val="150000"/>
              </a:lnSpc>
              <a:buNone/>
            </a:pPr>
            <a:r>
              <a:rPr lang="en-US" dirty="0" smtClean="0"/>
              <a:t>		Producing an RTL design is similar to writing a computer program in a conventional programming language. Choosing registers is the same as choosing variables. Designing the flow of data in the “data path” is analogous to writing expressions involving the variables (registers) and operators (combinational functions). Designing the controller state machine is similar to deciding on the flow of control within the program (if/then/else, while-loops, etc).</a:t>
            </a:r>
          </a:p>
          <a:p>
            <a:pPr>
              <a:lnSpc>
                <a:spcPct val="150000"/>
              </a:lnSpc>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a:xfrm>
            <a:off x="457200" y="1219200"/>
            <a:ext cx="8229600" cy="4906963"/>
          </a:xfrm>
        </p:spPr>
        <p:txBody>
          <a:bodyPr>
            <a:normAutofit fontScale="70000" lnSpcReduction="20000"/>
          </a:bodyPr>
          <a:lstStyle/>
          <a:p>
            <a:pPr>
              <a:lnSpc>
                <a:spcPct val="170000"/>
              </a:lnSpc>
              <a:buNone/>
            </a:pPr>
            <a:r>
              <a:rPr lang="en-US" sz="3300" dirty="0" smtClean="0">
                <a:solidFill>
                  <a:schemeClr val="tx2">
                    <a:lumMod val="75000"/>
                  </a:schemeClr>
                </a:solidFill>
              </a:rPr>
              <a:t>		</a:t>
            </a:r>
            <a:r>
              <a:rPr lang="en-US" sz="3300" b="1" dirty="0" smtClean="0">
                <a:solidFill>
                  <a:schemeClr val="tx2">
                    <a:lumMod val="75000"/>
                  </a:schemeClr>
                </a:solidFill>
              </a:rPr>
              <a:t>In digital circuit design, </a:t>
            </a:r>
            <a:r>
              <a:rPr lang="en-US" sz="3300" b="1" i="1" dirty="0" smtClean="0">
                <a:solidFill>
                  <a:schemeClr val="tx2">
                    <a:lumMod val="75000"/>
                  </a:schemeClr>
                </a:solidFill>
              </a:rPr>
              <a:t>register-transfer</a:t>
            </a:r>
            <a:r>
              <a:rPr lang="en-US" sz="3300" b="1" dirty="0" smtClean="0">
                <a:solidFill>
                  <a:schemeClr val="tx2">
                    <a:lumMod val="75000"/>
                  </a:schemeClr>
                </a:solidFill>
              </a:rPr>
              <a:t> level (RTL) is a design </a:t>
            </a:r>
            <a:r>
              <a:rPr lang="en-US" sz="3300" b="1" i="1" dirty="0" smtClean="0">
                <a:solidFill>
                  <a:schemeClr val="tx2">
                    <a:lumMod val="75000"/>
                  </a:schemeClr>
                </a:solidFill>
              </a:rPr>
              <a:t>abstraction</a:t>
            </a:r>
            <a:r>
              <a:rPr lang="en-US" sz="3300" b="1" dirty="0" smtClean="0">
                <a:solidFill>
                  <a:schemeClr val="tx2">
                    <a:lumMod val="75000"/>
                  </a:schemeClr>
                </a:solidFill>
              </a:rPr>
              <a:t> which models a synchronous digital circuit in terms of the flow of digital signals (data) between hardware registers , and the logical operations  performed on those signals. It is used in hardware description languages (HDLs) like </a:t>
            </a:r>
            <a:r>
              <a:rPr lang="en-US" sz="3300" b="1" dirty="0" err="1" smtClean="0">
                <a:solidFill>
                  <a:schemeClr val="tx2">
                    <a:lumMod val="75000"/>
                  </a:schemeClr>
                </a:solidFill>
              </a:rPr>
              <a:t>Verilog</a:t>
            </a:r>
            <a:r>
              <a:rPr lang="en-US" sz="3300" b="1" dirty="0" smtClean="0">
                <a:solidFill>
                  <a:schemeClr val="tx2">
                    <a:lumMod val="75000"/>
                  </a:schemeClr>
                </a:solidFill>
              </a:rPr>
              <a:t> and VHDL to create high-level representations of a circuit. From this lower-level representations and finally actual wiring can be derived. Design at the RTL level is typical practice in modern digital design.</a:t>
            </a:r>
          </a:p>
          <a:p>
            <a:pPr>
              <a:lnSpc>
                <a:spcPct val="170000"/>
              </a:lnSpc>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a:xfrm>
            <a:off x="304800" y="1143000"/>
            <a:ext cx="8610600" cy="5257800"/>
          </a:xfrm>
        </p:spPr>
        <p:txBody>
          <a:bodyPr>
            <a:normAutofit fontScale="70000" lnSpcReduction="20000"/>
          </a:bodyPr>
          <a:lstStyle/>
          <a:p>
            <a:pPr>
              <a:lnSpc>
                <a:spcPct val="170000"/>
              </a:lnSpc>
              <a:buNone/>
            </a:pPr>
            <a:r>
              <a:rPr lang="en-US" dirty="0" smtClean="0"/>
              <a:t>`		When designing digital integrated circuits with a hardware description language, the designs are usually engineered at a higher level of abstraction than transistor level (logic families) or logic gate level. In HDLs, </a:t>
            </a:r>
            <a:r>
              <a:rPr lang="en-US" b="1" dirty="0" smtClean="0"/>
              <a:t>the designer declares the registers</a:t>
            </a:r>
            <a:r>
              <a:rPr lang="en-US" dirty="0" smtClean="0"/>
              <a:t> (which roughly correspond to </a:t>
            </a:r>
            <a:r>
              <a:rPr lang="en-US" b="1" dirty="0" smtClean="0"/>
              <a:t>variables</a:t>
            </a:r>
            <a:r>
              <a:rPr lang="en-US" dirty="0" smtClean="0"/>
              <a:t> in computer programming languages), and describes the combinational logic by using </a:t>
            </a:r>
            <a:r>
              <a:rPr lang="en-US" b="1" dirty="0" smtClean="0"/>
              <a:t>constructs </a:t>
            </a:r>
            <a:r>
              <a:rPr lang="en-US" dirty="0" smtClean="0"/>
              <a:t>that are familiar from programming languages such as </a:t>
            </a:r>
            <a:r>
              <a:rPr lang="en-US" b="1" dirty="0" smtClean="0"/>
              <a:t>if-then-else</a:t>
            </a:r>
            <a:r>
              <a:rPr lang="en-US" dirty="0" smtClean="0"/>
              <a:t> and </a:t>
            </a:r>
            <a:r>
              <a:rPr lang="en-US" b="1" dirty="0" smtClean="0"/>
              <a:t>arithmetic operations</a:t>
            </a:r>
            <a:r>
              <a:rPr lang="en-US" dirty="0" smtClean="0"/>
              <a:t>. This level is called </a:t>
            </a:r>
            <a:r>
              <a:rPr lang="en-US" i="1" dirty="0" smtClean="0"/>
              <a:t>register-transfer level</a:t>
            </a:r>
            <a:r>
              <a:rPr lang="en-US" dirty="0" smtClean="0"/>
              <a:t>. The term refers to the fact that </a:t>
            </a:r>
            <a:r>
              <a:rPr lang="en-US" b="1" dirty="0" smtClean="0"/>
              <a:t>RTL focuses on describing the flow of signals between registers.</a:t>
            </a:r>
            <a:endParaRPr lang="en-US"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hlinkClick r:id="rId2"/>
              </a:rPr>
              <a:t>RTL </a:t>
            </a:r>
            <a:r>
              <a:rPr lang="en-US" b="1" u="sng" dirty="0" err="1" smtClean="0">
                <a:hlinkClick r:id="rId2"/>
              </a:rPr>
              <a:t>vs</a:t>
            </a:r>
            <a:r>
              <a:rPr lang="en-US" b="1" u="sng" dirty="0" smtClean="0">
                <a:hlinkClick r:id="rId2"/>
              </a:rPr>
              <a:t> HDL? </a:t>
            </a:r>
            <a:r>
              <a:rPr lang="en-US" b="1" u="sng" dirty="0" err="1" smtClean="0">
                <a:hlinkClick r:id="rId2"/>
              </a:rPr>
              <a:t>Whats</a:t>
            </a:r>
            <a:r>
              <a:rPr lang="en-US" b="1" u="sng" dirty="0" smtClean="0">
                <a:hlinkClick r:id="rId2"/>
              </a:rPr>
              <a:t> the difference</a:t>
            </a:r>
            <a:r>
              <a:rPr lang="en-US" b="1" dirty="0" smtClean="0"/>
              <a:t> ? </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a:buNone/>
            </a:pPr>
            <a:r>
              <a:rPr lang="en-US" dirty="0" smtClean="0"/>
              <a:t>		HDL is the catch all name for all hardware description languages (</a:t>
            </a:r>
            <a:r>
              <a:rPr lang="en-US" dirty="0" err="1" smtClean="0"/>
              <a:t>Verilog,VHDL</a:t>
            </a:r>
            <a:r>
              <a:rPr lang="en-US" dirty="0" smtClean="0"/>
              <a:t>, etc.) in the same way Object Oriented can refer to C++, Java, etc. RTL, on the other hand, is </a:t>
            </a:r>
            <a:r>
              <a:rPr lang="en-US" b="1" dirty="0" smtClean="0"/>
              <a:t>a way of describing a circuit</a:t>
            </a:r>
            <a:r>
              <a:rPr lang="en-US" dirty="0" smtClean="0"/>
              <a:t>. You write your RTL level code in an HDL language which then is translated (by synthesis tools) to gate level description in the same HDL language or whatever your target device/process will take.</a:t>
            </a:r>
          </a:p>
          <a:p>
            <a:pPr>
              <a:buNone/>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223</TotalTime>
  <Words>447</Words>
  <Application>Microsoft Office PowerPoint</Application>
  <PresentationFormat>On-screen Show (4:3)</PresentationFormat>
  <Paragraphs>82</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Arial Narrow</vt:lpstr>
      <vt:lpstr>Calibri</vt:lpstr>
      <vt:lpstr>Times New Roman</vt:lpstr>
      <vt:lpstr>Wide Latin</vt:lpstr>
      <vt:lpstr>Office Theme</vt:lpstr>
      <vt:lpstr>PowerPoint Presentation</vt:lpstr>
      <vt:lpstr>Unit-7</vt:lpstr>
      <vt:lpstr>Cont…</vt:lpstr>
      <vt:lpstr>Role of HDLs</vt:lpstr>
      <vt:lpstr>7.1. RTL design with VHDL </vt:lpstr>
      <vt:lpstr>Cont…</vt:lpstr>
      <vt:lpstr>Cont…</vt:lpstr>
      <vt:lpstr>Cont….</vt:lpstr>
      <vt:lpstr>RTL vs HDL? Whats the difference ?  </vt:lpstr>
      <vt:lpstr>Cont….</vt:lpstr>
      <vt:lpstr>7.3. Shape (Structure) of VHDL </vt:lpstr>
      <vt:lpstr>Cont…</vt:lpstr>
      <vt:lpstr>Cont…</vt:lpstr>
      <vt:lpstr>PowerPoint Presentation</vt:lpstr>
      <vt:lpstr>Cont…</vt:lpstr>
      <vt:lpstr>Data Types </vt:lpstr>
      <vt:lpstr>PowerPoint Presentation</vt:lpstr>
      <vt:lpstr>What is a process ? </vt:lpstr>
      <vt:lpstr>VHDL Object Types </vt:lpstr>
      <vt:lpstr> Signals vs. Variables </vt:lpstr>
      <vt:lpstr>Attributes</vt:lpstr>
      <vt:lpstr>Finite State Machine (FSM) </vt:lpstr>
      <vt:lpstr>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Sarita</dc:creator>
  <cp:lastModifiedBy>Saru</cp:lastModifiedBy>
  <cp:revision>22</cp:revision>
  <dcterms:created xsi:type="dcterms:W3CDTF">2006-08-16T00:00:00Z</dcterms:created>
  <dcterms:modified xsi:type="dcterms:W3CDTF">2018-01-01T07:24:43Z</dcterms:modified>
</cp:coreProperties>
</file>