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92" r:id="rId4"/>
    <p:sldId id="279" r:id="rId5"/>
    <p:sldId id="259" r:id="rId6"/>
    <p:sldId id="263" r:id="rId7"/>
    <p:sldId id="264" r:id="rId8"/>
    <p:sldId id="265" r:id="rId9"/>
    <p:sldId id="291" r:id="rId10"/>
    <p:sldId id="290" r:id="rId11"/>
    <p:sldId id="269" r:id="rId12"/>
    <p:sldId id="270" r:id="rId13"/>
    <p:sldId id="281" r:id="rId14"/>
    <p:sldId id="282" r:id="rId15"/>
    <p:sldId id="283" r:id="rId16"/>
    <p:sldId id="289" r:id="rId17"/>
    <p:sldId id="288"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2EC1E3-8BD1-4A36-A964-DAD4A66E0055}" type="datetimeFigureOut">
              <a:rPr lang="en-US" smtClean="0"/>
              <a:t>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FAF40-C8E1-4A51-8468-83ADC4BDD9B4}" type="slidenum">
              <a:rPr lang="en-US" smtClean="0"/>
              <a:t>‹#›</a:t>
            </a:fld>
            <a:endParaRPr lang="en-US"/>
          </a:p>
        </p:txBody>
      </p:sp>
    </p:spTree>
    <p:extLst>
      <p:ext uri="{BB962C8B-B14F-4D97-AF65-F5344CB8AC3E}">
        <p14:creationId xmlns:p14="http://schemas.microsoft.com/office/powerpoint/2010/main" val="896928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925513" y="4311650"/>
            <a:ext cx="5083175" cy="4087813"/>
          </a:xfrm>
          <a:ln/>
        </p:spPr>
        <p:txBody>
          <a:bodyPr lIns="90512" tIns="44462" rIns="90512" bIns="44462"/>
          <a:lstStyle/>
          <a:p>
            <a:endParaRPr lang="en-US" altLang="en-US"/>
          </a:p>
        </p:txBody>
      </p:sp>
      <p:sp>
        <p:nvSpPr>
          <p:cNvPr id="2355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0306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eas.upenn.edu/~ese201/vhdl/#DataTyp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lectronics.stackexchange.com/questions/69022/rtl-vs-hdl-whats-the-differ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Unit-7</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pPr>
              <a:lnSpc>
                <a:spcPct val="150000"/>
              </a:lnSpc>
              <a:buNone/>
            </a:pPr>
            <a:r>
              <a:rPr lang="en-US" b="1" dirty="0" smtClean="0"/>
              <a:t>What is VHDL ? </a:t>
            </a:r>
            <a:endParaRPr lang="en-US" dirty="0" smtClean="0"/>
          </a:p>
          <a:p>
            <a:pPr>
              <a:lnSpc>
                <a:spcPct val="150000"/>
              </a:lnSpc>
              <a:buNone/>
            </a:pPr>
            <a:r>
              <a:rPr lang="en-US" b="1" dirty="0" smtClean="0"/>
              <a:t>		VHDL</a:t>
            </a:r>
            <a:r>
              <a:rPr lang="en-US" dirty="0" smtClean="0"/>
              <a:t> stands for </a:t>
            </a:r>
            <a:r>
              <a:rPr lang="en-US" b="1" dirty="0" smtClean="0"/>
              <a:t>V</a:t>
            </a:r>
            <a:r>
              <a:rPr lang="en-US" dirty="0" smtClean="0"/>
              <a:t>HSIC (Very High Speed Integrated Circuits) </a:t>
            </a:r>
            <a:r>
              <a:rPr lang="en-US" b="1" dirty="0" smtClean="0"/>
              <a:t>H</a:t>
            </a:r>
            <a:r>
              <a:rPr lang="en-US" dirty="0" smtClean="0"/>
              <a:t>ardware </a:t>
            </a:r>
            <a:r>
              <a:rPr lang="en-US" b="1" dirty="0" smtClean="0"/>
              <a:t>D</a:t>
            </a:r>
            <a:r>
              <a:rPr lang="en-US" dirty="0" smtClean="0"/>
              <a:t>escription </a:t>
            </a:r>
            <a:r>
              <a:rPr lang="en-US" b="1" dirty="0" smtClean="0"/>
              <a:t>L</a:t>
            </a:r>
            <a:r>
              <a:rPr lang="en-US" dirty="0" smtClean="0"/>
              <a:t>anguage. In the mid-1980’s the U.S. Department of Defense and the IEEE </a:t>
            </a:r>
            <a:r>
              <a:rPr lang="en-US" sz="2800" i="1" dirty="0" smtClean="0"/>
              <a:t>(Institute </a:t>
            </a:r>
            <a:r>
              <a:rPr lang="en-US" sz="2800" i="1" dirty="0"/>
              <a:t>of Electrical and Electronics Engineers</a:t>
            </a:r>
            <a:r>
              <a:rPr lang="en-US" sz="2800" i="1" dirty="0" smtClean="0"/>
              <a:t>)</a:t>
            </a:r>
            <a:r>
              <a:rPr lang="en-US" dirty="0" smtClean="0"/>
              <a:t> sponsored the development of this hardware description language. Its goal was to develop very high-speed integrated circuit. It has become now one of industry’s standard languages used to describe digital systems. The other widely used hardware description language is </a:t>
            </a:r>
            <a:r>
              <a:rPr lang="en-US" b="1" dirty="0" err="1" smtClean="0"/>
              <a:t>Verilog</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9282" t="30209" r="35578" b="21874"/>
          <a:stretch/>
        </p:blipFill>
        <p:spPr>
          <a:xfrm>
            <a:off x="990600" y="1752600"/>
            <a:ext cx="6172200" cy="4724400"/>
          </a:xfrm>
          <a:prstGeom prst="rect">
            <a:avLst/>
          </a:prstGeom>
        </p:spPr>
      </p:pic>
    </p:spTree>
    <p:extLst>
      <p:ext uri="{BB962C8B-B14F-4D97-AF65-F5344CB8AC3E}">
        <p14:creationId xmlns:p14="http://schemas.microsoft.com/office/powerpoint/2010/main" val="124212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dirty="0" smtClean="0"/>
              <a:t>Cont…</a:t>
            </a:r>
            <a:endParaRPr lang="en-US" dirty="0"/>
          </a:p>
        </p:txBody>
      </p:sp>
      <p:sp>
        <p:nvSpPr>
          <p:cNvPr id="3" name="Content Placeholder 2"/>
          <p:cNvSpPr>
            <a:spLocks noGrp="1"/>
          </p:cNvSpPr>
          <p:nvPr>
            <p:ph idx="1"/>
          </p:nvPr>
        </p:nvSpPr>
        <p:spPr>
          <a:xfrm>
            <a:off x="152400" y="1143000"/>
            <a:ext cx="8763000" cy="5181600"/>
          </a:xfrm>
        </p:spPr>
        <p:txBody>
          <a:bodyPr>
            <a:normAutofit/>
          </a:bodyPr>
          <a:lstStyle/>
          <a:p>
            <a:pPr>
              <a:buNone/>
            </a:pPr>
            <a:r>
              <a:rPr lang="en-US" dirty="0" smtClean="0"/>
              <a:t>		VHDL uses reserved </a:t>
            </a:r>
            <a:r>
              <a:rPr lang="en-US" b="1" dirty="0" smtClean="0"/>
              <a:t>keyword</a:t>
            </a:r>
            <a:r>
              <a:rPr lang="en-US" dirty="0" smtClean="0"/>
              <a:t>s that cannot be used as signal names or identifiers.  Keywords and user-defined identifiers are </a:t>
            </a:r>
            <a:r>
              <a:rPr lang="en-US" b="1" dirty="0" smtClean="0"/>
              <a:t>case insensitive</a:t>
            </a:r>
            <a:r>
              <a:rPr lang="en-US" dirty="0" smtClean="0"/>
              <a:t>. Lines with comments start with two adjacent hyphens (--) and will be ignored by the compiler. VHDL also ignores line breaks and extra spaces. VHDL is </a:t>
            </a:r>
            <a:r>
              <a:rPr lang="en-US" b="1" dirty="0" smtClean="0"/>
              <a:t>a strongly typed</a:t>
            </a:r>
            <a:r>
              <a:rPr lang="en-US" dirty="0" smtClean="0"/>
              <a:t> language which implies that one has always to declare the </a:t>
            </a:r>
            <a:r>
              <a:rPr lang="en-US" u="sng" dirty="0" smtClean="0">
                <a:hlinkClick r:id="rId2"/>
              </a:rPr>
              <a:t>type</a:t>
            </a:r>
            <a:r>
              <a:rPr lang="en-US" dirty="0" smtClean="0"/>
              <a:t> of every object that can have a value, such as signals, constants and variables.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Types</a:t>
            </a:r>
            <a:r>
              <a:rPr lang="en-US" dirty="0" smtClean="0"/>
              <a:t/>
            </a:r>
            <a:br>
              <a:rPr lang="en-US" dirty="0" smtClean="0"/>
            </a:br>
            <a:endParaRPr lang="en-US" dirty="0"/>
          </a:p>
        </p:txBody>
      </p:sp>
      <p:sp>
        <p:nvSpPr>
          <p:cNvPr id="3" name="Content Placeholder 2"/>
          <p:cNvSpPr>
            <a:spLocks noGrp="1"/>
          </p:cNvSpPr>
          <p:nvPr>
            <p:ph idx="1"/>
          </p:nvPr>
        </p:nvSpPr>
        <p:spPr>
          <a:xfrm>
            <a:off x="0" y="1066800"/>
            <a:ext cx="9144000" cy="5791200"/>
          </a:xfrm>
        </p:spPr>
        <p:txBody>
          <a:bodyPr>
            <a:normAutofit lnSpcReduction="10000"/>
          </a:bodyPr>
          <a:lstStyle/>
          <a:p>
            <a:pPr>
              <a:lnSpc>
                <a:spcPct val="150000"/>
              </a:lnSpc>
              <a:buNone/>
            </a:pPr>
            <a:r>
              <a:rPr lang="en-US" dirty="0" smtClean="0"/>
              <a:t>		</a:t>
            </a:r>
            <a:r>
              <a:rPr lang="en-US" sz="3600" dirty="0" smtClean="0"/>
              <a:t>There are four classes of data types: </a:t>
            </a:r>
            <a:r>
              <a:rPr lang="en-US" sz="3600" b="1" dirty="0" smtClean="0"/>
              <a:t>scalar</a:t>
            </a:r>
            <a:r>
              <a:rPr lang="en-US" sz="3600" dirty="0" smtClean="0"/>
              <a:t>, </a:t>
            </a:r>
            <a:r>
              <a:rPr lang="en-US" sz="3600" b="1" dirty="0" smtClean="0"/>
              <a:t>composite</a:t>
            </a:r>
            <a:r>
              <a:rPr lang="en-US" sz="3600" dirty="0" smtClean="0"/>
              <a:t>, </a:t>
            </a:r>
            <a:r>
              <a:rPr lang="en-US" sz="3600" b="1" dirty="0" smtClean="0"/>
              <a:t>access</a:t>
            </a:r>
            <a:r>
              <a:rPr lang="en-US" sz="3600" dirty="0" smtClean="0"/>
              <a:t> and </a:t>
            </a:r>
            <a:r>
              <a:rPr lang="en-US" sz="3600" b="1" dirty="0" smtClean="0"/>
              <a:t>file</a:t>
            </a:r>
            <a:r>
              <a:rPr lang="en-US" sz="3600" dirty="0" smtClean="0"/>
              <a:t> types. The scalar types represent a single value and are ordered so that </a:t>
            </a:r>
            <a:r>
              <a:rPr lang="en-US" sz="3600" u="sng" dirty="0" smtClean="0"/>
              <a:t>relational</a:t>
            </a:r>
            <a:r>
              <a:rPr lang="en-US" sz="3600" dirty="0" smtClean="0"/>
              <a:t> operations can be performed on them. The </a:t>
            </a:r>
            <a:r>
              <a:rPr lang="en-US" sz="3600" b="1" dirty="0" smtClean="0"/>
              <a:t>scalar </a:t>
            </a:r>
            <a:r>
              <a:rPr lang="en-US" sz="3600" dirty="0" smtClean="0"/>
              <a:t>type includes </a:t>
            </a:r>
            <a:r>
              <a:rPr lang="en-US" sz="3600" b="1" dirty="0" smtClean="0"/>
              <a:t>integer, real, and enumerated types of Boolean and Characte</a:t>
            </a:r>
            <a:r>
              <a:rPr lang="en-US" sz="3600" dirty="0" smtClean="0"/>
              <a:t>r.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Concurrent Statements</a:t>
            </a:r>
            <a:r>
              <a:rPr lang="en-US" dirty="0"/>
              <a:t/>
            </a:r>
            <a:br>
              <a:rPr lang="en-US" dirty="0"/>
            </a:br>
            <a:endParaRPr lang="en-US" dirty="0"/>
          </a:p>
        </p:txBody>
      </p:sp>
      <p:sp>
        <p:nvSpPr>
          <p:cNvPr id="3" name="Content Placeholder 2"/>
          <p:cNvSpPr>
            <a:spLocks noGrp="1"/>
          </p:cNvSpPr>
          <p:nvPr>
            <p:ph idx="1"/>
          </p:nvPr>
        </p:nvSpPr>
        <p:spPr>
          <a:xfrm>
            <a:off x="457200" y="1600200"/>
            <a:ext cx="8229600" cy="5181600"/>
          </a:xfrm>
        </p:spPr>
        <p:txBody>
          <a:bodyPr>
            <a:normAutofit lnSpcReduction="10000"/>
          </a:bodyPr>
          <a:lstStyle/>
          <a:p>
            <a:pPr marL="0" indent="0">
              <a:buNone/>
            </a:pPr>
            <a:r>
              <a:rPr lang="en-US" dirty="0"/>
              <a:t>A VHDL architecture contains a set of concurrent statements. Each concurrent statement defines one of the interconnected blocks or processes that describe the overall behavior or structure of a design. Concurrent statements in a design execute continuously, unlike sequential </a:t>
            </a:r>
            <a:r>
              <a:rPr lang="en-US" dirty="0" smtClean="0"/>
              <a:t>statements, </a:t>
            </a:r>
            <a:r>
              <a:rPr lang="en-US" dirty="0"/>
              <a:t>which execute one after </a:t>
            </a:r>
            <a:r>
              <a:rPr lang="en-US" dirty="0" smtClean="0"/>
              <a:t>another.</a:t>
            </a:r>
          </a:p>
          <a:p>
            <a:pPr marL="0" indent="0">
              <a:buNone/>
            </a:pPr>
            <a:r>
              <a:rPr lang="en-US" dirty="0"/>
              <a:t>The two main concurrent statements </a:t>
            </a:r>
            <a:r>
              <a:rPr lang="en-US" dirty="0" smtClean="0"/>
              <a:t>are: </a:t>
            </a:r>
          </a:p>
          <a:p>
            <a:pPr marL="0" indent="0">
              <a:buNone/>
            </a:pPr>
            <a:r>
              <a:rPr lang="en-US" dirty="0" smtClean="0"/>
              <a:t>1.      process statement</a:t>
            </a:r>
          </a:p>
          <a:p>
            <a:pPr marL="0" indent="0">
              <a:buNone/>
            </a:pPr>
            <a:r>
              <a:rPr lang="en-US" dirty="0" smtClean="0"/>
              <a:t> 2.    block </a:t>
            </a:r>
            <a:r>
              <a:rPr lang="en-US" dirty="0"/>
              <a:t>statement</a:t>
            </a:r>
          </a:p>
        </p:txBody>
      </p:sp>
    </p:spTree>
    <p:extLst>
      <p:ext uri="{BB962C8B-B14F-4D97-AF65-F5344CB8AC3E}">
        <p14:creationId xmlns:p14="http://schemas.microsoft.com/office/powerpoint/2010/main" val="131008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Variables: </a:t>
            </a:r>
            <a:endParaRPr lang="en-US" dirty="0"/>
          </a:p>
        </p:txBody>
      </p:sp>
      <p:sp>
        <p:nvSpPr>
          <p:cNvPr id="3" name="Content Placeholder 2"/>
          <p:cNvSpPr>
            <a:spLocks noGrp="1"/>
          </p:cNvSpPr>
          <p:nvPr>
            <p:ph idx="1"/>
          </p:nvPr>
        </p:nvSpPr>
        <p:spPr/>
        <p:txBody>
          <a:bodyPr>
            <a:normAutofit/>
          </a:bodyPr>
          <a:lstStyle/>
          <a:p>
            <a:pPr marL="0" lvl="0" indent="0">
              <a:buNone/>
            </a:pPr>
            <a:r>
              <a:rPr lang="en-US" sz="2400" dirty="0" smtClean="0">
                <a:latin typeface="Times New Roman" panose="02020603050405020304" pitchFamily="18" charset="0"/>
                <a:cs typeface="Times New Roman" panose="02020603050405020304" pitchFamily="18" charset="0"/>
              </a:rPr>
              <a:t>Assignment </a:t>
            </a:r>
            <a:r>
              <a:rPr lang="en-US" sz="2400" dirty="0">
                <a:latin typeface="Times New Roman" panose="02020603050405020304" pitchFamily="18" charset="0"/>
                <a:cs typeface="Times New Roman" panose="02020603050405020304" pitchFamily="18" charset="0"/>
              </a:rPr>
              <a:t>to variables are scheduled immediately (the  assignment takes effect immediately). If a variable is assigned a value, the corresponding location in memory is written with the new value while destroying the old value.  This effectively happen immediately so if the next executing statement in the program uses the value of the variable, it is the new value that is used. Typically, variables are used as a local storage mechanism, visible only inside a process.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0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2800" dirty="0"/>
              <a:t>Finite State Machines</a:t>
            </a:r>
            <a:br>
              <a:rPr lang="en-US" sz="2800" dirty="0"/>
            </a:br>
            <a:endParaRPr lang="en-US" sz="2800" dirty="0"/>
          </a:p>
        </p:txBody>
      </p:sp>
      <p:pic>
        <p:nvPicPr>
          <p:cNvPr id="5122" name="Picture 2" descr="Introduction:&#10;• FSM’s can exist in several states and it goes from one&#10;state to another state based on the present state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43000"/>
            <a:ext cx="75438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16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eneral FSM&#10;4&#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8001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FSMs</a:t>
            </a:r>
          </a:p>
        </p:txBody>
      </p:sp>
      <p:sp>
        <p:nvSpPr>
          <p:cNvPr id="6" name="Slide Number Placeholder 5"/>
          <p:cNvSpPr>
            <a:spLocks noGrp="1"/>
          </p:cNvSpPr>
          <p:nvPr>
            <p:ph type="sldNum" sz="quarter" idx="12"/>
          </p:nvPr>
        </p:nvSpPr>
        <p:spPr/>
        <p:txBody>
          <a:bodyPr/>
          <a:lstStyle/>
          <a:p>
            <a:fld id="{45EDA5F8-4E75-4278-8FD1-A5E68D570FC9}" type="slidenum">
              <a:rPr lang="en-US" altLang="en-US"/>
              <a:pPr/>
              <a:t>17</a:t>
            </a:fld>
            <a:endParaRPr lang="en-US" altLang="en-US"/>
          </a:p>
        </p:txBody>
      </p:sp>
      <p:sp>
        <p:nvSpPr>
          <p:cNvPr id="234498" name="Rectangle 2"/>
          <p:cNvSpPr>
            <a:spLocks noGrp="1" noChangeArrowheads="1"/>
          </p:cNvSpPr>
          <p:nvPr>
            <p:ph type="title"/>
          </p:nvPr>
        </p:nvSpPr>
        <p:spPr/>
        <p:txBody>
          <a:bodyPr/>
          <a:lstStyle/>
          <a:p>
            <a:r>
              <a:rPr lang="en-US" altLang="en-US"/>
              <a:t>FSM design procedure</a:t>
            </a:r>
          </a:p>
        </p:txBody>
      </p:sp>
      <p:sp>
        <p:nvSpPr>
          <p:cNvPr id="234499" name="Rectangle 3"/>
          <p:cNvSpPr>
            <a:spLocks noGrp="1" noChangeArrowheads="1"/>
          </p:cNvSpPr>
          <p:nvPr>
            <p:ph type="body" idx="1"/>
          </p:nvPr>
        </p:nvSpPr>
        <p:spPr>
          <a:xfrm>
            <a:off x="457200" y="1499992"/>
            <a:ext cx="8179496" cy="4453003"/>
          </a:xfrm>
        </p:spPr>
        <p:txBody>
          <a:bodyPr>
            <a:normAutofit fontScale="70000" lnSpcReduction="20000"/>
          </a:bodyPr>
          <a:lstStyle/>
          <a:p>
            <a:r>
              <a:rPr lang="en-US" altLang="en-US"/>
              <a:t>Describe FSM behavior, e.g. state diagram</a:t>
            </a:r>
          </a:p>
          <a:p>
            <a:pPr lvl="1"/>
            <a:r>
              <a:rPr lang="en-US" altLang="en-US"/>
              <a:t>Inputs and Outputs</a:t>
            </a:r>
          </a:p>
          <a:p>
            <a:pPr lvl="1"/>
            <a:r>
              <a:rPr lang="en-US" altLang="en-US"/>
              <a:t>States (symbolic)</a:t>
            </a:r>
          </a:p>
          <a:p>
            <a:pPr lvl="1"/>
            <a:r>
              <a:rPr lang="en-US" altLang="en-US"/>
              <a:t>State transitions</a:t>
            </a:r>
          </a:p>
          <a:p>
            <a:r>
              <a:rPr lang="en-US" altLang="en-US"/>
              <a:t>State diagram to state transition table, i.e. truth table</a:t>
            </a:r>
          </a:p>
          <a:p>
            <a:pPr lvl="1"/>
            <a:r>
              <a:rPr lang="en-US" altLang="en-US"/>
              <a:t>Inputs: inputs and current state</a:t>
            </a:r>
          </a:p>
          <a:p>
            <a:pPr lvl="1"/>
            <a:r>
              <a:rPr lang="en-US" altLang="en-US"/>
              <a:t>Outputs: outputs and next state</a:t>
            </a:r>
          </a:p>
          <a:p>
            <a:r>
              <a:rPr lang="en-US" altLang="en-US"/>
              <a:t>State encoding</a:t>
            </a:r>
          </a:p>
          <a:p>
            <a:pPr lvl="1"/>
            <a:r>
              <a:rPr lang="en-US" altLang="en-US"/>
              <a:t>decide on representation of states</a:t>
            </a:r>
          </a:p>
          <a:p>
            <a:pPr lvl="1"/>
            <a:r>
              <a:rPr lang="en-US" altLang="en-US"/>
              <a:t>lots of choices</a:t>
            </a:r>
          </a:p>
          <a:p>
            <a:r>
              <a:rPr lang="en-US" altLang="en-US"/>
              <a:t>Implementation</a:t>
            </a:r>
          </a:p>
          <a:p>
            <a:pPr lvl="1"/>
            <a:r>
              <a:rPr lang="en-US" altLang="en-US"/>
              <a:t>flip-flop for each state bit</a:t>
            </a:r>
          </a:p>
          <a:p>
            <a:pPr lvl="1"/>
            <a:r>
              <a:rPr lang="en-US" altLang="en-US"/>
              <a:t>synthesize combinational logic from encoded state table</a:t>
            </a:r>
          </a:p>
        </p:txBody>
      </p:sp>
    </p:spTree>
    <p:extLst>
      <p:ext uri="{BB962C8B-B14F-4D97-AF65-F5344CB8AC3E}">
        <p14:creationId xmlns:p14="http://schemas.microsoft.com/office/powerpoint/2010/main" val="416700912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04800" y="1143000"/>
            <a:ext cx="8610600" cy="5257800"/>
          </a:xfrm>
        </p:spPr>
        <p:txBody>
          <a:bodyPr>
            <a:normAutofit fontScale="70000" lnSpcReduction="20000"/>
          </a:bodyPr>
          <a:lstStyle/>
          <a:p>
            <a:pPr>
              <a:lnSpc>
                <a:spcPct val="170000"/>
              </a:lnSpc>
              <a:buNone/>
            </a:pPr>
            <a:r>
              <a:rPr lang="en-US" dirty="0" smtClean="0"/>
              <a:t>`		When designing digital integrated circuits with a hardware description language, the designs are usually engineered at a higher level of abstraction than transistor level (logic families) or logic gate level. In HDLs, </a:t>
            </a:r>
            <a:r>
              <a:rPr lang="en-US" b="1" dirty="0" smtClean="0"/>
              <a:t>the designer declares the registers</a:t>
            </a:r>
            <a:r>
              <a:rPr lang="en-US" dirty="0" smtClean="0"/>
              <a:t> (which roughly correspond to </a:t>
            </a:r>
            <a:r>
              <a:rPr lang="en-US" b="1" dirty="0" smtClean="0"/>
              <a:t>variables</a:t>
            </a:r>
            <a:r>
              <a:rPr lang="en-US" dirty="0" smtClean="0"/>
              <a:t> in computer programming languages), and describes the combinational logic by using </a:t>
            </a:r>
            <a:r>
              <a:rPr lang="en-US" b="1" dirty="0" smtClean="0"/>
              <a:t>constructs </a:t>
            </a:r>
            <a:r>
              <a:rPr lang="en-US" dirty="0" smtClean="0"/>
              <a:t>that are familiar from programming languages such as </a:t>
            </a:r>
            <a:r>
              <a:rPr lang="en-US" b="1" dirty="0" smtClean="0"/>
              <a:t>if-then-else</a:t>
            </a:r>
            <a:r>
              <a:rPr lang="en-US" dirty="0" smtClean="0"/>
              <a:t> and </a:t>
            </a:r>
            <a:r>
              <a:rPr lang="en-US" b="1" dirty="0" smtClean="0"/>
              <a:t>arithmetic operations</a:t>
            </a:r>
            <a:r>
              <a:rPr lang="en-US" dirty="0" smtClean="0"/>
              <a:t>. This level is called </a:t>
            </a:r>
            <a:r>
              <a:rPr lang="en-US" i="1" dirty="0" smtClean="0"/>
              <a:t>register-transfer level</a:t>
            </a:r>
            <a:r>
              <a:rPr lang="en-US" dirty="0" smtClean="0"/>
              <a:t>. The term refers to the fact that </a:t>
            </a:r>
            <a:r>
              <a:rPr lang="en-US" b="1" dirty="0" smtClean="0"/>
              <a:t>RTL focuses on describing the flow of signals between registers.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371600"/>
            <a:ext cx="8763000" cy="5181600"/>
          </a:xfrm>
        </p:spPr>
        <p:txBody>
          <a:bodyPr>
            <a:normAutofit lnSpcReduction="10000"/>
          </a:bodyPr>
          <a:lstStyle/>
          <a:p>
            <a:pPr>
              <a:lnSpc>
                <a:spcPct val="150000"/>
              </a:lnSpc>
              <a:buNone/>
            </a:pPr>
            <a:r>
              <a:rPr lang="en-US" dirty="0" smtClean="0"/>
              <a:t>		Both are powerful languages that allow us to describe and simulate complex digital systems.  A third HDL language is </a:t>
            </a:r>
            <a:r>
              <a:rPr lang="en-US" b="1" dirty="0" smtClean="0"/>
              <a:t>ABEL</a:t>
            </a:r>
            <a:r>
              <a:rPr lang="en-US" dirty="0" smtClean="0"/>
              <a:t> (Advanced Boolean Equation Language) which was specifically designed for Programmable Logic Devices (PLD). ABEL is less powerful than the other two languages and is less popular in industry.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VHDL Primer by Jayaram Bhask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667000"/>
            <a:ext cx="27813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libro: vhdl. lenguaje para sintesis y modelado de ... - p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libro: vhdl. lenguaje para sintesis y modelado de ... - pd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s://http2.mlstatic.com/libro-vhdl-lenguaje-para-sintesis-y-modelado-de-pdf-D_NQ_NP_233515-MLM25243686396_122016-F.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395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10"/>
          </p:nvPr>
        </p:nvSpPr>
        <p:spPr/>
        <p:txBody>
          <a:bodyPr/>
          <a:lstStyle/>
          <a:p>
            <a:fld id="{D6F91259-6F79-4A74-85B6-D1C6AA5F4B66}" type="slidenum">
              <a:rPr lang="en-US"/>
              <a:pPr/>
              <a:t>4</a:t>
            </a:fld>
            <a:endParaRPr lang="en-US"/>
          </a:p>
        </p:txBody>
      </p:sp>
      <p:sp>
        <p:nvSpPr>
          <p:cNvPr id="322562" name="Rectangle 2"/>
          <p:cNvSpPr>
            <a:spLocks noGrp="1" noChangeArrowheads="1"/>
          </p:cNvSpPr>
          <p:nvPr>
            <p:ph type="title"/>
          </p:nvPr>
        </p:nvSpPr>
        <p:spPr/>
        <p:txBody>
          <a:bodyPr/>
          <a:lstStyle/>
          <a:p>
            <a:r>
              <a:rPr lang="en-US" dirty="0">
                <a:latin typeface="Arial Narrow" pitchFamily="34" charset="0"/>
              </a:rPr>
              <a:t>Role of HDLs</a:t>
            </a:r>
          </a:p>
        </p:txBody>
      </p:sp>
      <p:sp>
        <p:nvSpPr>
          <p:cNvPr id="322563" name="Text Box 3"/>
          <p:cNvSpPr txBox="1">
            <a:spLocks noChangeArrowheads="1"/>
          </p:cNvSpPr>
          <p:nvPr/>
        </p:nvSpPr>
        <p:spPr bwMode="auto">
          <a:xfrm>
            <a:off x="762000" y="4800600"/>
            <a:ext cx="5630863" cy="1730375"/>
          </a:xfrm>
          <a:prstGeom prst="rect">
            <a:avLst/>
          </a:prstGeom>
          <a:noFill/>
          <a:ln w="9525">
            <a:noFill/>
            <a:miter lim="800000"/>
            <a:headEnd/>
            <a:tailEnd/>
          </a:ln>
          <a:effectLst/>
        </p:spPr>
        <p:txBody>
          <a:bodyPr wrap="none">
            <a:spAutoFit/>
          </a:bodyPr>
          <a:lstStyle/>
          <a:p>
            <a:pPr algn="l" eaLnBrk="1" hangingPunct="1">
              <a:spcBef>
                <a:spcPts val="700"/>
              </a:spcBef>
              <a:buFontTx/>
              <a:buChar char="•"/>
            </a:pPr>
            <a:r>
              <a:rPr lang="en-US" sz="2400"/>
              <a:t> System description and documentation</a:t>
            </a:r>
          </a:p>
          <a:p>
            <a:pPr algn="l" eaLnBrk="1" hangingPunct="1">
              <a:spcBef>
                <a:spcPts val="700"/>
              </a:spcBef>
              <a:buFontTx/>
              <a:buChar char="•"/>
            </a:pPr>
            <a:r>
              <a:rPr lang="en-US" sz="2400"/>
              <a:t> System simulation </a:t>
            </a:r>
          </a:p>
          <a:p>
            <a:pPr algn="l" eaLnBrk="1" hangingPunct="1">
              <a:spcBef>
                <a:spcPts val="700"/>
              </a:spcBef>
              <a:buFontTx/>
              <a:buChar char="•"/>
            </a:pPr>
            <a:r>
              <a:rPr lang="en-US" sz="2400"/>
              <a:t> System synthesis</a:t>
            </a:r>
          </a:p>
          <a:p>
            <a:pPr algn="l" eaLnBrk="1" hangingPunct="1"/>
            <a:endParaRPr lang="en-US" sz="2400">
              <a:latin typeface="Times New Roman" pitchFamily="18" charset="0"/>
            </a:endParaRPr>
          </a:p>
        </p:txBody>
      </p:sp>
      <p:grpSp>
        <p:nvGrpSpPr>
          <p:cNvPr id="322564" name="Group 4"/>
          <p:cNvGrpSpPr>
            <a:grpSpLocks/>
          </p:cNvGrpSpPr>
          <p:nvPr/>
        </p:nvGrpSpPr>
        <p:grpSpPr bwMode="auto">
          <a:xfrm>
            <a:off x="1600200" y="1828800"/>
            <a:ext cx="5000625" cy="2579688"/>
            <a:chOff x="1248" y="816"/>
            <a:chExt cx="3150" cy="1625"/>
          </a:xfrm>
        </p:grpSpPr>
        <p:sp>
          <p:nvSpPr>
            <p:cNvPr id="322565" name="Rectangle 5"/>
            <p:cNvSpPr>
              <a:spLocks noChangeArrowheads="1"/>
            </p:cNvSpPr>
            <p:nvPr/>
          </p:nvSpPr>
          <p:spPr bwMode="auto">
            <a:xfrm>
              <a:off x="1248" y="824"/>
              <a:ext cx="257" cy="230"/>
            </a:xfrm>
            <a:prstGeom prst="rect">
              <a:avLst/>
            </a:prstGeom>
            <a:noFill/>
            <a:ln w="9525">
              <a:noFill/>
              <a:miter lim="800000"/>
              <a:headEnd/>
              <a:tailEnd/>
            </a:ln>
          </p:spPr>
          <p:txBody>
            <a:bodyPr wrap="none" lIns="0" tIns="0" rIns="0" bIns="0">
              <a:spAutoFit/>
            </a:bodyPr>
            <a:lstStyle/>
            <a:p>
              <a:pPr algn="l" eaLnBrk="1" hangingPunct="1"/>
              <a:r>
                <a:rPr lang="en-US" sz="2400" dirty="0">
                  <a:solidFill>
                    <a:srgbClr val="000000"/>
                  </a:solidFill>
                  <a:latin typeface="Wide Latin" pitchFamily="18" charset="0"/>
                </a:rPr>
                <a:t>V</a:t>
              </a:r>
              <a:endParaRPr lang="en-US" sz="2400" dirty="0">
                <a:latin typeface="Times New Roman" pitchFamily="18" charset="0"/>
              </a:endParaRPr>
            </a:p>
          </p:txBody>
        </p:sp>
        <p:sp>
          <p:nvSpPr>
            <p:cNvPr id="322566" name="Rectangle 6"/>
            <p:cNvSpPr>
              <a:spLocks noChangeArrowheads="1"/>
            </p:cNvSpPr>
            <p:nvPr/>
          </p:nvSpPr>
          <p:spPr bwMode="auto">
            <a:xfrm>
              <a:off x="1504" y="880"/>
              <a:ext cx="96"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67" name="Rectangle 7"/>
            <p:cNvSpPr>
              <a:spLocks noChangeArrowheads="1"/>
            </p:cNvSpPr>
            <p:nvPr/>
          </p:nvSpPr>
          <p:spPr bwMode="auto">
            <a:xfrm>
              <a:off x="1584" y="816"/>
              <a:ext cx="2814" cy="230"/>
            </a:xfrm>
            <a:prstGeom prst="rect">
              <a:avLst/>
            </a:prstGeom>
            <a:noFill/>
            <a:ln w="9525">
              <a:noFill/>
              <a:miter lim="800000"/>
              <a:headEnd/>
              <a:tailEnd/>
            </a:ln>
          </p:spPr>
          <p:txBody>
            <a:bodyPr wrap="none" lIns="0" tIns="0" rIns="0" bIns="0">
              <a:spAutoFit/>
            </a:bodyPr>
            <a:lstStyle/>
            <a:p>
              <a:pPr algn="l" eaLnBrk="1" hangingPunct="1"/>
              <a:r>
                <a:rPr lang="en-US" sz="2400" b="1" i="1" dirty="0">
                  <a:solidFill>
                    <a:srgbClr val="000000"/>
                  </a:solidFill>
                  <a:latin typeface="Times New Roman" pitchFamily="18" charset="0"/>
                </a:rPr>
                <a:t>Very High Speed Integrated Circuit</a:t>
              </a:r>
              <a:endParaRPr lang="en-US" sz="2400" dirty="0">
                <a:latin typeface="Times New Roman" pitchFamily="18" charset="0"/>
              </a:endParaRPr>
            </a:p>
          </p:txBody>
        </p:sp>
        <p:sp>
          <p:nvSpPr>
            <p:cNvPr id="322568" name="Rectangle 8"/>
            <p:cNvSpPr>
              <a:spLocks noChangeArrowheads="1"/>
            </p:cNvSpPr>
            <p:nvPr/>
          </p:nvSpPr>
          <p:spPr bwMode="auto">
            <a:xfrm>
              <a:off x="1248" y="1265"/>
              <a:ext cx="303" cy="230"/>
            </a:xfrm>
            <a:prstGeom prst="rect">
              <a:avLst/>
            </a:prstGeom>
            <a:noFill/>
            <a:ln w="9525">
              <a:noFill/>
              <a:miter lim="800000"/>
              <a:headEnd/>
              <a:tailEnd/>
            </a:ln>
          </p:spPr>
          <p:txBody>
            <a:bodyPr wrap="none" lIns="0" tIns="0" rIns="0" bIns="0">
              <a:spAutoFit/>
            </a:bodyPr>
            <a:lstStyle/>
            <a:p>
              <a:pPr algn="l" eaLnBrk="1" hangingPunct="1"/>
              <a:r>
                <a:rPr lang="en-US" sz="2400">
                  <a:solidFill>
                    <a:srgbClr val="000000"/>
                  </a:solidFill>
                  <a:latin typeface="Wide Latin" pitchFamily="18" charset="0"/>
                </a:rPr>
                <a:t>H</a:t>
              </a:r>
              <a:endParaRPr lang="en-US" sz="2400">
                <a:latin typeface="Times New Roman" pitchFamily="18" charset="0"/>
              </a:endParaRPr>
            </a:p>
          </p:txBody>
        </p:sp>
        <p:sp>
          <p:nvSpPr>
            <p:cNvPr id="322569" name="Rectangle 9"/>
            <p:cNvSpPr>
              <a:spLocks noChangeArrowheads="1"/>
            </p:cNvSpPr>
            <p:nvPr/>
          </p:nvSpPr>
          <p:spPr bwMode="auto">
            <a:xfrm>
              <a:off x="1552" y="1321"/>
              <a:ext cx="96"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0" name="Rectangle 10"/>
            <p:cNvSpPr>
              <a:spLocks noChangeArrowheads="1"/>
            </p:cNvSpPr>
            <p:nvPr/>
          </p:nvSpPr>
          <p:spPr bwMode="auto">
            <a:xfrm>
              <a:off x="1632" y="1248"/>
              <a:ext cx="800"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Hardware</a:t>
              </a:r>
              <a:endParaRPr lang="en-US" sz="2400">
                <a:latin typeface="Times New Roman" pitchFamily="18" charset="0"/>
              </a:endParaRPr>
            </a:p>
          </p:txBody>
        </p:sp>
        <p:sp>
          <p:nvSpPr>
            <p:cNvPr id="322571" name="Rectangle 11"/>
            <p:cNvSpPr>
              <a:spLocks noChangeArrowheads="1"/>
            </p:cNvSpPr>
            <p:nvPr/>
          </p:nvSpPr>
          <p:spPr bwMode="auto">
            <a:xfrm>
              <a:off x="2448" y="1321"/>
              <a:ext cx="48"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2" name="Rectangle 12"/>
            <p:cNvSpPr>
              <a:spLocks noChangeArrowheads="1"/>
            </p:cNvSpPr>
            <p:nvPr/>
          </p:nvSpPr>
          <p:spPr bwMode="auto">
            <a:xfrm>
              <a:off x="1248" y="1706"/>
              <a:ext cx="28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Wide Latin" pitchFamily="18" charset="0"/>
                </a:rPr>
                <a:t>D</a:t>
              </a:r>
              <a:endParaRPr lang="en-US" sz="2400">
                <a:latin typeface="Times New Roman" pitchFamily="18" charset="0"/>
              </a:endParaRPr>
            </a:p>
          </p:txBody>
        </p:sp>
        <p:sp>
          <p:nvSpPr>
            <p:cNvPr id="322573" name="Rectangle 13"/>
            <p:cNvSpPr>
              <a:spLocks noChangeArrowheads="1"/>
            </p:cNvSpPr>
            <p:nvPr/>
          </p:nvSpPr>
          <p:spPr bwMode="auto">
            <a:xfrm>
              <a:off x="1536" y="1762"/>
              <a:ext cx="14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4" name="Rectangle 14"/>
            <p:cNvSpPr>
              <a:spLocks noChangeArrowheads="1"/>
            </p:cNvSpPr>
            <p:nvPr/>
          </p:nvSpPr>
          <p:spPr bwMode="auto">
            <a:xfrm>
              <a:off x="1632" y="1680"/>
              <a:ext cx="917"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Description</a:t>
              </a:r>
              <a:endParaRPr lang="en-US" sz="2400">
                <a:latin typeface="Times New Roman" pitchFamily="18" charset="0"/>
              </a:endParaRPr>
            </a:p>
          </p:txBody>
        </p:sp>
        <p:sp>
          <p:nvSpPr>
            <p:cNvPr id="322575" name="Rectangle 15"/>
            <p:cNvSpPr>
              <a:spLocks noChangeArrowheads="1"/>
            </p:cNvSpPr>
            <p:nvPr/>
          </p:nvSpPr>
          <p:spPr bwMode="auto">
            <a:xfrm>
              <a:off x="1248" y="2155"/>
              <a:ext cx="255"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Wide Latin" pitchFamily="18" charset="0"/>
                </a:rPr>
                <a:t>L</a:t>
              </a:r>
              <a:endParaRPr lang="en-US" sz="2400">
                <a:latin typeface="Times New Roman" pitchFamily="18" charset="0"/>
              </a:endParaRPr>
            </a:p>
          </p:txBody>
        </p:sp>
        <p:sp>
          <p:nvSpPr>
            <p:cNvPr id="322576" name="Rectangle 16"/>
            <p:cNvSpPr>
              <a:spLocks noChangeArrowheads="1"/>
            </p:cNvSpPr>
            <p:nvPr/>
          </p:nvSpPr>
          <p:spPr bwMode="auto">
            <a:xfrm>
              <a:off x="1504" y="2211"/>
              <a:ext cx="144" cy="230"/>
            </a:xfrm>
            <a:prstGeom prst="rect">
              <a:avLst/>
            </a:prstGeom>
            <a:noFill/>
            <a:ln w="9525">
              <a:noFill/>
              <a:miter lim="800000"/>
              <a:headEnd/>
              <a:tailEnd/>
            </a:ln>
          </p:spPr>
          <p:txBody>
            <a:bodyPr wrap="none" lIns="0" tIns="0" rIns="0" bIns="0">
              <a:spAutoFit/>
            </a:bodyPr>
            <a:lstStyle/>
            <a:p>
              <a:pPr algn="l" eaLnBrk="1" hangingPunct="1"/>
              <a:r>
                <a:rPr lang="en-US" sz="2400" b="1">
                  <a:solidFill>
                    <a:srgbClr val="000000"/>
                  </a:solidFill>
                  <a:latin typeface="Times New Roman" pitchFamily="18" charset="0"/>
                </a:rPr>
                <a:t>   </a:t>
              </a:r>
              <a:endParaRPr lang="en-US" sz="2400">
                <a:latin typeface="Times New Roman" pitchFamily="18" charset="0"/>
              </a:endParaRPr>
            </a:p>
          </p:txBody>
        </p:sp>
        <p:sp>
          <p:nvSpPr>
            <p:cNvPr id="322577" name="Rectangle 17"/>
            <p:cNvSpPr>
              <a:spLocks noChangeArrowheads="1"/>
            </p:cNvSpPr>
            <p:nvPr/>
          </p:nvSpPr>
          <p:spPr bwMode="auto">
            <a:xfrm>
              <a:off x="1632" y="2160"/>
              <a:ext cx="800" cy="230"/>
            </a:xfrm>
            <a:prstGeom prst="rect">
              <a:avLst/>
            </a:prstGeom>
            <a:noFill/>
            <a:ln w="9525">
              <a:noFill/>
              <a:miter lim="800000"/>
              <a:headEnd/>
              <a:tailEnd/>
            </a:ln>
          </p:spPr>
          <p:txBody>
            <a:bodyPr wrap="none" lIns="0" tIns="0" rIns="0" bIns="0">
              <a:spAutoFit/>
            </a:bodyPr>
            <a:lstStyle/>
            <a:p>
              <a:pPr algn="l" eaLnBrk="1" hangingPunct="1"/>
              <a:r>
                <a:rPr lang="en-US" sz="2400" b="1" i="1">
                  <a:solidFill>
                    <a:srgbClr val="000000"/>
                  </a:solidFill>
                  <a:latin typeface="Times New Roman" pitchFamily="18" charset="0"/>
                </a:rPr>
                <a:t>Language</a:t>
              </a:r>
              <a:endParaRPr lang="en-US" sz="2400">
                <a:latin typeface="Times New Roman" pitchFamily="18" charset="0"/>
              </a:endParaRPr>
            </a:p>
          </p:txBody>
        </p:sp>
      </p:grpSp>
    </p:spTree>
    <p:extLst>
      <p:ext uri="{BB962C8B-B14F-4D97-AF65-F5344CB8AC3E}">
        <p14:creationId xmlns:p14="http://schemas.microsoft.com/office/powerpoint/2010/main" val="1274991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7.1. RTL design with VHDL</a:t>
            </a:r>
            <a:r>
              <a:rPr lang="en-US" dirty="0" smtClean="0"/>
              <a:t/>
            </a:r>
            <a:br>
              <a:rPr lang="en-US" dirty="0" smtClean="0"/>
            </a:br>
            <a:endParaRPr lang="en-US" dirty="0"/>
          </a:p>
        </p:txBody>
      </p:sp>
      <p:sp>
        <p:nvSpPr>
          <p:cNvPr id="3" name="Content Placeholder 2"/>
          <p:cNvSpPr>
            <a:spLocks noGrp="1"/>
          </p:cNvSpPr>
          <p:nvPr>
            <p:ph idx="1"/>
          </p:nvPr>
        </p:nvSpPr>
        <p:spPr>
          <a:xfrm>
            <a:off x="152400" y="914400"/>
            <a:ext cx="8839200" cy="5715000"/>
          </a:xfrm>
        </p:spPr>
        <p:txBody>
          <a:bodyPr>
            <a:normAutofit/>
          </a:bodyPr>
          <a:lstStyle/>
          <a:p>
            <a:pPr>
              <a:buNone/>
            </a:pPr>
            <a:r>
              <a:rPr lang="en-US" dirty="0" smtClean="0"/>
              <a:t>		</a:t>
            </a:r>
            <a:r>
              <a:rPr lang="en-US" sz="3000" dirty="0" smtClean="0">
                <a:latin typeface="Times New Roman" panose="02020603050405020304" pitchFamily="18" charset="0"/>
                <a:cs typeface="Times New Roman" panose="02020603050405020304" pitchFamily="18" charset="0"/>
              </a:rPr>
              <a:t>Register Transfer Level (RTL) describes a circuit’s registers and the sequence of transfers between these registers. But it does not describe the hardware used to carry out these operations.</a:t>
            </a:r>
          </a:p>
          <a:p>
            <a:pPr>
              <a:buNone/>
            </a:pPr>
            <a:r>
              <a:rPr lang="en-US" sz="3000" dirty="0" smtClean="0">
                <a:latin typeface="Times New Roman" panose="02020603050405020304" pitchFamily="18" charset="0"/>
                <a:cs typeface="Times New Roman" panose="02020603050405020304" pitchFamily="18" charset="0"/>
              </a:rPr>
              <a:t>		The </a:t>
            </a:r>
            <a:r>
              <a:rPr lang="en-US" sz="3000" b="1" dirty="0" smtClean="0">
                <a:latin typeface="Times New Roman" panose="02020603050405020304" pitchFamily="18" charset="0"/>
                <a:cs typeface="Times New Roman" panose="02020603050405020304" pitchFamily="18" charset="0"/>
              </a:rPr>
              <a:t>steps</a:t>
            </a:r>
            <a:r>
              <a:rPr lang="en-US" sz="3000" dirty="0" smtClean="0">
                <a:latin typeface="Times New Roman" panose="02020603050405020304" pitchFamily="18" charset="0"/>
                <a:cs typeface="Times New Roman" panose="02020603050405020304" pitchFamily="18" charset="0"/>
              </a:rPr>
              <a:t> in RTL design are: </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determine the number and sizes of registers needed to hold the data used by the device.</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  determine the logic and arithmetic operations that need to be performed on these register contents, and</a:t>
            </a:r>
          </a:p>
          <a:p>
            <a:pPr marL="514350" indent="-514350">
              <a:buAutoNum type="arabicParenBoth"/>
            </a:pPr>
            <a:r>
              <a:rPr lang="en-US" sz="3000" dirty="0" smtClean="0">
                <a:latin typeface="Times New Roman" panose="02020603050405020304" pitchFamily="18" charset="0"/>
                <a:cs typeface="Times New Roman" panose="02020603050405020304" pitchFamily="18" charset="0"/>
              </a:rPr>
              <a:t> design a state machine in order to obtain the desired results. </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hlinkClick r:id="rId2"/>
              </a:rPr>
              <a:t>RTL vs HDL? What is the difference</a:t>
            </a:r>
            <a:r>
              <a:rPr lang="en-US" b="1" dirty="0" smtClean="0"/>
              <a:t> ?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HDL is the name for all hardware description languages (</a:t>
            </a:r>
            <a:r>
              <a:rPr lang="en-US" dirty="0" err="1" smtClean="0"/>
              <a:t>Verilog,VHDL</a:t>
            </a:r>
            <a:r>
              <a:rPr lang="en-US" dirty="0" smtClean="0"/>
              <a:t>, etc.) in the same way Object Oriented, or  C++, Java, etc. </a:t>
            </a:r>
          </a:p>
          <a:p>
            <a:pPr>
              <a:buNone/>
            </a:pPr>
            <a:r>
              <a:rPr lang="en-US" dirty="0"/>
              <a:t> </a:t>
            </a:r>
            <a:r>
              <a:rPr lang="en-US" dirty="0" smtClean="0"/>
              <a:t>   RTL, on the other hand, is </a:t>
            </a:r>
            <a:r>
              <a:rPr lang="en-US" b="1" dirty="0" smtClean="0"/>
              <a:t>a way of describing a circuit</a:t>
            </a:r>
            <a:r>
              <a:rPr lang="en-US" dirty="0" smtClean="0"/>
              <a:t>. You write your RTL level code in an HDL language.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	Here is a HDL</a:t>
            </a:r>
            <a:r>
              <a:rPr lang="en-US" dirty="0"/>
              <a:t> </a:t>
            </a:r>
            <a:r>
              <a:rPr lang="en-US" dirty="0" smtClean="0"/>
              <a:t>for describing a mux in RTL:</a:t>
            </a:r>
          </a:p>
          <a:p>
            <a:pPr>
              <a:buNone/>
            </a:pPr>
            <a:r>
              <a:rPr lang="en-US" dirty="0" smtClean="0"/>
              <a:t>      assign </a:t>
            </a:r>
            <a:r>
              <a:rPr lang="en-US" dirty="0" err="1" smtClean="0"/>
              <a:t>mux_out</a:t>
            </a:r>
            <a:r>
              <a:rPr lang="en-US" dirty="0" smtClean="0"/>
              <a:t> = (</a:t>
            </a:r>
            <a:r>
              <a:rPr lang="en-US" dirty="0" err="1" smtClean="0"/>
              <a:t>sel</a:t>
            </a:r>
            <a:r>
              <a:rPr lang="en-US" dirty="0" smtClean="0"/>
              <a:t>) ? din_1 : din_0;</a:t>
            </a:r>
          </a:p>
          <a:p>
            <a:pPr>
              <a:buNone/>
            </a:pP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7.3. Shape (Structure) of VHDL</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8686800" cy="5562600"/>
          </a:xfrm>
        </p:spPr>
        <p:txBody>
          <a:bodyPr>
            <a:normAutofit/>
          </a:bodyPr>
          <a:lstStyle/>
          <a:p>
            <a:pPr>
              <a:buNone/>
            </a:pPr>
            <a:r>
              <a:rPr lang="en-US" dirty="0" smtClean="0"/>
              <a:t>		Shape refers to the typical parts of a single VHDL module. </a:t>
            </a:r>
          </a:p>
          <a:p>
            <a:pPr>
              <a:buNone/>
            </a:pPr>
            <a:r>
              <a:rPr lang="en-US" dirty="0"/>
              <a:t> </a:t>
            </a:r>
            <a:r>
              <a:rPr lang="en-US" dirty="0" smtClean="0"/>
              <a:t>   A VHDL module contains </a:t>
            </a:r>
            <a:r>
              <a:rPr lang="en-US" b="1" dirty="0" smtClean="0"/>
              <a:t>two basic parts –</a:t>
            </a:r>
          </a:p>
          <a:p>
            <a:pPr>
              <a:buNone/>
            </a:pPr>
            <a:r>
              <a:rPr lang="en-US" dirty="0"/>
              <a:t> </a:t>
            </a:r>
            <a:r>
              <a:rPr lang="en-US" dirty="0" smtClean="0"/>
              <a:t>   ( a) one covers the connections made between this module and other modules and (b) the other part is an unambiguous (clear) description of the behavior of the module.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Picture 3"/>
          <p:cNvPicPr/>
          <p:nvPr/>
        </p:nvPicPr>
        <p:blipFill>
          <a:blip r:embed="rId2" cstate="print"/>
          <a:srcRect l="27724" t="17379" r="20673" b="18518"/>
          <a:stretch>
            <a:fillRect/>
          </a:stretch>
        </p:blipFill>
        <p:spPr bwMode="auto">
          <a:xfrm>
            <a:off x="4495800" y="2667000"/>
            <a:ext cx="3352800" cy="2971799"/>
          </a:xfrm>
          <a:prstGeom prst="rect">
            <a:avLst/>
          </a:prstGeom>
          <a:noFill/>
          <a:ln w="9525">
            <a:noFill/>
            <a:miter lim="800000"/>
            <a:headEnd/>
            <a:tailEnd/>
          </a:ln>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6" y="1121840"/>
            <a:ext cx="4086776" cy="390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379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298</Words>
  <Application>Microsoft Office PowerPoint</Application>
  <PresentationFormat>On-screen Show (4:3)</PresentationFormat>
  <Paragraphs>71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Times New Roman</vt:lpstr>
      <vt:lpstr>Wide Latin</vt:lpstr>
      <vt:lpstr>Office Theme</vt:lpstr>
      <vt:lpstr>Unit-7</vt:lpstr>
      <vt:lpstr>Cont…</vt:lpstr>
      <vt:lpstr>PowerPoint Presentation</vt:lpstr>
      <vt:lpstr>Role of HDLs</vt:lpstr>
      <vt:lpstr>7.1. RTL design with VHDL </vt:lpstr>
      <vt:lpstr>RTL vs HDL? What is the difference ?  </vt:lpstr>
      <vt:lpstr>Cont….</vt:lpstr>
      <vt:lpstr>7.3. Shape (Structure) of VHDL </vt:lpstr>
      <vt:lpstr>Cont…</vt:lpstr>
      <vt:lpstr>PowerPoint Presentation</vt:lpstr>
      <vt:lpstr>Cont…</vt:lpstr>
      <vt:lpstr>Data Types </vt:lpstr>
      <vt:lpstr>Concurrent Statements </vt:lpstr>
      <vt:lpstr>Variables: </vt:lpstr>
      <vt:lpstr>Finite State Machines </vt:lpstr>
      <vt:lpstr>PowerPoint Presentation</vt:lpstr>
      <vt:lpstr>FSM design procedure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Sarita</dc:creator>
  <cp:lastModifiedBy>Saru</cp:lastModifiedBy>
  <cp:revision>39</cp:revision>
  <dcterms:created xsi:type="dcterms:W3CDTF">2006-08-16T00:00:00Z</dcterms:created>
  <dcterms:modified xsi:type="dcterms:W3CDTF">2018-01-01T16:42:47Z</dcterms:modified>
</cp:coreProperties>
</file>