
<file path=[Content_Types].xml><?xml version="1.0" encoding="utf-8"?>
<Types xmlns="http://schemas.openxmlformats.org/package/2006/content-types">
  <Default ContentType="application/xml" Extension="xml"/>
  <Default ContentType="image/jpeg" Extension="jpeg"/>
  <Default ContentType="application/vnd.openxmlformats-package.relationships+xml" Extension="rels"/>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4.xml"/>
  <Override ContentType="application/vnd.openxmlformats-officedocument.presentationml.slideMaster+xml" PartName="/ppt/slideMasters/slideMaster1.xml"/>
  <Override ContentType="application/vnd.openxmlformats-officedocument.presentationml.slideLayout+xml" PartName="/ppt/slideLayouts/slideLayout2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0.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5.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4.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48" r:id="rId3"/>
    <p:sldMasterId id="2147483660" r:id="rId4"/>
    <p:sldMasterId id="2147483672" r:id="rId5"/>
    <p:sldMasterId id="2147483684" r:id="rId6"/>
  </p:sldMasterIdLst>
  <p:sldIdLst>
    <p:sldId id="256" r:id="rId7"/>
    <p:sldId id="257" r:id="rId8"/>
    <p:sldId id="258" r:id="rId9"/>
    <p:sldId id="259" r:id="rId10"/>
    <p:sldId id="260" r:id="rId11"/>
    <p:sldId id="261" r:id="rId12"/>
    <p:sldId id="262" r:id="rId13"/>
  </p:sldIdLst>
  <p:sldSz cy="6858000" cx="9144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 Target="slides/slide1.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09B65D0-8D61-40BC-BD59-DAE7ED90926A}"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A36B5-C1EA-41C2-A90E-79C58FE4485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9B65D0-8D61-40BC-BD59-DAE7ED90926A}"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A36B5-C1EA-41C2-A90E-79C58FE4485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9B65D0-8D61-40BC-BD59-DAE7ED90926A}"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A36B5-C1EA-41C2-A90E-79C58FE4485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09B65D0-8D61-40BC-BD59-DAE7ED90926A}" type="datetimeFigureOut">
              <a:rPr lang="en-US" smtClean="0"/>
              <a:t>5/7/2020</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B5A36B5-C1EA-41C2-A90E-79C58FE4485C}"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09B65D0-8D61-40BC-BD59-DAE7ED90926A}"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8B5A36B5-C1EA-41C2-A90E-79C58FE4485C}"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009B65D0-8D61-40BC-BD59-DAE7ED90926A}" type="datetimeFigureOut">
              <a:rPr lang="en-US" smtClean="0"/>
              <a:t>5/7/2020</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8B5A36B5-C1EA-41C2-A90E-79C58FE4485C}"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009B65D0-8D61-40BC-BD59-DAE7ED90926A}"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5A36B5-C1EA-41C2-A90E-79C58FE4485C}"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09B65D0-8D61-40BC-BD59-DAE7ED90926A}" type="datetimeFigureOut">
              <a:rPr lang="en-US" smtClean="0"/>
              <a:t>5/7/2020</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8B5A36B5-C1EA-41C2-A90E-79C58FE4485C}"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09B65D0-8D61-40BC-BD59-DAE7ED90926A}" type="datetimeFigureOut">
              <a:rPr lang="en-US" smtClean="0"/>
              <a:t>5/7/2020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8B5A36B5-C1EA-41C2-A90E-79C58FE4485C}"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09B65D0-8D61-40BC-BD59-DAE7ED90926A}" type="datetimeFigureOut">
              <a:rPr lang="en-US" smtClean="0"/>
              <a:t>5/7/2020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8B5A36B5-C1EA-41C2-A90E-79C58FE4485C}"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8B5A36B5-C1EA-41C2-A90E-79C58FE4485C}"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009B65D0-8D61-40BC-BD59-DAE7ED90926A}" type="datetimeFigureOut">
              <a:rPr lang="en-US" smtClean="0"/>
              <a:t>5/7/2020</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9B65D0-8D61-40BC-BD59-DAE7ED90926A}"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A36B5-C1EA-41C2-A90E-79C58FE4485C}"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8B5A36B5-C1EA-41C2-A90E-79C58FE4485C}"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009B65D0-8D61-40BC-BD59-DAE7ED90926A}" type="datetimeFigureOut">
              <a:rPr lang="en-US" smtClean="0"/>
              <a:t>5/7/2020</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9B65D0-8D61-40BC-BD59-DAE7ED90926A}"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A36B5-C1EA-41C2-A90E-79C58FE4485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8B5A36B5-C1EA-41C2-A90E-79C58FE4485C}"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9B65D0-8D61-40BC-BD59-DAE7ED90926A}"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09B65D0-8D61-40BC-BD59-DAE7ED90926A}" type="datetimeFigureOut">
              <a:rPr lang="en-US" smtClean="0"/>
              <a:t>5/7/2020</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8B5A36B5-C1EA-41C2-A90E-79C58FE4485C}"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09B65D0-8D61-40BC-BD59-DAE7ED90926A}"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A36B5-C1EA-41C2-A90E-79C58FE4485C}"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09B65D0-8D61-40BC-BD59-DAE7ED90926A}" type="datetimeFigureOut">
              <a:rPr lang="en-US" smtClean="0"/>
              <a:t>5/7/2020</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8B5A36B5-C1EA-41C2-A90E-79C58FE4485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09B65D0-8D61-40BC-BD59-DAE7ED90926A}"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5A36B5-C1EA-41C2-A90E-79C58FE4485C}"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09B65D0-8D61-40BC-BD59-DAE7ED90926A}" type="datetimeFigureOut">
              <a:rPr lang="en-US" smtClean="0"/>
              <a:t>5/7/2020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5A36B5-C1EA-41C2-A90E-79C58FE4485C}"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09B65D0-8D61-40BC-BD59-DAE7ED90926A}" type="datetimeFigureOut">
              <a:rPr lang="en-US" smtClean="0"/>
              <a:t>5/7/2020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5A36B5-C1EA-41C2-A90E-79C58FE4485C}"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9B65D0-8D61-40BC-BD59-DAE7ED90926A}" type="datetimeFigureOut">
              <a:rPr lang="en-US" smtClean="0"/>
              <a:t>5/7/2020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5A36B5-C1EA-41C2-A90E-79C58FE4485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9B65D0-8D61-40BC-BD59-DAE7ED90926A}"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A36B5-C1EA-41C2-A90E-79C58FE4485C}"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09B65D0-8D61-40BC-BD59-DAE7ED90926A}"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5A36B5-C1EA-41C2-A90E-79C58FE4485C}"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09B65D0-8D61-40BC-BD59-DAE7ED90926A}" type="datetimeFigureOut">
              <a:rPr lang="en-US" smtClean="0"/>
              <a:t>5/7/2020</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8B5A36B5-C1EA-41C2-A90E-79C58FE4485C}"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9B65D0-8D61-40BC-BD59-DAE7ED90926A}"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A36B5-C1EA-41C2-A90E-79C58FE4485C}"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9B65D0-8D61-40BC-BD59-DAE7ED90926A}"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A36B5-C1EA-41C2-A90E-79C58FE4485C}"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09B65D0-8D61-40BC-BD59-DAE7ED90926A}" type="datetimeFigureOut">
              <a:rPr lang="en-US" smtClean="0"/>
              <a:t>5/7/2020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B5A36B5-C1EA-41C2-A90E-79C58FE4485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9B65D0-8D61-40BC-BD59-DAE7ED90926A}"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A36B5-C1EA-41C2-A90E-79C58FE4485C}" type="slidenum">
              <a:rPr lang="en-US" smtClean="0"/>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09B65D0-8D61-40BC-BD59-DAE7ED90926A}"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A36B5-C1EA-41C2-A90E-79C58FE4485C}"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09B65D0-8D61-40BC-BD59-DAE7ED90926A}"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5A36B5-C1EA-41C2-A90E-79C58FE4485C}" type="slidenum">
              <a:rPr lang="en-US" smtClean="0"/>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09B65D0-8D61-40BC-BD59-DAE7ED90926A}" type="datetimeFigureOut">
              <a:rPr lang="en-US" smtClean="0"/>
              <a:t>5/7/2020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5A36B5-C1EA-41C2-A90E-79C58FE4485C}" type="slidenum">
              <a:rPr lang="en-US" smtClean="0"/>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09B65D0-8D61-40BC-BD59-DAE7ED90926A}" type="datetimeFigureOut">
              <a:rPr lang="en-US" smtClean="0"/>
              <a:t>5/7/2020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5A36B5-C1EA-41C2-A90E-79C58FE4485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09B65D0-8D61-40BC-BD59-DAE7ED90926A}"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5A36B5-C1EA-41C2-A90E-79C58FE4485C}"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9B65D0-8D61-40BC-BD59-DAE7ED90926A}" type="datetimeFigureOut">
              <a:rPr lang="en-US" smtClean="0"/>
              <a:t>5/7/2020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5A36B5-C1EA-41C2-A90E-79C58FE4485C}" type="slidenum">
              <a:rPr lang="en-US" smtClean="0"/>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09B65D0-8D61-40BC-BD59-DAE7ED90926A}"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5A36B5-C1EA-41C2-A90E-79C58FE4485C}" type="slidenum">
              <a:rPr lang="en-US" smtClean="0"/>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09B65D0-8D61-40BC-BD59-DAE7ED90926A}"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B5A36B5-C1EA-41C2-A90E-79C58FE4485C}"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9B65D0-8D61-40BC-BD59-DAE7ED90926A}"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A36B5-C1EA-41C2-A90E-79C58FE4485C}" type="slidenum">
              <a:rPr lang="en-US" smtClean="0"/>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09B65D0-8D61-40BC-BD59-DAE7ED90926A}" type="datetimeFigureOut">
              <a:rPr lang="en-US" smtClean="0"/>
              <a:t>5/7/2020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5A36B5-C1EA-41C2-A90E-79C58FE4485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09B65D0-8D61-40BC-BD59-DAE7ED90926A}" type="datetimeFigureOut">
              <a:rPr lang="en-US" smtClean="0"/>
              <a:t>5/7/2020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5A36B5-C1EA-41C2-A90E-79C58FE4485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09B65D0-8D61-40BC-BD59-DAE7ED90926A}" type="datetimeFigureOut">
              <a:rPr lang="en-US" smtClean="0"/>
              <a:t>5/7/2020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5A36B5-C1EA-41C2-A90E-79C58FE4485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9B65D0-8D61-40BC-BD59-DAE7ED90926A}" type="datetimeFigureOut">
              <a:rPr lang="en-US" smtClean="0"/>
              <a:t>5/7/2020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5A36B5-C1EA-41C2-A90E-79C58FE4485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9B65D0-8D61-40BC-BD59-DAE7ED90926A}"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5A36B5-C1EA-41C2-A90E-79C58FE4485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9B65D0-8D61-40BC-BD59-DAE7ED90926A}" type="datetimeFigureOut">
              <a:rPr lang="en-US" smtClean="0"/>
              <a:t>5/7/2020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5A36B5-C1EA-41C2-A90E-79C58FE4485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9B65D0-8D61-40BC-BD59-DAE7ED90926A}" type="datetimeFigureOut">
              <a:rPr lang="en-US" smtClean="0"/>
              <a:t>5/7/2020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5A36B5-C1EA-41C2-A90E-79C58FE4485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09B65D0-8D61-40BC-BD59-DAE7ED90926A}" type="datetimeFigureOut">
              <a:rPr lang="en-US" smtClean="0"/>
              <a:t>5/7/2020</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8B5A36B5-C1EA-41C2-A90E-79C58FE4485C}"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09B65D0-8D61-40BC-BD59-DAE7ED90926A}" type="datetimeFigureOut">
              <a:rPr lang="en-US" smtClean="0"/>
              <a:t>5/7/2020</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8B5A36B5-C1EA-41C2-A90E-79C58FE4485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09B65D0-8D61-40BC-BD59-DAE7ED90926A}" type="datetimeFigureOut">
              <a:rPr lang="en-US" smtClean="0"/>
              <a:t>5/7/2020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B5A36B5-C1EA-41C2-A90E-79C58FE4485C}"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990600"/>
          </a:xfrm>
        </p:spPr>
        <p:txBody>
          <a:bodyPr/>
          <a:lstStyle/>
          <a:p>
            <a:r>
              <a:rPr lang="en-US" dirty="0" smtClean="0"/>
              <a:t>E-services:</a:t>
            </a:r>
            <a:endParaRPr lang="en-US" dirty="0"/>
          </a:p>
        </p:txBody>
      </p:sp>
      <p:sp>
        <p:nvSpPr>
          <p:cNvPr id="3" name="Subtitle 2"/>
          <p:cNvSpPr>
            <a:spLocks noGrp="1"/>
          </p:cNvSpPr>
          <p:nvPr>
            <p:ph type="subTitle" idx="1"/>
          </p:nvPr>
        </p:nvSpPr>
        <p:spPr>
          <a:xfrm>
            <a:off x="0" y="838200"/>
            <a:ext cx="9144000" cy="6324600"/>
          </a:xfrm>
        </p:spPr>
        <p:txBody>
          <a:bodyPr/>
          <a:lstStyle/>
          <a:p>
            <a:r>
              <a:rPr lang="en-US" dirty="0" smtClean="0"/>
              <a:t>     E-commerce</a:t>
            </a:r>
          </a:p>
          <a:p>
            <a:r>
              <a:rPr lang="en-US" dirty="0" smtClean="0"/>
              <a:t> E-learning</a:t>
            </a:r>
          </a:p>
          <a:p>
            <a:r>
              <a:rPr lang="en-US" dirty="0" smtClean="0"/>
              <a:t>E-health</a:t>
            </a:r>
          </a:p>
          <a:p>
            <a:r>
              <a:rPr lang="en-US" dirty="0" smtClean="0"/>
              <a:t>       E-governances</a:t>
            </a:r>
          </a:p>
          <a:p>
            <a:r>
              <a:rPr lang="en-US" dirty="0" smtClean="0"/>
              <a:t>E-library</a:t>
            </a:r>
            <a:endParaRPr lang="en-US" dirty="0"/>
          </a:p>
        </p:txBody>
      </p:sp>
      <p:sp>
        <p:nvSpPr>
          <p:cNvPr id="4" name="Right Arrow 3"/>
          <p:cNvSpPr/>
          <p:nvPr/>
        </p:nvSpPr>
        <p:spPr>
          <a:xfrm>
            <a:off x="2819400" y="990600"/>
            <a:ext cx="990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p:cNvSpPr/>
          <p:nvPr/>
        </p:nvSpPr>
        <p:spPr>
          <a:xfrm>
            <a:off x="2819400" y="1524000"/>
            <a:ext cx="9906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2895600" y="2133600"/>
            <a:ext cx="9144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2895600" y="2667000"/>
            <a:ext cx="8382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2819400" y="3352800"/>
            <a:ext cx="9906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E-commerce</a:t>
            </a:r>
            <a:endParaRPr lang="en-US" dirty="0"/>
          </a:p>
        </p:txBody>
      </p:sp>
      <p:sp>
        <p:nvSpPr>
          <p:cNvPr id="3" name="Content Placeholder 2"/>
          <p:cNvSpPr>
            <a:spLocks noGrp="1"/>
          </p:cNvSpPr>
          <p:nvPr>
            <p:ph sz="quarter" idx="1"/>
          </p:nvPr>
        </p:nvSpPr>
        <p:spPr>
          <a:xfrm>
            <a:off x="0" y="1219200"/>
            <a:ext cx="8686800" cy="4906963"/>
          </a:xfrm>
        </p:spPr>
        <p:txBody>
          <a:bodyPr>
            <a:normAutofit fontScale="92500" lnSpcReduction="20000"/>
          </a:bodyPr>
          <a:lstStyle/>
          <a:p>
            <a:pPr>
              <a:buNone/>
            </a:pPr>
            <a:r>
              <a:rPr lang="en-US" dirty="0" smtClean="0"/>
              <a:t>E-commerce refers to the commercial transactions of services in an electronic format. it is described as a method of buying and selling products and services electronically. E-commerce may also refer to online stock and bound transactions ,purchasing and downloading software without ever going near to store.</a:t>
            </a:r>
          </a:p>
          <a:p>
            <a:pPr>
              <a:buNone/>
            </a:pPr>
            <a:r>
              <a:rPr lang="en-US" dirty="0"/>
              <a:t> </a:t>
            </a:r>
            <a:r>
              <a:rPr lang="en-US" dirty="0" smtClean="0"/>
              <a:t>             e-commerce is doing business electronically ,by  bringing together buyers and sellers .it  integrates data ,electronic communication and security services to facilitate business applications. It uses computers and telecommunications for several business transaction that comprise the basic operations of the company including communication and co-ordination with suppliers ,financial institutions ,consumers, banks, insurance  agents ,distribution channels and other trading partners.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e-commerce:</a:t>
            </a:r>
            <a:br>
              <a:rPr lang="en-US" dirty="0" smtClean="0"/>
            </a:br>
            <a:endParaRPr lang="en-US" dirty="0"/>
          </a:p>
        </p:txBody>
      </p:sp>
      <p:sp>
        <p:nvSpPr>
          <p:cNvPr id="3" name="Content Placeholder 2"/>
          <p:cNvSpPr>
            <a:spLocks noGrp="1"/>
          </p:cNvSpPr>
          <p:nvPr>
            <p:ph sz="quarter" idx="1"/>
          </p:nvPr>
        </p:nvSpPr>
        <p:spPr/>
        <p:txBody>
          <a:bodyPr/>
          <a:lstStyle/>
          <a:p>
            <a:pPr>
              <a:buNone/>
            </a:pPr>
            <a:r>
              <a:rPr lang="en-US" dirty="0" smtClean="0"/>
              <a:t>1.Business-to-business</a:t>
            </a:r>
          </a:p>
          <a:p>
            <a:pPr>
              <a:buNone/>
            </a:pPr>
            <a:r>
              <a:rPr lang="en-US" dirty="0" smtClean="0"/>
              <a:t>2.Business-to-costomer</a:t>
            </a:r>
          </a:p>
          <a:p>
            <a:pPr>
              <a:buNone/>
            </a:pPr>
            <a:r>
              <a:rPr lang="en-US" dirty="0" smtClean="0"/>
              <a:t>3.Digital middle man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 name="Shape 32"/>
        <p:cNvGrpSpPr/>
        <p:nvPr/>
      </p:nvGrpSpPr>
      <p:grpSpPr>
        <a:xfrm>
          <a:off x="0" y="0"/>
          <a:ext cx="0" cy="0"/>
          <a:chOff x="0" y="0"/>
          <a:chExt cx="0" cy="0"/>
        </a:xfrm>
      </p:grpSpPr>
      <p:sp>
        <p:nvSpPr>
          <p:cNvPr id="33" name="Shape 33"/>
          <p:cNvSpPr txBox="1"/>
          <p:nvPr>
            <p:ph type="title"/>
          </p:nvPr>
        </p:nvSpPr>
        <p:spPr>
          <a:xfrm>
            <a:off x="457200" y="704088"/>
            <a:ext cx="8229600" cy="1143000"/>
          </a:xfrm>
          <a:prstGeom prst="rect">
            <a:avLst/>
          </a:prstGeom>
          <a:noFill/>
          <a:ln>
            <a:noFill/>
          </a:ln>
        </p:spPr>
        <p:txBody>
          <a:bodyPr anchorCtr="0" anchor="b" bIns="0" lIns="0" rIns="0" tIns="45700">
            <a:normAutofit/>
          </a:bodyPr>
          <a:lstStyle/>
          <a:p>
            <a:pPr indent="0" lvl="0" marL="0" rtl="0" algn="l">
              <a:spcBef>
                <a:spcPts val="0"/>
              </a:spcBef>
              <a:buClr>
                <a:schemeClr val="dk2"/>
              </a:buClr>
              <a:buSzPct val="25000"/>
              <a:buFont typeface="Calibri"/>
              <a:buNone/>
            </a:pPr>
            <a:r>
              <a:rPr lang="en-US"/>
              <a:t>E-learning</a:t>
            </a:r>
          </a:p>
        </p:txBody>
      </p:sp>
      <p:sp>
        <p:nvSpPr>
          <p:cNvPr id="34" name="Shape 34"/>
          <p:cNvSpPr txBox="1"/>
          <p:nvPr>
            <p:ph idx="1" type="body"/>
          </p:nvPr>
        </p:nvSpPr>
        <p:spPr>
          <a:xfrm>
            <a:off x="457200" y="1935480"/>
            <a:ext cx="8229600" cy="4389000"/>
          </a:xfrm>
          <a:prstGeom prst="rect">
            <a:avLst/>
          </a:prstGeom>
          <a:noFill/>
          <a:ln>
            <a:noFill/>
          </a:ln>
        </p:spPr>
        <p:txBody>
          <a:bodyPr anchorCtr="0" anchor="t" bIns="45700" lIns="91425" rIns="91425" tIns="45700">
            <a:normAutofit/>
          </a:bodyPr>
          <a:lstStyle/>
          <a:p>
            <a:pPr indent="-274320" lvl="0" marL="274320" rtl="0" algn="l">
              <a:lnSpc>
                <a:spcPct val="90000"/>
              </a:lnSpc>
              <a:spcBef>
                <a:spcPts val="0"/>
              </a:spcBef>
              <a:spcAft>
                <a:spcPts val="0"/>
              </a:spcAft>
              <a:buSzPct val="25000"/>
              <a:buNone/>
            </a:pPr>
            <a:r>
              <a:rPr lang="en-US" sz="2405"/>
              <a:t>E-learning refers to delivery of learning, training or education program by electronic means such as computer or electronic devices like PDA(personal digital assistance)or mobile phones. E-learning is a made of providing learning experiences to learners using ICT to overcome barriers of traditional learning. In most cases, it refers to a course , program or degree delivered completely online.</a:t>
            </a:r>
          </a:p>
          <a:p>
            <a:pPr indent="-274320" lvl="0" marL="274320" rtl="0" algn="l">
              <a:lnSpc>
                <a:spcPct val="90000"/>
              </a:lnSpc>
              <a:spcBef>
                <a:spcPts val="481"/>
              </a:spcBef>
              <a:buSzPct val="25000"/>
              <a:buNone/>
            </a:pPr>
            <a:r>
              <a:rPr lang="en-US" sz="2405"/>
              <a:t>            We define e-learning as course that are specifically delivered via the internet to somewhere other than the classroom where the professor is teaching . it is not a course delivered via a DVD or CD-ROM , video tape or over a television channel.</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 name="Shape 35"/>
        <p:cNvGrpSpPr/>
        <p:nvPr/>
      </p:nvGrpSpPr>
      <p:grpSpPr>
        <a:xfrm>
          <a:off x="0" y="0"/>
          <a:ext cx="0" cy="0"/>
          <a:chOff x="0" y="0"/>
          <a:chExt cx="0" cy="0"/>
        </a:xfrm>
      </p:grpSpPr>
      <p:sp>
        <p:nvSpPr>
          <p:cNvPr id="36" name="Shape 36"/>
          <p:cNvSpPr txBox="1"/>
          <p:nvPr>
            <p:ph type="title"/>
          </p:nvPr>
        </p:nvSpPr>
        <p:spPr>
          <a:xfrm>
            <a:off x="457200" y="704088"/>
            <a:ext cx="8229600" cy="1143000"/>
          </a:xfrm>
          <a:prstGeom prst="rect">
            <a:avLst/>
          </a:prstGeom>
          <a:noFill/>
          <a:ln>
            <a:noFill/>
          </a:ln>
        </p:spPr>
        <p:txBody>
          <a:bodyPr anchorCtr="0" anchor="b" bIns="0" lIns="0" rIns="0" tIns="45700">
            <a:normAutofit/>
          </a:bodyPr>
          <a:lstStyle/>
          <a:p>
            <a:pPr indent="0" lvl="0" marL="0" rtl="0" algn="l">
              <a:spcBef>
                <a:spcPts val="0"/>
              </a:spcBef>
              <a:buClr>
                <a:schemeClr val="dk2"/>
              </a:buClr>
              <a:buSzPct val="25000"/>
              <a:buFont typeface="Calibri"/>
              <a:buNone/>
            </a:pPr>
            <a:r>
              <a:rPr lang="en-US"/>
              <a:t>E-Health</a:t>
            </a:r>
          </a:p>
        </p:txBody>
      </p:sp>
      <p:sp>
        <p:nvSpPr>
          <p:cNvPr id="37" name="Shape 37"/>
          <p:cNvSpPr txBox="1"/>
          <p:nvPr>
            <p:ph idx="1" type="body"/>
          </p:nvPr>
        </p:nvSpPr>
        <p:spPr>
          <a:xfrm>
            <a:off x="457200" y="1935475"/>
            <a:ext cx="8895000" cy="4389000"/>
          </a:xfrm>
          <a:prstGeom prst="rect">
            <a:avLst/>
          </a:prstGeom>
          <a:noFill/>
          <a:ln>
            <a:noFill/>
          </a:ln>
        </p:spPr>
        <p:txBody>
          <a:bodyPr anchorCtr="0" anchor="t" bIns="45700" lIns="91425" rIns="91425" tIns="45700">
            <a:normAutofit/>
          </a:bodyPr>
          <a:lstStyle/>
          <a:p>
            <a:pPr indent="-274320" lvl="0" marL="274320" rtl="0" algn="l">
              <a:lnSpc>
                <a:spcPct val="80000"/>
              </a:lnSpc>
              <a:spcBef>
                <a:spcPts val="0"/>
              </a:spcBef>
              <a:spcAft>
                <a:spcPts val="0"/>
              </a:spcAft>
              <a:buSzPct val="25000"/>
              <a:buNone/>
            </a:pPr>
            <a:r>
              <a:rPr lang="en-US" sz="2405"/>
              <a:t>E-health is an emerging field in the intersection of medical informatics , public health and business , referring to health services and information delivered or enhanced through the internet .</a:t>
            </a:r>
          </a:p>
          <a:p>
            <a:pPr indent="-274320" lvl="0" marL="274320" rtl="0" algn="l">
              <a:lnSpc>
                <a:spcPct val="80000"/>
              </a:lnSpc>
              <a:spcBef>
                <a:spcPts val="481"/>
              </a:spcBef>
              <a:spcAft>
                <a:spcPts val="0"/>
              </a:spcAft>
              <a:buSzPct val="25000"/>
              <a:buNone/>
            </a:pPr>
            <a:r>
              <a:rPr lang="en-US" sz="2405"/>
              <a:t>                E-Health is the use of information and communication technologies (ICT) for health. The E-Health unit works with partners at the global, regional and country level to promote and strengthen the use of ICT in health development, from applications in the field to global governance. The unit is based in the Department of Service Delivery and Safety in the Cluster of Health Systems and Innovation.</a:t>
            </a:r>
          </a:p>
          <a:p>
            <a:pPr indent="-274320" lvl="0" marL="274320" rtl="0" algn="l">
              <a:lnSpc>
                <a:spcPct val="80000"/>
              </a:lnSpc>
              <a:spcBef>
                <a:spcPts val="481"/>
              </a:spcBef>
              <a:buSzPct val="25000"/>
              <a:buNone/>
            </a:pPr>
            <a:r>
              <a:rPr lang="en-US" sz="2405"/>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E-governance</a:t>
            </a:r>
            <a:endParaRPr lang="en-US" dirty="0"/>
          </a:p>
        </p:txBody>
      </p:sp>
      <p:sp>
        <p:nvSpPr>
          <p:cNvPr id="3" name="Content Placeholder 2"/>
          <p:cNvSpPr>
            <a:spLocks noGrp="1"/>
          </p:cNvSpPr>
          <p:nvPr>
            <p:ph sz="quarter" idx="1"/>
          </p:nvPr>
        </p:nvSpPr>
        <p:spPr/>
        <p:txBody>
          <a:bodyPr>
            <a:normAutofit fontScale="92500" lnSpcReduction="20000"/>
          </a:bodyPr>
          <a:lstStyle/>
          <a:p>
            <a:pPr>
              <a:buNone/>
            </a:pPr>
            <a:r>
              <a:rPr lang="en-US" dirty="0" smtClean="0"/>
              <a:t>E- governance refers to the way of exchanging information and providing services with citizens , businesses , branch of government office using information communication technology in order to bring out moral, accountable, responsible as well as transparent government. Every citizen gets right to access to a variety of information and services.</a:t>
            </a:r>
          </a:p>
          <a:p>
            <a:pPr>
              <a:buNone/>
            </a:pPr>
            <a:r>
              <a:rPr lang="en-US" dirty="0" smtClean="0"/>
              <a:t>There can be various model of e-governance, some of them may be:</a:t>
            </a:r>
          </a:p>
          <a:p>
            <a:pPr>
              <a:buNone/>
            </a:pPr>
            <a:r>
              <a:rPr lang="en-US" dirty="0" smtClean="0"/>
              <a:t>-Government to citizen(G2C)</a:t>
            </a:r>
          </a:p>
          <a:p>
            <a:pPr>
              <a:buNone/>
            </a:pPr>
            <a:r>
              <a:rPr lang="en-US" dirty="0" smtClean="0"/>
              <a:t>-Government to employees(G2E)</a:t>
            </a:r>
          </a:p>
          <a:p>
            <a:pPr>
              <a:buNone/>
            </a:pPr>
            <a:r>
              <a:rPr lang="en-US" dirty="0" smtClean="0"/>
              <a:t>-Government to government(G2G)</a:t>
            </a:r>
          </a:p>
          <a:p>
            <a:pPr>
              <a:buNone/>
            </a:pPr>
            <a:r>
              <a:rPr lang="en-US" dirty="0" smtClean="0"/>
              <a:t>-Government to business(G2B)</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E-library</a:t>
            </a:r>
            <a:endParaRPr lang="en-US" dirty="0"/>
          </a:p>
        </p:txBody>
      </p:sp>
      <p:sp>
        <p:nvSpPr>
          <p:cNvPr id="3" name="Content Placeholder 2"/>
          <p:cNvSpPr>
            <a:spLocks noGrp="1"/>
          </p:cNvSpPr>
          <p:nvPr>
            <p:ph sz="quarter" idx="1"/>
          </p:nvPr>
        </p:nvSpPr>
        <p:spPr/>
        <p:txBody>
          <a:bodyPr>
            <a:normAutofit/>
          </a:bodyPr>
          <a:lstStyle/>
          <a:p>
            <a:pPr>
              <a:buNone/>
            </a:pPr>
            <a:r>
              <a:rPr lang="en-US" dirty="0" smtClean="0"/>
              <a:t> </a:t>
            </a:r>
            <a:r>
              <a:rPr lang="en-US" dirty="0"/>
              <a:t>An </a:t>
            </a:r>
            <a:r>
              <a:rPr lang="en-US" dirty="0" smtClean="0"/>
              <a:t>E-library </a:t>
            </a:r>
            <a:r>
              <a:rPr lang="en-US" dirty="0"/>
              <a:t>or </a:t>
            </a:r>
            <a:r>
              <a:rPr lang="en-US" dirty="0" smtClean="0"/>
              <a:t>digital library</a:t>
            </a:r>
            <a:r>
              <a:rPr lang="en-US" dirty="0"/>
              <a:t> is a physical site </a:t>
            </a:r>
            <a:r>
              <a:rPr lang="en-US" dirty="0" smtClean="0"/>
              <a:t> </a:t>
            </a:r>
            <a:r>
              <a:rPr lang="en-US" dirty="0"/>
              <a:t>or website that provide around the clock online access to </a:t>
            </a:r>
            <a:r>
              <a:rPr lang="en-US" dirty="0" smtClean="0"/>
              <a:t>digitized</a:t>
            </a:r>
            <a:r>
              <a:rPr lang="en-US" dirty="0"/>
              <a:t> audio, video, and </a:t>
            </a:r>
            <a:r>
              <a:rPr lang="en-US" dirty="0" smtClean="0"/>
              <a:t>written material. </a:t>
            </a:r>
            <a:r>
              <a:rPr lang="en-US" dirty="0"/>
              <a:t>It provides free copies of books, journals, etc. available to the users. Normally these materials are classics which have no copyright digital formats (as opposed to print, microform, or other media) and accessible by computers. The digital content may be stored locally, or accessed remotely via </a:t>
            </a:r>
            <a:r>
              <a:rPr lang="en-US" dirty="0" smtClean="0"/>
              <a:t>computer </a:t>
            </a:r>
            <a:r>
              <a:rPr lang="en-US" dirty="0"/>
              <a:t>networks. A digital library is a type of information retrieval system.</a:t>
            </a:r>
          </a:p>
        </p:txBody>
      </p:sp>
    </p:spTree>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3.jpeg"/></Relationships>
</file>

<file path=ppt/theme/_rels/theme4.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4.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