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11" Type="http://schemas.openxmlformats.org/officeDocument/2006/relationships/slide" Target="slides/slide8.xml"/><Relationship Id="rId10" Type="http://schemas.openxmlformats.org/officeDocument/2006/relationships/slide" Target="slides/slide7.xml"/><Relationship Id="rId12" Type="http://schemas.openxmlformats.org/officeDocument/2006/relationships/slide" Target="slides/slide9.xml"/><Relationship Id="rId9" Type="http://schemas.openxmlformats.org/officeDocument/2006/relationships/slide" Target="slides/slide6.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586C30C-2978-4AF5-B098-8A0A788A3310}" type="datetimeFigureOut">
              <a:rPr lang="en-US" smtClean="0"/>
              <a:pPr/>
              <a:t>5/10/2020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20A0994-0449-4C7B-95CC-51E466EF285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86C30C-2978-4AF5-B098-8A0A788A3310}"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A0994-0449-4C7B-95CC-51E466EF28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586C30C-2978-4AF5-B098-8A0A788A3310}" type="datetimeFigureOut">
              <a:rPr lang="en-US" smtClean="0"/>
              <a:pPr/>
              <a:t>5/10/2020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20A0994-0449-4C7B-95CC-51E466EF285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586C30C-2978-4AF5-B098-8A0A788A3310}"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20A0994-0449-4C7B-95CC-51E466EF285F}"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586C30C-2978-4AF5-B098-8A0A788A3310}" type="datetimeFigureOut">
              <a:rPr lang="en-US" smtClean="0"/>
              <a:pPr/>
              <a:t>5/10/2020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20A0994-0449-4C7B-95CC-51E466EF285F}"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6586C30C-2978-4AF5-B098-8A0A788A3310}" type="datetimeFigureOut">
              <a:rPr lang="en-US" smtClean="0"/>
              <a:pPr/>
              <a:t>5/10/2020</a:t>
            </a:fld>
            <a:endParaRPr lang="en-US"/>
          </a:p>
        </p:txBody>
      </p:sp>
      <p:sp>
        <p:nvSpPr>
          <p:cNvPr id="10" name="Slide Number Placeholder 9"/>
          <p:cNvSpPr>
            <a:spLocks noGrp="1"/>
          </p:cNvSpPr>
          <p:nvPr>
            <p:ph type="sldNum" sz="quarter" idx="16"/>
          </p:nvPr>
        </p:nvSpPr>
        <p:spPr/>
        <p:txBody>
          <a:bodyPr rtlCol="0"/>
          <a:lstStyle/>
          <a:p>
            <a:fld id="{A20A0994-0449-4C7B-95CC-51E466EF285F}"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6586C30C-2978-4AF5-B098-8A0A788A3310}" type="datetimeFigureOut">
              <a:rPr lang="en-US" smtClean="0"/>
              <a:pPr/>
              <a:t>5/10/2020</a:t>
            </a:fld>
            <a:endParaRPr lang="en-US"/>
          </a:p>
        </p:txBody>
      </p:sp>
      <p:sp>
        <p:nvSpPr>
          <p:cNvPr id="12" name="Slide Number Placeholder 11"/>
          <p:cNvSpPr>
            <a:spLocks noGrp="1"/>
          </p:cNvSpPr>
          <p:nvPr>
            <p:ph type="sldNum" sz="quarter" idx="16"/>
          </p:nvPr>
        </p:nvSpPr>
        <p:spPr/>
        <p:txBody>
          <a:bodyPr rtlCol="0"/>
          <a:lstStyle/>
          <a:p>
            <a:fld id="{A20A0994-0449-4C7B-95CC-51E466EF285F}"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586C30C-2978-4AF5-B098-8A0A788A3310}" type="datetimeFigureOut">
              <a:rPr lang="en-US" smtClean="0"/>
              <a:pPr/>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20A0994-0449-4C7B-95CC-51E466EF28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6C30C-2978-4AF5-B098-8A0A788A3310}" type="datetimeFigureOut">
              <a:rPr lang="en-US" smtClean="0"/>
              <a:pPr/>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20A0994-0449-4C7B-95CC-51E466EF28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586C30C-2978-4AF5-B098-8A0A788A3310}" type="datetimeFigureOut">
              <a:rPr lang="en-US" smtClean="0"/>
              <a:pPr/>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20A0994-0449-4C7B-95CC-51E466EF285F}"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586C30C-2978-4AF5-B098-8A0A788A3310}" type="datetimeFigureOut">
              <a:rPr lang="en-US" smtClean="0"/>
              <a:pPr/>
              <a:t>5/10/2020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20A0994-0449-4C7B-95CC-51E466EF285F}"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586C30C-2978-4AF5-B098-8A0A788A3310}" type="datetimeFigureOut">
              <a:rPr lang="en-US" smtClean="0"/>
              <a:pPr/>
              <a:t>5/10/2020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20A0994-0449-4C7B-95CC-51E466EF285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09601"/>
            <a:ext cx="7239000" cy="1371599"/>
          </a:xfrm>
        </p:spPr>
        <p:txBody>
          <a:bodyPr>
            <a:normAutofit fontScale="90000"/>
          </a:bodyPr>
          <a:lstStyle/>
          <a:p>
            <a:r>
              <a:rPr lang="en-US" dirty="0" smtClean="0"/>
              <a:t>Unit-8:security and ethical challenges.</a:t>
            </a:r>
            <a:endParaRPr lang="en-US" dirty="0"/>
          </a:p>
        </p:txBody>
      </p:sp>
      <p:sp>
        <p:nvSpPr>
          <p:cNvPr id="3" name="Subtitle 2"/>
          <p:cNvSpPr>
            <a:spLocks noGrp="1"/>
          </p:cNvSpPr>
          <p:nvPr>
            <p:ph type="subTitle" idx="1"/>
          </p:nvPr>
        </p:nvSpPr>
        <p:spPr>
          <a:xfrm>
            <a:off x="152400" y="2286000"/>
            <a:ext cx="8763000" cy="3352800"/>
          </a:xfrm>
        </p:spPr>
        <p:txBody>
          <a:bodyPr>
            <a:normAutofit/>
          </a:bodyPr>
          <a:lstStyle/>
          <a:p>
            <a:r>
              <a:rPr lang="en-US" dirty="0" smtClean="0"/>
              <a:t>     computer virus and threats</a:t>
            </a:r>
          </a:p>
          <a:p>
            <a:r>
              <a:rPr lang="en-US" dirty="0" smtClean="0"/>
              <a:t>     protection from computer virus</a:t>
            </a:r>
          </a:p>
          <a:p>
            <a:r>
              <a:rPr lang="en-US" dirty="0" smtClean="0"/>
              <a:t>    Security and ethical issues in information technology </a:t>
            </a:r>
          </a:p>
          <a:p>
            <a:r>
              <a:rPr lang="en-US" dirty="0" smtClean="0"/>
              <a:t>    Computer crime</a:t>
            </a:r>
          </a:p>
          <a:p>
            <a:r>
              <a:rPr lang="en-US" dirty="0" smtClean="0"/>
              <a:t>-   Piracy issues and intellectual property.</a:t>
            </a:r>
            <a:endParaRPr lang="en-US" dirty="0"/>
          </a:p>
        </p:txBody>
      </p:sp>
      <p:sp>
        <p:nvSpPr>
          <p:cNvPr id="4" name="Right Arrow 3"/>
          <p:cNvSpPr/>
          <p:nvPr/>
        </p:nvSpPr>
        <p:spPr>
          <a:xfrm>
            <a:off x="0" y="28194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0" y="33528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0" y="38100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0" y="4648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0" y="42672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virus and threats</a:t>
            </a:r>
            <a:endParaRPr lang="en-US" dirty="0"/>
          </a:p>
        </p:txBody>
      </p:sp>
      <p:sp>
        <p:nvSpPr>
          <p:cNvPr id="3" name="Content Placeholder 2"/>
          <p:cNvSpPr>
            <a:spLocks noGrp="1"/>
          </p:cNvSpPr>
          <p:nvPr>
            <p:ph sz="quarter" idx="1"/>
          </p:nvPr>
        </p:nvSpPr>
        <p:spPr/>
        <p:txBody>
          <a:bodyPr/>
          <a:lstStyle/>
          <a:p>
            <a:pPr>
              <a:buNone/>
            </a:pPr>
            <a:r>
              <a:rPr lang="en-US" dirty="0" smtClean="0"/>
              <a:t>computer virus is a software program with a ability to make copies of itself, which attacks itself to other application or files. It is one type of malware that inserts its virus code to multiply itself by altering the programs and applications. Computer viruses come in different forms to infect the system in different ways. A computer system virus and threat are lead to loss or corruption of data &amp; files.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from virus we should….</a:t>
            </a:r>
            <a:endParaRPr lang="en-US" dirty="0"/>
          </a:p>
        </p:txBody>
      </p:sp>
      <p:sp>
        <p:nvSpPr>
          <p:cNvPr id="3" name="Content Placeholder 2"/>
          <p:cNvSpPr>
            <a:spLocks noGrp="1"/>
          </p:cNvSpPr>
          <p:nvPr>
            <p:ph sz="quarter" idx="1"/>
          </p:nvPr>
        </p:nvSpPr>
        <p:spPr/>
        <p:txBody>
          <a:bodyPr/>
          <a:lstStyle/>
          <a:p>
            <a:r>
              <a:rPr lang="en-US" dirty="0" smtClean="0"/>
              <a:t>Install anti-virus software and perform regular updates.</a:t>
            </a:r>
          </a:p>
          <a:p>
            <a:r>
              <a:rPr lang="en-US" dirty="0" smtClean="0"/>
              <a:t>Check on the security of the browser &amp; use firewall.</a:t>
            </a:r>
          </a:p>
          <a:p>
            <a:r>
              <a:rPr lang="en-US" dirty="0" smtClean="0"/>
              <a:t>Use secure and complex password.</a:t>
            </a:r>
          </a:p>
          <a:p>
            <a:r>
              <a:rPr lang="en-US" dirty="0" smtClean="0"/>
              <a:t>Use anti-spyware software.</a:t>
            </a:r>
          </a:p>
          <a:p>
            <a:r>
              <a:rPr lang="en-US" dirty="0" smtClean="0"/>
              <a:t>Don’t click on links within emails.</a:t>
            </a:r>
          </a:p>
          <a:p>
            <a:r>
              <a:rPr lang="en-US" dirty="0" smtClean="0"/>
              <a:t>Clean your internet cache and your browsing history.</a:t>
            </a:r>
          </a:p>
          <a:p>
            <a:endParaRPr lang="en-US" dirty="0" smtClean="0"/>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sz="quarter" idx="1"/>
          </p:nvPr>
        </p:nvSpPr>
        <p:spPr>
          <a:xfrm>
            <a:off x="685800" y="1600200"/>
            <a:ext cx="8080248" cy="4495800"/>
          </a:xfrm>
        </p:spPr>
        <p:txBody>
          <a:bodyPr>
            <a:normAutofit fontScale="92500"/>
          </a:bodyPr>
          <a:lstStyle/>
          <a:p>
            <a:pPr>
              <a:buNone/>
            </a:pPr>
            <a:r>
              <a:rPr lang="en-US" dirty="0" smtClean="0"/>
              <a:t>Security deals with protecting various resources of a computer system against destruction and unauthorized access. There are two types of security</a:t>
            </a:r>
          </a:p>
          <a:p>
            <a:pPr>
              <a:buNone/>
            </a:pPr>
            <a:r>
              <a:rPr lang="en-US" dirty="0" smtClean="0"/>
              <a:t> 1.internal security</a:t>
            </a:r>
          </a:p>
          <a:p>
            <a:pPr>
              <a:buNone/>
            </a:pPr>
            <a:r>
              <a:rPr lang="en-US" dirty="0" smtClean="0"/>
              <a:t>2.External security</a:t>
            </a:r>
          </a:p>
          <a:p>
            <a:pPr>
              <a:buNone/>
            </a:pPr>
            <a:r>
              <a:rPr lang="en-US" dirty="0" smtClean="0"/>
              <a:t>  ## internal security deals with only three aspect:</a:t>
            </a:r>
          </a:p>
          <a:p>
            <a:pPr>
              <a:buNone/>
            </a:pPr>
            <a:r>
              <a:rPr lang="en-US" dirty="0" smtClean="0"/>
              <a:t>      user authentication</a:t>
            </a:r>
          </a:p>
          <a:p>
            <a:pPr>
              <a:buNone/>
            </a:pPr>
            <a:r>
              <a:rPr lang="en-US" dirty="0" smtClean="0"/>
              <a:t>      access control</a:t>
            </a:r>
          </a:p>
          <a:p>
            <a:pPr>
              <a:buNone/>
            </a:pPr>
            <a:r>
              <a:rPr lang="en-US" dirty="0" smtClean="0"/>
              <a:t>      cryptography</a:t>
            </a:r>
          </a:p>
          <a:p>
            <a:pPr>
              <a:buNone/>
            </a:pPr>
            <a:endParaRPr lang="en-US" dirty="0"/>
          </a:p>
        </p:txBody>
      </p:sp>
      <p:sp>
        <p:nvSpPr>
          <p:cNvPr id="4" name="Right Arrow 3"/>
          <p:cNvSpPr/>
          <p:nvPr/>
        </p:nvSpPr>
        <p:spPr>
          <a:xfrm flipV="1">
            <a:off x="914400" y="45720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838200" y="51054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3352800" y="1752600"/>
            <a:ext cx="76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914400" y="55626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security:</a:t>
            </a:r>
            <a:endParaRPr lang="en-US" dirty="0"/>
          </a:p>
        </p:txBody>
      </p:sp>
      <p:sp>
        <p:nvSpPr>
          <p:cNvPr id="3" name="Content Placeholder 2"/>
          <p:cNvSpPr>
            <a:spLocks noGrp="1"/>
          </p:cNvSpPr>
          <p:nvPr>
            <p:ph sz="quarter" idx="1"/>
          </p:nvPr>
        </p:nvSpPr>
        <p:spPr/>
        <p:txBody>
          <a:bodyPr/>
          <a:lstStyle/>
          <a:p>
            <a:pPr>
              <a:buNone/>
            </a:pPr>
            <a:r>
              <a:rPr lang="en-US" dirty="0" smtClean="0"/>
              <a:t>It deals with the security from the floods, fire, earthquakes ,stolen and so on. To secure ,maintaining backup copies of stored information at places  from original information.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 name="Shape 31"/>
        <p:cNvGrpSpPr/>
        <p:nvPr/>
      </p:nvGrpSpPr>
      <p:grpSpPr>
        <a:xfrm>
          <a:off x="0" y="0"/>
          <a:ext cx="0" cy="0"/>
          <a:chOff x="0" y="0"/>
          <a:chExt cx="0" cy="0"/>
        </a:xfrm>
      </p:grpSpPr>
      <p:sp>
        <p:nvSpPr>
          <p:cNvPr id="32" name="Shape 32"/>
          <p:cNvSpPr txBox="1"/>
          <p:nvPr>
            <p:ph type="title"/>
          </p:nvPr>
        </p:nvSpPr>
        <p:spPr>
          <a:xfrm>
            <a:off x="612647" y="228600"/>
            <a:ext cx="8153400" cy="990600"/>
          </a:xfrm>
          <a:prstGeom prst="rect">
            <a:avLst/>
          </a:prstGeom>
          <a:noFill/>
          <a:ln>
            <a:noFill/>
          </a:ln>
        </p:spPr>
        <p:txBody>
          <a:bodyPr anchorCtr="0" anchor="ctr" bIns="45700" lIns="91425" rIns="91425" tIns="45700">
            <a:normAutofit/>
          </a:bodyPr>
          <a:lstStyle/>
          <a:p>
            <a:pPr indent="0" lvl="0" marL="0" rtl="0" algn="l">
              <a:spcBef>
                <a:spcPts val="0"/>
              </a:spcBef>
              <a:buClr>
                <a:schemeClr val="dk2"/>
              </a:buClr>
              <a:buSzPct val="25000"/>
              <a:buFont typeface="Questrial"/>
              <a:buNone/>
            </a:pPr>
            <a:r>
              <a:rPr lang="en-US" sz="3959"/>
              <a:t>Security and ethical issues in information technology</a:t>
            </a:r>
          </a:p>
        </p:txBody>
      </p:sp>
      <p:sp>
        <p:nvSpPr>
          <p:cNvPr id="33" name="Shape 33"/>
          <p:cNvSpPr txBox="1"/>
          <p:nvPr>
            <p:ph idx="1" type="body"/>
          </p:nvPr>
        </p:nvSpPr>
        <p:spPr>
          <a:xfrm>
            <a:off x="612647" y="1600200"/>
            <a:ext cx="8153400" cy="4495800"/>
          </a:xfrm>
          <a:prstGeom prst="rect">
            <a:avLst/>
          </a:prstGeom>
          <a:noFill/>
          <a:ln>
            <a:noFill/>
          </a:ln>
        </p:spPr>
        <p:txBody>
          <a:bodyPr anchorCtr="0" anchor="t" bIns="45700" lIns="91425" rIns="91425" tIns="45700">
            <a:normAutofit/>
          </a:bodyPr>
          <a:lstStyle/>
          <a:p>
            <a:pPr indent="-320040" lvl="0" marL="320040" rtl="0" algn="l">
              <a:lnSpc>
                <a:spcPct val="90000"/>
              </a:lnSpc>
              <a:spcBef>
                <a:spcPts val="0"/>
              </a:spcBef>
              <a:buSzPct val="25000"/>
              <a:buNone/>
            </a:pPr>
            <a:r>
              <a:rPr lang="en-US" sz="2682"/>
              <a:t>The security and ethical challenges of IT refer to the difficulties that organizations face in managing increasingly complex information and communication technologies. The term embraces the management of systems, policies and procedures designed to protect organizations, their employees, customers and other stakeholders from malicious external threats, and from internal acts of noncompliance with IT policies. The concept has important implications for growing IT areas such as big data, social media, and bring your own device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612647" y="228600"/>
            <a:ext cx="8153400" cy="990600"/>
          </a:xfrm>
          <a:prstGeom prst="rect">
            <a:avLst/>
          </a:prstGeom>
          <a:noFill/>
          <a:ln>
            <a:noFill/>
          </a:ln>
        </p:spPr>
        <p:txBody>
          <a:bodyPr anchorCtr="0" anchor="ctr" bIns="45700" lIns="91425" rIns="91425" tIns="45700">
            <a:normAutofit/>
          </a:bodyPr>
          <a:lstStyle/>
          <a:p>
            <a:pPr indent="0" lvl="0" marL="0" rtl="0" algn="l">
              <a:spcBef>
                <a:spcPts val="0"/>
              </a:spcBef>
              <a:buClr>
                <a:schemeClr val="dk2"/>
              </a:buClr>
              <a:buSzPct val="25000"/>
              <a:buFont typeface="Questrial"/>
              <a:buNone/>
            </a:pPr>
            <a:r>
              <a:rPr lang="en-US"/>
              <a:t>Cont..</a:t>
            </a:r>
          </a:p>
        </p:txBody>
      </p:sp>
      <p:pic>
        <p:nvPicPr>
          <p:cNvPr descr="security-and-ethical-challenges-of-IT-v2.png" id="36" name="Shape 36"/>
          <p:cNvPicPr preferRelativeResize="0"/>
          <p:nvPr>
            <p:ph idx="1" type="body"/>
          </p:nvPr>
        </p:nvPicPr>
        <p:blipFill rotWithShape="1">
          <a:blip r:embed="rId2">
            <a:alphaModFix/>
          </a:blip>
          <a:srcRect b="0" l="0" r="0" t="0"/>
          <a:stretch/>
        </p:blipFill>
        <p:spPr>
          <a:xfrm>
            <a:off x="-1371566" y="161850"/>
            <a:ext cx="9582600" cy="653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crime:</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Computer crime has been defined broadly as a criminal act that has been committed using a computer as the primary tools.  </a:t>
            </a:r>
            <a:r>
              <a:rPr lang="en-US" b="1" dirty="0" smtClean="0"/>
              <a:t>computer-oriented crime</a:t>
            </a:r>
            <a:r>
              <a:rPr lang="en-US" dirty="0" smtClean="0"/>
              <a:t>, is a crime that involves a computer and a network. It is the illegal use of a computer by an unauthorized individual ,either for pleasure such as by a computer hacker or for profit as by a thief. Thus it refers to any crime such as unwanted discloser of data that involves a computer and a computer network.</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Piracy issues and intellectual property</a:t>
            </a:r>
            <a:r>
              <a:rPr lang="en-US" dirty="0" smtClean="0"/>
              <a:t>:</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b="1" dirty="0" smtClean="0"/>
              <a:t>piracy</a:t>
            </a:r>
            <a:r>
              <a:rPr lang="en-US" dirty="0" smtClean="0"/>
              <a:t> </a:t>
            </a:r>
            <a:r>
              <a:rPr lang="en-US" dirty="0" smtClean="0"/>
              <a:t>is defined as the copying, stealing, reproducing, transmitting, and selling of the intellectual property (IP) of an individual without his or her express consent and written approval as well as without paying that person the royalties due to him or her. Piracy of intellectual property refers to the unauthorized use, reproduction, and/or distribution of protected material such as computer software, video games, music, or movies. Piracy has become an increasing concern in recent years because of the rise of the Internet and the speed with which copyrighted material can be distributed globally to a large number of people</a:t>
            </a:r>
            <a:endParaRPr lang="en-US" dirty="0" smtClean="0"/>
          </a:p>
          <a:p>
            <a:pPr>
              <a:buNone/>
            </a:pPr>
            <a:r>
              <a:rPr lang="en-US"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