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 id="2147483900" r:id="rId2"/>
    <p:sldMasterId id="2147483912" r:id="rId3"/>
    <p:sldMasterId id="2147483924" r:id="rId4"/>
    <p:sldMasterId id="2147483936" r:id="rId5"/>
    <p:sldMasterId id="2147483948" r:id="rId6"/>
    <p:sldMasterId id="2147483960" r:id="rId7"/>
  </p:sldMasterIdLst>
  <p:notesMasterIdLst>
    <p:notesMasterId r:id="rId24"/>
  </p:notesMasterIdLst>
  <p:sldIdLst>
    <p:sldId id="262" r:id="rId8"/>
    <p:sldId id="264" r:id="rId9"/>
    <p:sldId id="263" r:id="rId10"/>
    <p:sldId id="265" r:id="rId11"/>
    <p:sldId id="266" r:id="rId12"/>
    <p:sldId id="267" r:id="rId13"/>
    <p:sldId id="268" r:id="rId14"/>
    <p:sldId id="269" r:id="rId15"/>
    <p:sldId id="270" r:id="rId16"/>
    <p:sldId id="271" r:id="rId17"/>
    <p:sldId id="274" r:id="rId18"/>
    <p:sldId id="272" r:id="rId19"/>
    <p:sldId id="273" r:id="rId20"/>
    <p:sldId id="276" r:id="rId21"/>
    <p:sldId id="277"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B461B9-687A-4E8F-8BF0-F630F0C61F9C}">
          <p14:sldIdLst>
            <p14:sldId id="262"/>
          </p14:sldIdLst>
        </p14:section>
        <p14:section name="Untitled Section" id="{64A0443F-7B8D-48CD-BB3D-422F684CEBF1}">
          <p14:sldIdLst>
            <p14:sldId id="264"/>
          </p14:sldIdLst>
        </p14:section>
        <p14:section name="Untitled Section" id="{B2AC19E9-9463-4890-A816-13452BEB5EFE}">
          <p14:sldIdLst>
            <p14:sldId id="263"/>
          </p14:sldIdLst>
        </p14:section>
        <p14:section name="Untitled Section" id="{D7E073AA-2F1D-4B09-8E0D-1235B93A294F}">
          <p14:sldIdLst>
            <p14:sldId id="265"/>
            <p14:sldId id="266"/>
          </p14:sldIdLst>
        </p14:section>
        <p14:section name="Untitled Section" id="{44BA186D-761F-4A5F-9373-07E5511C1FC7}">
          <p14:sldIdLst/>
        </p14:section>
        <p14:section name="Untitled Section" id="{303DD48B-53D0-4CF7-A6A3-99B3D30FD34A}">
          <p14:sldIdLst>
            <p14:sldId id="267"/>
            <p14:sldId id="268"/>
          </p14:sldIdLst>
        </p14:section>
        <p14:section name="Untitled Section" id="{3D2847F2-CD26-4A83-A8E4-0880EFF6EA38}">
          <p14:sldIdLst>
            <p14:sldId id="269"/>
            <p14:sldId id="270"/>
          </p14:sldIdLst>
        </p14:section>
        <p14:section name="Untitled Section" id="{87132FD0-49E8-4B35-968C-86E59EC8000E}">
          <p14:sldIdLst>
            <p14:sldId id="271"/>
            <p14:sldId id="274"/>
          </p14:sldIdLst>
        </p14:section>
        <p14:section name="Untitled Section" id="{2C087C8B-7ABF-42DA-8E82-7F53954D7680}">
          <p14:sldIdLst>
            <p14:sldId id="272"/>
            <p14:sldId id="273"/>
          </p14:sldIdLst>
        </p14:section>
        <p14:section name="Untitled Section" id="{5C53CE83-4B5F-465A-83A8-2FEFCFEDB80E}">
          <p14:sldIdLst>
            <p14:sldId id="276"/>
            <p14:sldId id="277"/>
          </p14:sldIdLst>
        </p14:section>
        <p14:section name="Untitled Section" id="{65B8CB8D-FF51-4C2E-89BF-87603E752B8E}">
          <p14:sldIdLst>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0" d="100"/>
          <a:sy n="70" d="100"/>
        </p:scale>
        <p:origin x="-1386"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800"/>
    </p:cViewPr>
  </p:sorterViewPr>
  <p:notesViewPr>
    <p:cSldViewPr>
      <p:cViewPr varScale="1">
        <p:scale>
          <a:sx n="65" d="100"/>
          <a:sy n="65" d="100"/>
        </p:scale>
        <p:origin x="-26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217C5-3915-467D-838E-38B571EBE378}"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F6D580-BCA8-4A72-837C-C00917CAA726}" type="slidenum">
              <a:rPr lang="en-US" smtClean="0"/>
              <a:t>‹#›</a:t>
            </a:fld>
            <a:endParaRPr lang="en-US"/>
          </a:p>
        </p:txBody>
      </p:sp>
    </p:spTree>
    <p:extLst>
      <p:ext uri="{BB962C8B-B14F-4D97-AF65-F5344CB8AC3E}">
        <p14:creationId xmlns:p14="http://schemas.microsoft.com/office/powerpoint/2010/main" val="6677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F6D580-BCA8-4A72-837C-C00917CAA726}" type="slidenum">
              <a:rPr lang="en-US" smtClean="0"/>
              <a:t>1</a:t>
            </a:fld>
            <a:endParaRPr lang="en-US"/>
          </a:p>
        </p:txBody>
      </p:sp>
    </p:spTree>
    <p:extLst>
      <p:ext uri="{BB962C8B-B14F-4D97-AF65-F5344CB8AC3E}">
        <p14:creationId xmlns:p14="http://schemas.microsoft.com/office/powerpoint/2010/main" val="2840708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4.xml"/><Relationship Id="rId1" Type="http://schemas.openxmlformats.org/officeDocument/2006/relationships/audio" Target="../media/audio1.wav"/></Relationships>
</file>

<file path=ppt/slideLayouts/_rels/slideLayout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6.xml"/><Relationship Id="rId1" Type="http://schemas.openxmlformats.org/officeDocument/2006/relationships/audio" Target="../media/audio1.wav"/></Relationships>
</file>

<file path=ppt/slideLayouts/_rels/slideLayout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4/24/2018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3">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9" name="Picture 8" descr="flourish2.png"/>
          <p:cNvPicPr>
            <a:picLocks noChangeAspect="1"/>
          </p:cNvPicPr>
          <p:nvPr/>
        </p:nvPicPr>
        <p:blipFill>
          <a:blip r:embed="rId3">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3">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3">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3">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3">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flourish2.png"/>
          <p:cNvPicPr>
            <a:picLocks noChangeAspect="1"/>
          </p:cNvPicPr>
          <p:nvPr/>
        </p:nvPicPr>
        <p:blipFill>
          <a:blip r:embed="rId3">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D8BD707-D9CF-40AE-B4C6-C98DA3205C09}" type="datetimeFigureOut">
              <a:rPr lang="en-US" smtClean="0"/>
              <a:pPr/>
              <a:t>4/24/2018</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4/24/2018</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3" name="chimes.wav"/>
          </p:stSnd>
        </p:sndAc>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4/24/2018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wipe/>
        <p:sndAc>
          <p:stSnd>
            <p:snd r:embed="rId1" name="chimes.wav"/>
          </p:stSnd>
        </p:sndAc>
      </p:transition>
    </mc:Choice>
    <mc:Fallback xmlns="">
      <p:transition>
        <p:wipe/>
        <p:sndAc>
          <p:stSnd>
            <p:snd r:embed="rId4" name="chimes.wav"/>
          </p:stSnd>
        </p:sndAc>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audio" Target="../media/audio1.wav"/><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audio" Target="../media/audio1.wav"/><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audio" Target="../media/audio1.wav"/><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audio" Target="../media/audio1.wav"/></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audio" Target="../media/audio1.wav"/><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audio" Target="../media/audio1.wav"/></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audio" Target="../media/audio1.wav"/><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audio" Target="../media/audio1.wav"/></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audio" Target="../media/audio1.wav"/><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audio" Target="../media/audio1.wav"/></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audio" Target="../media/audio1.wav"/><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4/24/2018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5" name="chimes.wav"/>
          </p:stSnd>
        </p:sndAc>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4"/>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5" name="chimes.wav"/>
          </p:stSnd>
        </p:sndAc>
      </p:transition>
    </mc:Fallback>
  </mc:AlternateContent>
  <p:timing>
    <p:tnLst>
      <p:par>
        <p:cTn id="1" dur="indefinite" restart="never" nodeType="tmRoot"/>
      </p:par>
    </p:tnLst>
  </p:timing>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4" name="chimes.wav"/>
          </p:stSnd>
        </p:sndAc>
      </p:transition>
    </mc:Fallback>
  </mc:AlternateContent>
  <p:timing>
    <p:tnLst>
      <p:par>
        <p:cTn id="1" dur="indefinite" restart="never" nodeType="tmRoot"/>
      </p:par>
    </p:tnLst>
  </p:timing>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4/24/2018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4" name="chimes.wav"/>
          </p:stSnd>
        </p:sndAc>
      </p:transition>
    </mc:Fallback>
  </mc:AlternateContent>
  <p:timing>
    <p:tnLst>
      <p:par>
        <p:cTn id="1" dur="indefinite" restart="never" nodeType="tmRoot"/>
      </p:par>
    </p:tnLst>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4" name="chimes.wav"/>
          </p:stSnd>
        </p:sndAc>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4" name="chimes.wav"/>
          </p:stSnd>
        </p:sndAc>
      </p:transition>
    </mc:Fallback>
  </mc:AlternateContent>
  <p:timing>
    <p:tnLst>
      <p:par>
        <p:cTn id="1" dur="indefinite" restart="never" nodeType="tmRoot"/>
      </p:par>
    </p:tnLst>
  </p:timing>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4/24/2018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mc:AlternateContent xmlns:mc="http://schemas.openxmlformats.org/markup-compatibility/2006" xmlns:p14="http://schemas.microsoft.com/office/powerpoint/2010/main">
    <mc:Choice Requires="p14">
      <p:transition p14:dur="250">
        <p:wipe/>
        <p:sndAc>
          <p:stSnd>
            <p:snd r:embed="rId13" name="chimes.wav"/>
          </p:stSnd>
        </p:sndAc>
      </p:transition>
    </mc:Choice>
    <mc:Fallback xmlns="">
      <p:transition>
        <p:wipe/>
        <p:sndAc>
          <p:stSnd>
            <p:snd r:embed="rId14" name="chimes.wav"/>
          </p:stSnd>
        </p:sndAc>
      </p:transition>
    </mc:Fallback>
  </mc:AlternateContent>
  <p:timing>
    <p:tnLst>
      <p:par>
        <p:cTn id="1" dur="indefinite" restart="never" nodeType="tmRoot"/>
      </p:par>
    </p:tnLst>
  </p:timing>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5.xml"/><Relationship Id="rId6"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5.xml"/><Relationship Id="rId6" Type="http://schemas.openxmlformats.org/officeDocument/2006/relationships/audio" Target="../media/audio1.wav"/></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7.xml"/><Relationship Id="rId6"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7.xml"/><Relationship Id="rId6"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8.xml"/><Relationship Id="rId6"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6.xml"/><Relationship Id="rId6"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6.xml"/><Relationship Id="rId6"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5.xml"/><Relationship Id="rId6"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5.xml"/><Relationship Id="rId6"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7" y="533400"/>
            <a:ext cx="8686800" cy="1143000"/>
          </a:xfrm>
        </p:spPr>
        <p:txBody>
          <a:bodyPr>
            <a:normAutofit/>
          </a:bodyPr>
          <a:lstStyle/>
          <a:p>
            <a:r>
              <a:rPr lang="en-US" dirty="0" smtClean="0">
                <a:solidFill>
                  <a:srgbClr val="7030A0"/>
                </a:solidFill>
              </a:rPr>
              <a:t>          TYPES OF COMPUTER</a:t>
            </a:r>
            <a:endParaRPr lang="en-US" dirty="0">
              <a:solidFill>
                <a:srgbClr val="7030A0"/>
              </a:solidFill>
            </a:endParaRPr>
          </a:p>
        </p:txBody>
      </p:sp>
      <p:sp>
        <p:nvSpPr>
          <p:cNvPr id="3" name="Content Placeholder 2"/>
          <p:cNvSpPr>
            <a:spLocks noGrp="1"/>
          </p:cNvSpPr>
          <p:nvPr>
            <p:ph idx="1"/>
          </p:nvPr>
        </p:nvSpPr>
        <p:spPr>
          <a:xfrm>
            <a:off x="762000" y="1905000"/>
            <a:ext cx="7520940" cy="3886200"/>
          </a:xfrm>
        </p:spPr>
        <p:txBody>
          <a:bodyPr>
            <a:normAutofit/>
          </a:bodyPr>
          <a:lstStyle/>
          <a:p>
            <a:r>
              <a:rPr lang="en-US" sz="2400" dirty="0" smtClean="0">
                <a:solidFill>
                  <a:srgbClr val="FF0000"/>
                </a:solidFill>
              </a:rPr>
              <a:t>There are different types of computer developed still today. Nowadays computers are classified based on their capacities and uses. According to these classification computer classified as:-</a:t>
            </a:r>
          </a:p>
          <a:p>
            <a:r>
              <a:rPr lang="en-US" sz="2400" dirty="0" smtClean="0">
                <a:solidFill>
                  <a:schemeClr val="tx1">
                    <a:lumMod val="95000"/>
                    <a:lumOff val="5000"/>
                  </a:schemeClr>
                </a:solidFill>
              </a:rPr>
              <a:t>On the basis of work</a:t>
            </a:r>
          </a:p>
          <a:p>
            <a:pPr>
              <a:buFont typeface="Arial" charset="0"/>
              <a:buChar char="•"/>
            </a:pPr>
            <a:r>
              <a:rPr lang="en-US" sz="2400" dirty="0" smtClean="0">
                <a:solidFill>
                  <a:schemeClr val="tx1">
                    <a:lumMod val="95000"/>
                    <a:lumOff val="5000"/>
                  </a:schemeClr>
                </a:solidFill>
              </a:rPr>
              <a:t>On the basis of size</a:t>
            </a:r>
          </a:p>
          <a:p>
            <a:pPr>
              <a:buFont typeface="Arial" charset="0"/>
              <a:buChar char="•"/>
            </a:pPr>
            <a:r>
              <a:rPr lang="en-US" sz="2400" dirty="0" smtClean="0">
                <a:solidFill>
                  <a:schemeClr val="tx1">
                    <a:lumMod val="95000"/>
                    <a:lumOff val="5000"/>
                  </a:schemeClr>
                </a:solidFill>
              </a:rPr>
              <a:t>On the basis of brand</a:t>
            </a:r>
          </a:p>
          <a:p>
            <a:pPr>
              <a:buFont typeface="Arial" charset="0"/>
              <a:buChar char="•"/>
            </a:pPr>
            <a:r>
              <a:rPr lang="en-US" sz="2400" dirty="0" smtClean="0">
                <a:solidFill>
                  <a:schemeClr val="tx1">
                    <a:lumMod val="95000"/>
                    <a:lumOff val="5000"/>
                  </a:schemeClr>
                </a:solidFill>
              </a:rPr>
              <a:t>On the basis of model</a:t>
            </a:r>
          </a:p>
          <a:p>
            <a:pPr marL="0" indent="0"/>
            <a:endParaRPr lang="en-US" sz="2400" dirty="0" smtClean="0">
              <a:solidFill>
                <a:schemeClr val="tx1">
                  <a:lumMod val="95000"/>
                  <a:lumOff val="5000"/>
                </a:schemeClr>
              </a:solidFill>
            </a:endParaRPr>
          </a:p>
          <a:p>
            <a:pPr>
              <a:buFont typeface="Arial" charset="0"/>
              <a:buChar char="•"/>
            </a:pPr>
            <a:endParaRPr lang="en-US" sz="2400" dirty="0"/>
          </a:p>
        </p:txBody>
      </p:sp>
    </p:spTree>
    <p:extLst>
      <p:ext uri="{BB962C8B-B14F-4D97-AF65-F5344CB8AC3E}">
        <p14:creationId xmlns:p14="http://schemas.microsoft.com/office/powerpoint/2010/main" val="1765030735"/>
      </p:ext>
    </p:extLst>
  </p:cSld>
  <p:clrMapOvr>
    <a:masterClrMapping/>
  </p:clrMapOvr>
  <mc:AlternateContent xmlns:mc="http://schemas.openxmlformats.org/markup-compatibility/2006" xmlns:p14="http://schemas.microsoft.com/office/powerpoint/2010/main">
    <mc:Choice Requires="p14">
      <p:transition spd="slow" p14:dur="4000" advClick="0" advTm="15935">
        <p14:vortex dir="r"/>
        <p:sndAc>
          <p:stSnd>
            <p:snd r:embed="rId3" name="chimes.wav"/>
          </p:stSnd>
        </p:sndAc>
      </p:transition>
    </mc:Choice>
    <mc:Fallback xmlns="">
      <p:transition spd="slow" advClick="0" advTm="15935">
        <p:fade/>
        <p:sndAc>
          <p:stSnd>
            <p:snd r:embed="rId7" name="chimes.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solidFill>
              </a:rPr>
              <a:t>                   micro computer</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2000" dirty="0" smtClean="0">
                <a:solidFill>
                  <a:srgbClr val="00B050"/>
                </a:solidFill>
              </a:rPr>
              <a:t>     Micro computer is smallest computer of all . It is based on micro-chips . It is  commonly found in school, office, collage, home etc. It is also called personal computer because it can be used by a single person e.g. desktop computer,  laptop computer, palmtop computer, etc. are the micro computers.</a:t>
            </a:r>
          </a:p>
        </p:txBody>
      </p:sp>
    </p:spTree>
    <p:extLst>
      <p:ext uri="{BB962C8B-B14F-4D97-AF65-F5344CB8AC3E}">
        <p14:creationId xmlns:p14="http://schemas.microsoft.com/office/powerpoint/2010/main" val="105293435"/>
      </p:ext>
    </p:extLst>
  </p:cSld>
  <p:clrMapOvr>
    <a:masterClrMapping/>
  </p:clrMapOvr>
  <mc:AlternateContent xmlns:mc="http://schemas.openxmlformats.org/markup-compatibility/2006" xmlns:p14="http://schemas.microsoft.com/office/powerpoint/2010/main">
    <mc:Choice Requires="p14">
      <p:transition spd="slow" p14:dur="4400" advTm="15935">
        <p14:honeycomb/>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fontScale="90000"/>
          </a:bodyPr>
          <a:lstStyle/>
          <a:p>
            <a:r>
              <a:rPr lang="en-US" dirty="0" smtClean="0">
                <a:solidFill>
                  <a:schemeClr val="accent3"/>
                </a:solidFill>
              </a:rPr>
              <a:t>                   on the basis of brand</a:t>
            </a:r>
            <a:endParaRPr lang="en-US" dirty="0">
              <a:solidFill>
                <a:schemeClr val="accent3"/>
              </a:solidFill>
            </a:endParaRPr>
          </a:p>
        </p:txBody>
      </p:sp>
      <p:sp>
        <p:nvSpPr>
          <p:cNvPr id="16" name="Content Placeholder 15"/>
          <p:cNvSpPr>
            <a:spLocks noGrp="1"/>
          </p:cNvSpPr>
          <p:nvPr>
            <p:ph idx="1"/>
          </p:nvPr>
        </p:nvSpPr>
        <p:spPr/>
        <p:txBody>
          <a:bodyPr>
            <a:normAutofit/>
          </a:bodyPr>
          <a:lstStyle/>
          <a:p>
            <a:pPr>
              <a:buFont typeface="Arial" charset="0"/>
              <a:buChar char="•"/>
            </a:pPr>
            <a:r>
              <a:rPr lang="en-US" sz="2400" dirty="0" smtClean="0">
                <a:solidFill>
                  <a:schemeClr val="tx2"/>
                </a:solidFill>
              </a:rPr>
              <a:t>IBM pc</a:t>
            </a:r>
          </a:p>
          <a:p>
            <a:pPr>
              <a:buFont typeface="Arial" charset="0"/>
              <a:buChar char="•"/>
            </a:pPr>
            <a:r>
              <a:rPr lang="en-US" sz="2400" dirty="0" smtClean="0">
                <a:solidFill>
                  <a:schemeClr val="tx2"/>
                </a:solidFill>
              </a:rPr>
              <a:t>IBM compatible</a:t>
            </a:r>
          </a:p>
          <a:p>
            <a:pPr>
              <a:buFont typeface="Arial" charset="0"/>
              <a:buChar char="•"/>
            </a:pPr>
            <a:r>
              <a:rPr lang="en-US" sz="2400" dirty="0" smtClean="0">
                <a:solidFill>
                  <a:schemeClr val="tx2"/>
                </a:solidFill>
              </a:rPr>
              <a:t>apple/</a:t>
            </a:r>
            <a:r>
              <a:rPr lang="en-US" sz="2400" dirty="0" err="1" smtClean="0">
                <a:solidFill>
                  <a:schemeClr val="tx2"/>
                </a:solidFill>
              </a:rPr>
              <a:t>macintosh</a:t>
            </a:r>
            <a:endParaRPr lang="en-US" sz="2400" dirty="0" smtClean="0">
              <a:solidFill>
                <a:schemeClr val="tx2"/>
              </a:solidFill>
            </a:endParaRPr>
          </a:p>
          <a:p>
            <a:pPr>
              <a:buFont typeface="Arial" charset="0"/>
              <a:buChar char="•"/>
            </a:pPr>
            <a:endParaRPr lang="en-US" sz="2400" dirty="0" smtClean="0">
              <a:solidFill>
                <a:schemeClr val="tx2"/>
              </a:solidFill>
            </a:endParaRPr>
          </a:p>
          <a:p>
            <a:pPr>
              <a:buFont typeface="Arial" charset="0"/>
              <a:buChar char="•"/>
            </a:pPr>
            <a:endParaRPr lang="en-US" sz="2400" dirty="0" smtClean="0">
              <a:solidFill>
                <a:schemeClr val="tx2"/>
              </a:solidFill>
            </a:endParaRPr>
          </a:p>
          <a:p>
            <a:endParaRPr lang="en-US" sz="2400" dirty="0">
              <a:solidFill>
                <a:schemeClr val="tx2"/>
              </a:solidFill>
            </a:endParaRPr>
          </a:p>
        </p:txBody>
      </p:sp>
    </p:spTree>
    <p:extLst>
      <p:ext uri="{BB962C8B-B14F-4D97-AF65-F5344CB8AC3E}">
        <p14:creationId xmlns:p14="http://schemas.microsoft.com/office/powerpoint/2010/main" val="485817531"/>
      </p:ext>
    </p:extLst>
  </p:cSld>
  <p:clrMapOvr>
    <a:masterClrMapping/>
  </p:clrMapOvr>
  <mc:AlternateContent xmlns:mc="http://schemas.openxmlformats.org/markup-compatibility/2006" xmlns:p14="http://schemas.microsoft.com/office/powerpoint/2010/main">
    <mc:Choice Requires="p14">
      <p:transition spd="slow" p14:dur="3400" advTm="15935">
        <p14:reveal/>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solidFill>
                  <a:schemeClr val="accent3"/>
                </a:solidFill>
              </a:rPr>
              <a:t>         on the basis of brand</a:t>
            </a:r>
            <a:endParaRPr lang="en-US" dirty="0">
              <a:solidFill>
                <a:schemeClr val="accent3"/>
              </a:solidFill>
            </a:endParaRPr>
          </a:p>
        </p:txBody>
      </p:sp>
      <p:sp>
        <p:nvSpPr>
          <p:cNvPr id="8" name="Text Placeholder 7"/>
          <p:cNvSpPr>
            <a:spLocks noGrp="1"/>
          </p:cNvSpPr>
          <p:nvPr>
            <p:ph type="body" idx="1"/>
          </p:nvPr>
        </p:nvSpPr>
        <p:spPr>
          <a:xfrm>
            <a:off x="609600" y="152400"/>
            <a:ext cx="3680956" cy="2209800"/>
          </a:xfrm>
        </p:spPr>
        <p:txBody>
          <a:bodyPr/>
          <a:lstStyle/>
          <a:p>
            <a:r>
              <a:rPr lang="en-US" dirty="0" smtClean="0"/>
              <a:t>                </a:t>
            </a:r>
            <a:r>
              <a:rPr lang="en-US" sz="2400" dirty="0" smtClean="0">
                <a:solidFill>
                  <a:schemeClr val="accent2"/>
                </a:solidFill>
              </a:rPr>
              <a:t>IBM PC</a:t>
            </a:r>
            <a:endParaRPr lang="en-US" sz="2400" dirty="0">
              <a:solidFill>
                <a:schemeClr val="accent2"/>
              </a:solidFill>
            </a:endParaRPr>
          </a:p>
        </p:txBody>
      </p:sp>
      <p:sp>
        <p:nvSpPr>
          <p:cNvPr id="9" name="Content Placeholder 8"/>
          <p:cNvSpPr>
            <a:spLocks noGrp="1"/>
          </p:cNvSpPr>
          <p:nvPr>
            <p:ph sz="half" idx="2"/>
          </p:nvPr>
        </p:nvSpPr>
        <p:spPr/>
        <p:txBody>
          <a:bodyPr>
            <a:noAutofit/>
          </a:bodyPr>
          <a:lstStyle/>
          <a:p>
            <a:r>
              <a:rPr lang="en-US" dirty="0" smtClean="0">
                <a:solidFill>
                  <a:srgbClr val="FF0000"/>
                </a:solidFill>
              </a:rPr>
              <a:t>     The computers developed by international business machine  company(IBM). IBM pc designed by the engineers of IBM company. It was developed in 1924. IBM pc are more reliable durable and have better quality.</a:t>
            </a:r>
            <a:endParaRPr lang="en-US" dirty="0">
              <a:solidFill>
                <a:srgbClr val="FF0000"/>
              </a:solidFill>
            </a:endParaRPr>
          </a:p>
        </p:txBody>
      </p:sp>
      <p:sp>
        <p:nvSpPr>
          <p:cNvPr id="10" name="Text Placeholder 9"/>
          <p:cNvSpPr>
            <a:spLocks noGrp="1"/>
          </p:cNvSpPr>
          <p:nvPr>
            <p:ph type="body" sz="quarter" idx="3"/>
          </p:nvPr>
        </p:nvSpPr>
        <p:spPr>
          <a:xfrm>
            <a:off x="5334000" y="5715000"/>
            <a:ext cx="3554104" cy="639762"/>
          </a:xfrm>
        </p:spPr>
        <p:txBody>
          <a:bodyPr>
            <a:normAutofit fontScale="92500" lnSpcReduction="20000"/>
          </a:bodyPr>
          <a:lstStyle/>
          <a:p>
            <a:r>
              <a:rPr lang="en-US" sz="2400" dirty="0" smtClean="0">
                <a:solidFill>
                  <a:schemeClr val="accent2"/>
                </a:solidFill>
              </a:rPr>
              <a:t>      IBM COMPATIBLE</a:t>
            </a:r>
            <a:endParaRPr lang="en-US" sz="2400" dirty="0">
              <a:solidFill>
                <a:schemeClr val="accent2"/>
              </a:solidFill>
            </a:endParaRPr>
          </a:p>
        </p:txBody>
      </p:sp>
      <p:sp>
        <p:nvSpPr>
          <p:cNvPr id="11" name="Content Placeholder 10"/>
          <p:cNvSpPr>
            <a:spLocks noGrp="1"/>
          </p:cNvSpPr>
          <p:nvPr>
            <p:ph sz="quarter" idx="4"/>
          </p:nvPr>
        </p:nvSpPr>
        <p:spPr>
          <a:xfrm>
            <a:off x="5181600" y="1066800"/>
            <a:ext cx="3200400" cy="5156152"/>
          </a:xfrm>
        </p:spPr>
        <p:txBody>
          <a:bodyPr>
            <a:noAutofit/>
          </a:bodyPr>
          <a:lstStyle/>
          <a:p>
            <a:r>
              <a:rPr lang="en-US" sz="1800" dirty="0" smtClean="0">
                <a:solidFill>
                  <a:srgbClr val="7030A0"/>
                </a:solidFill>
              </a:rPr>
              <a:t>IBM compatible computers are developed by other than IBM companies using technology of IBM pc. They have same functional an d operational characteristics of IBM pc ,they are also  known duplicate of IBM pc . IBM compatible computers are cheaper than IBM pc most of the micro computers using in NEPAL are IBM compatible, (NEC), Nippon electronics Compaq, advance logic  research(ALR),IT 2000 etc.</a:t>
            </a:r>
          </a:p>
        </p:txBody>
      </p:sp>
    </p:spTree>
    <p:extLst>
      <p:ext uri="{BB962C8B-B14F-4D97-AF65-F5344CB8AC3E}">
        <p14:creationId xmlns:p14="http://schemas.microsoft.com/office/powerpoint/2010/main" val="67997545"/>
      </p:ext>
    </p:extLst>
  </p:cSld>
  <p:clrMapOvr>
    <a:masterClrMapping/>
  </p:clrMapOvr>
  <mc:AlternateContent xmlns:mc="http://schemas.openxmlformats.org/markup-compatibility/2006" xmlns:p14="http://schemas.microsoft.com/office/powerpoint/2010/main">
    <mc:Choice Requires="p14">
      <p:transition spd="slow" p14:dur="800" advTm="15935">
        <p:circle/>
        <p:sndAc>
          <p:stSnd>
            <p:snd r:embed="rId2" name="chimes.wav"/>
          </p:stSnd>
        </p:sndAc>
      </p:transition>
    </mc:Choice>
    <mc:Fallback xmlns="">
      <p:transition spd="slow" advTm="15935">
        <p:circle/>
        <p:sndAc>
          <p:stSnd>
            <p:snd r:embed="rId6" name="chimes.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r>
              <a:rPr lang="en-US" dirty="0" smtClean="0">
                <a:solidFill>
                  <a:schemeClr val="accent3"/>
                </a:solidFill>
              </a:rPr>
              <a:t>APPLE/MACINTOSH</a:t>
            </a:r>
            <a:endParaRPr lang="en-US" dirty="0">
              <a:solidFill>
                <a:schemeClr val="accent3"/>
              </a:solidFill>
            </a:endParaRPr>
          </a:p>
        </p:txBody>
      </p:sp>
      <p:sp>
        <p:nvSpPr>
          <p:cNvPr id="6" name="Content Placeholder 5"/>
          <p:cNvSpPr>
            <a:spLocks noGrp="1"/>
          </p:cNvSpPr>
          <p:nvPr>
            <p:ph idx="1"/>
          </p:nvPr>
        </p:nvSpPr>
        <p:spPr/>
        <p:txBody>
          <a:bodyPr>
            <a:normAutofit/>
          </a:bodyPr>
          <a:lstStyle/>
          <a:p>
            <a:r>
              <a:rPr lang="en-US" sz="2000" dirty="0" smtClean="0">
                <a:solidFill>
                  <a:srgbClr val="7030A0"/>
                </a:solidFill>
              </a:rPr>
              <a:t>  Apple computers are developed by apple corporation which was established in late 1970’s  in the USA.  This computers are different from IBM pc and IBM compatible so they need different software.</a:t>
            </a:r>
            <a:endParaRPr lang="en-US" sz="2000" dirty="0">
              <a:solidFill>
                <a:srgbClr val="7030A0"/>
              </a:solidFill>
            </a:endParaRPr>
          </a:p>
          <a:p>
            <a:r>
              <a:rPr lang="en-US" sz="2000" dirty="0" smtClean="0">
                <a:solidFill>
                  <a:srgbClr val="7030A0"/>
                </a:solidFill>
              </a:rPr>
              <a:t>                                                                                Apple corporation developed by most popular micro computer named Macintosh. This computer is used mainly for desktop publishing work. They are available in different capacity cost and size . </a:t>
            </a:r>
          </a:p>
        </p:txBody>
      </p:sp>
    </p:spTree>
    <p:extLst>
      <p:ext uri="{BB962C8B-B14F-4D97-AF65-F5344CB8AC3E}">
        <p14:creationId xmlns:p14="http://schemas.microsoft.com/office/powerpoint/2010/main" val="438750208"/>
      </p:ext>
    </p:extLst>
  </p:cSld>
  <p:clrMapOvr>
    <a:masterClrMapping/>
  </p:clrMapOvr>
  <p:transition spd="slow" advTm="15935">
    <p:pull/>
    <p:sndAc>
      <p:stSnd>
        <p:snd r:embed="rId2"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chemeClr val="accent3"/>
                </a:solidFill>
              </a:rPr>
              <a:t>on the basis of model</a:t>
            </a:r>
            <a:endParaRPr lang="en-US" dirty="0">
              <a:solidFill>
                <a:schemeClr val="accent3"/>
              </a:solidFill>
            </a:endParaRPr>
          </a:p>
        </p:txBody>
      </p:sp>
      <p:sp>
        <p:nvSpPr>
          <p:cNvPr id="3" name="Content Placeholder 2"/>
          <p:cNvSpPr>
            <a:spLocks noGrp="1"/>
          </p:cNvSpPr>
          <p:nvPr>
            <p:ph idx="1"/>
          </p:nvPr>
        </p:nvSpPr>
        <p:spPr/>
        <p:txBody>
          <a:bodyPr>
            <a:normAutofit/>
          </a:bodyPr>
          <a:lstStyle/>
          <a:p>
            <a:pPr>
              <a:buFont typeface="Arial" charset="0"/>
              <a:buChar char="•"/>
            </a:pPr>
            <a:r>
              <a:rPr lang="en-US" sz="2000" dirty="0" smtClean="0">
                <a:solidFill>
                  <a:srgbClr val="7030A0"/>
                </a:solidFill>
              </a:rPr>
              <a:t>XT computer</a:t>
            </a:r>
          </a:p>
          <a:p>
            <a:pPr>
              <a:buFont typeface="Arial" charset="0"/>
              <a:buChar char="•"/>
            </a:pPr>
            <a:r>
              <a:rPr lang="en-US" sz="2000" dirty="0" smtClean="0">
                <a:solidFill>
                  <a:srgbClr val="7030A0"/>
                </a:solidFill>
              </a:rPr>
              <a:t>AT computer</a:t>
            </a:r>
          </a:p>
          <a:p>
            <a:pPr>
              <a:buFont typeface="Arial" charset="0"/>
              <a:buChar char="•"/>
            </a:pPr>
            <a:r>
              <a:rPr lang="en-US" sz="2000" dirty="0" smtClean="0">
                <a:solidFill>
                  <a:srgbClr val="7030A0"/>
                </a:solidFill>
              </a:rPr>
              <a:t>Ps/2(personal system 2)</a:t>
            </a:r>
          </a:p>
          <a:p>
            <a:endParaRPr lang="en-US" sz="2000" dirty="0">
              <a:solidFill>
                <a:srgbClr val="7030A0"/>
              </a:solidFill>
            </a:endParaRPr>
          </a:p>
        </p:txBody>
      </p:sp>
    </p:spTree>
    <p:extLst>
      <p:ext uri="{BB962C8B-B14F-4D97-AF65-F5344CB8AC3E}">
        <p14:creationId xmlns:p14="http://schemas.microsoft.com/office/powerpoint/2010/main" val="3216058409"/>
      </p:ext>
    </p:extLst>
  </p:cSld>
  <p:clrMapOvr>
    <a:masterClrMapping/>
  </p:clrMapOvr>
  <p:transition spd="slow" advTm="15935">
    <p:cover/>
    <p:sndAc>
      <p:stSnd>
        <p:snd r:embed="rId2"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solidFill>
                  <a:schemeClr val="accent3"/>
                </a:solidFill>
              </a:rPr>
              <a:t>x t computer</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2400" dirty="0" smtClean="0">
                <a:solidFill>
                  <a:srgbClr val="FF0000"/>
                </a:solidFill>
              </a:rPr>
              <a:t>XT model indicate  8080,8088 micro processer chips include  first generation of personal computer . It is slow nowadays not used in market.</a:t>
            </a:r>
            <a:endParaRPr lang="en-US" sz="2400" dirty="0">
              <a:solidFill>
                <a:srgbClr val="FF0000"/>
              </a:solidFill>
            </a:endParaRPr>
          </a:p>
        </p:txBody>
      </p:sp>
    </p:spTree>
    <p:extLst>
      <p:ext uri="{BB962C8B-B14F-4D97-AF65-F5344CB8AC3E}">
        <p14:creationId xmlns:p14="http://schemas.microsoft.com/office/powerpoint/2010/main" val="3207157798"/>
      </p:ext>
    </p:extLst>
  </p:cSld>
  <p:clrMapOvr>
    <a:masterClrMapping/>
  </p:clrMapOvr>
  <p:transition spd="slow" advTm="15935">
    <p:randomBar dir="vert"/>
    <p:sndAc>
      <p:stSnd>
        <p:snd r:embed="rId2" name="chimes.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8229600" cy="488950"/>
          </a:xfrm>
        </p:spPr>
        <p:txBody>
          <a:bodyPr>
            <a:normAutofit fontScale="90000"/>
          </a:bodyPr>
          <a:lstStyle/>
          <a:p>
            <a:r>
              <a:rPr lang="en-US" dirty="0" smtClean="0"/>
              <a:t>               </a:t>
            </a:r>
            <a:r>
              <a:rPr lang="en-US" dirty="0" smtClean="0">
                <a:solidFill>
                  <a:schemeClr val="accent3"/>
                </a:solidFill>
              </a:rPr>
              <a:t>on the basis of model</a:t>
            </a:r>
            <a:endParaRPr lang="en-US" dirty="0">
              <a:solidFill>
                <a:schemeClr val="accent3"/>
              </a:solidFill>
            </a:endParaRPr>
          </a:p>
        </p:txBody>
      </p:sp>
      <p:sp>
        <p:nvSpPr>
          <p:cNvPr id="5" name="Text Placeholder 4"/>
          <p:cNvSpPr>
            <a:spLocks noGrp="1"/>
          </p:cNvSpPr>
          <p:nvPr>
            <p:ph type="body" idx="1"/>
          </p:nvPr>
        </p:nvSpPr>
        <p:spPr>
          <a:xfrm>
            <a:off x="304800" y="5456238"/>
            <a:ext cx="4290556" cy="639762"/>
          </a:xfrm>
        </p:spPr>
        <p:txBody>
          <a:bodyPr/>
          <a:lstStyle/>
          <a:p>
            <a:r>
              <a:rPr lang="en-US" dirty="0" smtClean="0"/>
              <a:t>     </a:t>
            </a:r>
            <a:r>
              <a:rPr lang="en-US" sz="2400" dirty="0" smtClean="0">
                <a:solidFill>
                  <a:srgbClr val="002060"/>
                </a:solidFill>
              </a:rPr>
              <a:t>AT COMPUTER</a:t>
            </a:r>
            <a:endParaRPr lang="en-US" dirty="0">
              <a:solidFill>
                <a:srgbClr val="002060"/>
              </a:solidFill>
            </a:endParaRPr>
          </a:p>
        </p:txBody>
      </p:sp>
      <p:sp>
        <p:nvSpPr>
          <p:cNvPr id="7" name="Text Placeholder 6"/>
          <p:cNvSpPr>
            <a:spLocks noGrp="1"/>
          </p:cNvSpPr>
          <p:nvPr>
            <p:ph type="body" sz="half" idx="3"/>
          </p:nvPr>
        </p:nvSpPr>
        <p:spPr>
          <a:xfrm>
            <a:off x="5016690" y="5455101"/>
            <a:ext cx="3974910" cy="639762"/>
          </a:xfrm>
        </p:spPr>
        <p:txBody>
          <a:bodyPr>
            <a:normAutofit/>
          </a:bodyPr>
          <a:lstStyle/>
          <a:p>
            <a:r>
              <a:rPr lang="en-US" sz="2400" dirty="0" smtClean="0">
                <a:solidFill>
                  <a:srgbClr val="002060"/>
                </a:solidFill>
              </a:rPr>
              <a:t>                   PS/2</a:t>
            </a:r>
            <a:endParaRPr lang="en-US" sz="2400" dirty="0">
              <a:solidFill>
                <a:srgbClr val="002060"/>
              </a:solidFill>
            </a:endParaRPr>
          </a:p>
        </p:txBody>
      </p:sp>
      <p:sp>
        <p:nvSpPr>
          <p:cNvPr id="6" name="Content Placeholder 5"/>
          <p:cNvSpPr>
            <a:spLocks noGrp="1"/>
          </p:cNvSpPr>
          <p:nvPr>
            <p:ph sz="quarter" idx="2"/>
          </p:nvPr>
        </p:nvSpPr>
        <p:spPr>
          <a:xfrm>
            <a:off x="381000" y="1447800"/>
            <a:ext cx="4040188" cy="3941763"/>
          </a:xfrm>
        </p:spPr>
        <p:txBody>
          <a:bodyPr>
            <a:normAutofit fontScale="92500"/>
          </a:bodyPr>
          <a:lstStyle/>
          <a:p>
            <a:r>
              <a:rPr lang="en-US" dirty="0" smtClean="0">
                <a:solidFill>
                  <a:srgbClr val="0070C0"/>
                </a:solidFill>
              </a:rPr>
              <a:t>    AT computer model used in 80286, 80386, 80486 and 80586 micro processor chips. This model of computer is a most powerful computer. It is fast and most of data storage easily . Nowadays 80586 model computer is called Pentium.</a:t>
            </a:r>
            <a:endParaRPr lang="en-US" dirty="0">
              <a:solidFill>
                <a:srgbClr val="0070C0"/>
              </a:solidFill>
            </a:endParaRPr>
          </a:p>
        </p:txBody>
      </p:sp>
      <p:sp>
        <p:nvSpPr>
          <p:cNvPr id="8" name="Content Placeholder 7"/>
          <p:cNvSpPr>
            <a:spLocks noGrp="1"/>
          </p:cNvSpPr>
          <p:nvPr>
            <p:ph sz="quarter" idx="4"/>
          </p:nvPr>
        </p:nvSpPr>
        <p:spPr/>
        <p:txBody>
          <a:bodyPr>
            <a:normAutofit lnSpcReduction="10000"/>
          </a:bodyPr>
          <a:lstStyle/>
          <a:p>
            <a:r>
              <a:rPr lang="en-US" dirty="0" smtClean="0">
                <a:solidFill>
                  <a:srgbClr val="FF0000"/>
                </a:solidFill>
              </a:rPr>
              <a:t>     After 1990’s IBM  company produce micro computer used advance architecture. This computer is faster than AT computer , laptop computer  is  this model of computer . This computer ran new version of software program.</a:t>
            </a:r>
            <a:endParaRPr lang="en-US" dirty="0">
              <a:solidFill>
                <a:srgbClr val="FF0000"/>
              </a:solidFill>
            </a:endParaRPr>
          </a:p>
        </p:txBody>
      </p:sp>
    </p:spTree>
    <p:extLst>
      <p:ext uri="{BB962C8B-B14F-4D97-AF65-F5344CB8AC3E}">
        <p14:creationId xmlns:p14="http://schemas.microsoft.com/office/powerpoint/2010/main" val="1978649582"/>
      </p:ext>
    </p:extLst>
  </p:cSld>
  <p:clrMapOvr>
    <a:masterClrMapping/>
  </p:clrMapOvr>
  <mc:AlternateContent xmlns:mc="http://schemas.openxmlformats.org/markup-compatibility/2006" xmlns:p14="http://schemas.microsoft.com/office/powerpoint/2010/main">
    <mc:Choice Requires="p14">
      <p:transition spd="slow" p14:dur="1600" advTm="15935">
        <p14:prism isInverted="1"/>
        <p:sndAc>
          <p:stSnd>
            <p:snd r:embed="rId2" name="chimes.wav"/>
          </p:stSnd>
        </p:sndAc>
      </p:transition>
    </mc:Choice>
    <mc:Fallback xmlns="">
      <p:transition spd="slow" advTm="15935">
        <p:fade/>
        <p:sndAc>
          <p:stSnd>
            <p:snd r:embed="rId4" name="chimes.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             On the basis of work</a:t>
            </a:r>
            <a:endParaRPr lang="en-US" dirty="0"/>
          </a:p>
        </p:txBody>
      </p:sp>
      <p:sp>
        <p:nvSpPr>
          <p:cNvPr id="3" name="Content Placeholder 2"/>
          <p:cNvSpPr>
            <a:spLocks noGrp="1"/>
          </p:cNvSpPr>
          <p:nvPr>
            <p:ph idx="1"/>
          </p:nvPr>
        </p:nvSpPr>
        <p:spPr/>
        <p:txBody>
          <a:bodyPr/>
          <a:lstStyle/>
          <a:p>
            <a:r>
              <a:rPr lang="en-US" dirty="0" smtClean="0"/>
              <a:t>Analog computer</a:t>
            </a:r>
          </a:p>
          <a:p>
            <a:r>
              <a:rPr lang="en-US" dirty="0" smtClean="0"/>
              <a:t>Digital computer</a:t>
            </a:r>
          </a:p>
          <a:p>
            <a:r>
              <a:rPr lang="en-US" dirty="0" smtClean="0"/>
              <a:t>Hybrid computer</a:t>
            </a:r>
            <a:endParaRPr lang="en-US" dirty="0"/>
          </a:p>
        </p:txBody>
      </p:sp>
    </p:spTree>
    <p:extLst>
      <p:ext uri="{BB962C8B-B14F-4D97-AF65-F5344CB8AC3E}">
        <p14:creationId xmlns:p14="http://schemas.microsoft.com/office/powerpoint/2010/main" val="3275442588"/>
      </p:ext>
    </p:extLst>
  </p:cSld>
  <p:clrMapOvr>
    <a:masterClrMapping/>
  </p:clrMapOvr>
  <mc:AlternateContent xmlns:mc="http://schemas.openxmlformats.org/markup-compatibility/2006" xmlns:p14="http://schemas.microsoft.com/office/powerpoint/2010/main">
    <mc:Choice Requires="p14">
      <p:transition spd="slow" p14:dur="4000" advTm="15935">
        <p14:vortex dir="r"/>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65760"/>
            <a:ext cx="6438900" cy="548640"/>
          </a:xfrm>
        </p:spPr>
        <p:txBody>
          <a:bodyPr>
            <a:normAutofit fontScale="90000"/>
          </a:bodyPr>
          <a:lstStyle/>
          <a:p>
            <a:r>
              <a:rPr lang="en-US" dirty="0" smtClean="0">
                <a:solidFill>
                  <a:srgbClr val="FF0000"/>
                </a:solidFill>
              </a:rPr>
              <a:t> Analog computer</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solidFill>
                  <a:srgbClr val="7030A0"/>
                </a:solidFill>
              </a:rPr>
              <a:t>                     Analog computer is that measures continues physical values such as  temperature, pressure , voltage, speed etc. It is used for special purpose and also high cost computer. For e.g. thermometer, km etc.</a:t>
            </a:r>
          </a:p>
        </p:txBody>
      </p:sp>
    </p:spTree>
    <p:extLst>
      <p:ext uri="{BB962C8B-B14F-4D97-AF65-F5344CB8AC3E}">
        <p14:creationId xmlns:p14="http://schemas.microsoft.com/office/powerpoint/2010/main" val="406862121"/>
      </p:ext>
    </p:extLst>
  </p:cSld>
  <p:clrMapOvr>
    <a:masterClrMapping/>
  </p:clrMapOvr>
  <mc:AlternateContent xmlns:mc="http://schemas.openxmlformats.org/markup-compatibility/2006" xmlns:p14="http://schemas.microsoft.com/office/powerpoint/2010/main">
    <mc:Choice Requires="p14">
      <p:transition spd="slow" p14:dur="1600" advTm="15935">
        <p14:conveyor dir="l"/>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chemeClr val="accent3"/>
                </a:solidFill>
              </a:rPr>
              <a:t>digital computer</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2400" dirty="0" smtClean="0">
                <a:solidFill>
                  <a:srgbClr val="FF0000"/>
                </a:solidFill>
              </a:rPr>
              <a:t>       A digital computer is an electronic compute machine that uses the binary digits (</a:t>
            </a:r>
            <a:r>
              <a:rPr lang="en-US" sz="2400" dirty="0" smtClean="0">
                <a:solidFill>
                  <a:srgbClr val="FF0000"/>
                </a:solidFill>
              </a:rPr>
              <a:t>bits </a:t>
            </a:r>
            <a:r>
              <a:rPr lang="en-US" sz="2400" dirty="0" smtClean="0">
                <a:solidFill>
                  <a:srgbClr val="FF0000"/>
                </a:solidFill>
              </a:rPr>
              <a:t>0&amp;1) for binary digits two represented all form or information internally and digital form. In digital computer ,letter, words and whole text are represented digitally. It is most used in the preparation of report tabulation, graphically represented. Some of popular digital computers are pc computer, laptop.</a:t>
            </a:r>
            <a:endParaRPr lang="en-US" sz="2400" dirty="0">
              <a:solidFill>
                <a:srgbClr val="FF0000"/>
              </a:solidFill>
            </a:endParaRPr>
          </a:p>
        </p:txBody>
      </p:sp>
    </p:spTree>
    <p:extLst>
      <p:ext uri="{BB962C8B-B14F-4D97-AF65-F5344CB8AC3E}">
        <p14:creationId xmlns:p14="http://schemas.microsoft.com/office/powerpoint/2010/main" val="4013900078"/>
      </p:ext>
    </p:extLst>
  </p:cSld>
  <p:clrMapOvr>
    <a:masterClrMapping/>
  </p:clrMapOvr>
  <mc:AlternateContent xmlns:mc="http://schemas.openxmlformats.org/markup-compatibility/2006" xmlns:p14="http://schemas.microsoft.com/office/powerpoint/2010/main">
    <mc:Choice Requires="p14">
      <p:transition spd="slow" p14:dur="3000" advTm="15935">
        <p14:shred/>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solidFill>
              </a:rPr>
              <a:t>                 Hybrid computer</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2400" dirty="0" smtClean="0">
                <a:solidFill>
                  <a:srgbClr val="7030A0"/>
                </a:solidFill>
              </a:rPr>
              <a:t>                    Hybrid computers are those computers that content the </a:t>
            </a:r>
            <a:r>
              <a:rPr lang="en-US" sz="2400" dirty="0">
                <a:solidFill>
                  <a:srgbClr val="7030A0"/>
                </a:solidFill>
              </a:rPr>
              <a:t>f</a:t>
            </a:r>
            <a:r>
              <a:rPr lang="en-US" sz="2400" dirty="0" smtClean="0">
                <a:solidFill>
                  <a:srgbClr val="7030A0"/>
                </a:solidFill>
              </a:rPr>
              <a:t>eature of analog computer and digital computer. A combination of computers are capable of inputting and outputting in both digital and analog signals.</a:t>
            </a:r>
          </a:p>
        </p:txBody>
      </p:sp>
    </p:spTree>
    <p:extLst>
      <p:ext uri="{BB962C8B-B14F-4D97-AF65-F5344CB8AC3E}">
        <p14:creationId xmlns:p14="http://schemas.microsoft.com/office/powerpoint/2010/main" val="3229830285"/>
      </p:ext>
    </p:extLst>
  </p:cSld>
  <p:clrMapOvr>
    <a:masterClrMapping/>
  </p:clrMapOvr>
  <mc:AlternateContent xmlns:mc="http://schemas.openxmlformats.org/markup-compatibility/2006" xmlns:p14="http://schemas.microsoft.com/office/powerpoint/2010/main">
    <mc:Choice Requires="p14">
      <p:transition spd="slow" p14:dur="1100" advTm="15935">
        <p14:switch dir="r"/>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chemeClr val="accent3"/>
                </a:solidFill>
              </a:rPr>
              <a:t>On the basis of size </a:t>
            </a:r>
            <a:endParaRPr lang="en-US" dirty="0">
              <a:solidFill>
                <a:schemeClr val="accent3"/>
              </a:solidFill>
            </a:endParaRPr>
          </a:p>
        </p:txBody>
      </p:sp>
      <p:sp>
        <p:nvSpPr>
          <p:cNvPr id="3" name="Content Placeholder 2"/>
          <p:cNvSpPr>
            <a:spLocks noGrp="1"/>
          </p:cNvSpPr>
          <p:nvPr>
            <p:ph idx="1"/>
          </p:nvPr>
        </p:nvSpPr>
        <p:spPr>
          <a:xfrm>
            <a:off x="1524000" y="1524000"/>
            <a:ext cx="6591300" cy="3579849"/>
          </a:xfrm>
        </p:spPr>
        <p:txBody>
          <a:bodyPr>
            <a:normAutofit/>
          </a:bodyPr>
          <a:lstStyle/>
          <a:p>
            <a:pPr>
              <a:buFont typeface="Arial" charset="0"/>
              <a:buChar char="•"/>
            </a:pPr>
            <a:r>
              <a:rPr lang="en-US" sz="2400" dirty="0" smtClean="0">
                <a:solidFill>
                  <a:schemeClr val="accent6">
                    <a:lumMod val="50000"/>
                  </a:schemeClr>
                </a:solidFill>
              </a:rPr>
              <a:t>Super computer</a:t>
            </a:r>
          </a:p>
          <a:p>
            <a:pPr>
              <a:buFont typeface="Arial" charset="0"/>
              <a:buChar char="•"/>
            </a:pPr>
            <a:r>
              <a:rPr lang="en-US" sz="2400" dirty="0" smtClean="0">
                <a:solidFill>
                  <a:schemeClr val="accent6">
                    <a:lumMod val="50000"/>
                  </a:schemeClr>
                </a:solidFill>
              </a:rPr>
              <a:t>Mainframe computer</a:t>
            </a:r>
          </a:p>
          <a:p>
            <a:pPr>
              <a:buFont typeface="Arial" charset="0"/>
              <a:buChar char="•"/>
            </a:pPr>
            <a:r>
              <a:rPr lang="en-US" sz="2400" dirty="0" smtClean="0">
                <a:solidFill>
                  <a:schemeClr val="accent6">
                    <a:lumMod val="50000"/>
                  </a:schemeClr>
                </a:solidFill>
              </a:rPr>
              <a:t>Mini computer</a:t>
            </a:r>
          </a:p>
          <a:p>
            <a:pPr>
              <a:buFont typeface="Arial" charset="0"/>
              <a:buChar char="•"/>
            </a:pPr>
            <a:r>
              <a:rPr lang="en-US" sz="2400" dirty="0" smtClean="0">
                <a:solidFill>
                  <a:schemeClr val="accent6">
                    <a:lumMod val="50000"/>
                  </a:schemeClr>
                </a:solidFill>
              </a:rPr>
              <a:t>Micro computer</a:t>
            </a:r>
          </a:p>
          <a:p>
            <a:endParaRPr lang="en-US" sz="2400" dirty="0">
              <a:solidFill>
                <a:schemeClr val="accent6">
                  <a:lumMod val="50000"/>
                </a:schemeClr>
              </a:solidFill>
            </a:endParaRPr>
          </a:p>
          <a:p>
            <a:endParaRPr lang="en-US" sz="2400" dirty="0">
              <a:solidFill>
                <a:schemeClr val="accent6">
                  <a:lumMod val="50000"/>
                </a:schemeClr>
              </a:solidFill>
            </a:endParaRPr>
          </a:p>
        </p:txBody>
      </p:sp>
    </p:spTree>
    <p:extLst>
      <p:ext uri="{BB962C8B-B14F-4D97-AF65-F5344CB8AC3E}">
        <p14:creationId xmlns:p14="http://schemas.microsoft.com/office/powerpoint/2010/main" val="2085512715"/>
      </p:ext>
    </p:extLst>
  </p:cSld>
  <p:clrMapOvr>
    <a:masterClrMapping/>
  </p:clrMapOvr>
  <mc:AlternateContent xmlns:mc="http://schemas.openxmlformats.org/markup-compatibility/2006" xmlns:p14="http://schemas.microsoft.com/office/powerpoint/2010/main">
    <mc:Choice Requires="p14">
      <p:transition spd="slow" p14:dur="3900" advTm="15935">
        <p14:glitter pattern="hexagon"/>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           super computer</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sz="2400" dirty="0" smtClean="0">
                <a:solidFill>
                  <a:srgbClr val="7030A0"/>
                </a:solidFill>
              </a:rPr>
              <a:t>  super computer is the most powerful digital computer. It can process huge amount of data at short time. This  types of computer is specially designed for  scientific resources, weather for costing, fasted and the most expensive computer. For e.g. cyber205, cray90, ETA10 etc. are the some  3 super computers.</a:t>
            </a:r>
          </a:p>
        </p:txBody>
      </p:sp>
    </p:spTree>
    <p:extLst>
      <p:ext uri="{BB962C8B-B14F-4D97-AF65-F5344CB8AC3E}">
        <p14:creationId xmlns:p14="http://schemas.microsoft.com/office/powerpoint/2010/main" val="3309845290"/>
      </p:ext>
    </p:extLst>
  </p:cSld>
  <p:clrMapOvr>
    <a:masterClrMapping/>
  </p:clrMapOvr>
  <mc:AlternateContent xmlns:mc="http://schemas.openxmlformats.org/markup-compatibility/2006" xmlns:p14="http://schemas.microsoft.com/office/powerpoint/2010/main">
    <mc:Choice Requires="p14">
      <p:transition spd="slow" p14:dur="1500" advTm="15935">
        <p:split orient="vert"/>
        <p:sndAc>
          <p:stSnd>
            <p:snd r:embed="rId2" name="chimes.wav"/>
          </p:stSnd>
        </p:sndAc>
      </p:transition>
    </mc:Choice>
    <mc:Fallback xmlns="">
      <p:transition spd="slow" advTm="15935">
        <p:split orient="vert"/>
        <p:sndAc>
          <p:stSnd>
            <p:snd r:embed="rId6" name="chimes.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Autofit/>
          </a:bodyPr>
          <a:lstStyle/>
          <a:p>
            <a:r>
              <a:rPr lang="en-US" sz="2400" dirty="0" smtClean="0">
                <a:solidFill>
                  <a:srgbClr val="002060"/>
                </a:solidFill>
              </a:rPr>
              <a:t>      It is also large computer which covers about thousand square fit. It is general purpose of computer which has data been designed for large scale data processing. It is also expensive and high speed. It suppose large numbers of computer terminal with separate  and  output unit in is terminal so that hundred or more person can work in this computer at a time. The number of terminal can be more depended of the capacity or power of mainframe. A terminally is a monitor , keyboard, mouse or printer which is connected to mainframe.</a:t>
            </a:r>
          </a:p>
          <a:p>
            <a:r>
              <a:rPr lang="en-US" sz="2400" dirty="0">
                <a:solidFill>
                  <a:srgbClr val="002060"/>
                </a:solidFill>
              </a:rPr>
              <a:t> </a:t>
            </a:r>
            <a:r>
              <a:rPr lang="en-US" sz="2400" dirty="0" smtClean="0">
                <a:solidFill>
                  <a:srgbClr val="002060"/>
                </a:solidFill>
              </a:rPr>
              <a:t>                        This computer is used in large organization such as insurance company and banks , airlines, population census etc., where many people frequently need to used the same data. </a:t>
            </a:r>
          </a:p>
        </p:txBody>
      </p:sp>
      <p:sp>
        <p:nvSpPr>
          <p:cNvPr id="2" name="Title 1"/>
          <p:cNvSpPr>
            <a:spLocks noGrp="1"/>
          </p:cNvSpPr>
          <p:nvPr>
            <p:ph type="title"/>
          </p:nvPr>
        </p:nvSpPr>
        <p:spPr>
          <a:xfrm>
            <a:off x="2667000" y="-76200"/>
            <a:ext cx="5410200" cy="1143000"/>
          </a:xfrm>
        </p:spPr>
        <p:txBody>
          <a:bodyPr>
            <a:normAutofit/>
          </a:bodyPr>
          <a:lstStyle/>
          <a:p>
            <a:r>
              <a:rPr lang="en-US" dirty="0" smtClean="0"/>
              <a:t>   </a:t>
            </a:r>
            <a:r>
              <a:rPr lang="en-US" dirty="0" smtClean="0">
                <a:solidFill>
                  <a:schemeClr val="accent3"/>
                </a:solidFill>
              </a:rPr>
              <a:t>MAINFRAME</a:t>
            </a:r>
            <a:endParaRPr lang="en-US" dirty="0">
              <a:solidFill>
                <a:schemeClr val="accent3"/>
              </a:solidFill>
            </a:endParaRPr>
          </a:p>
        </p:txBody>
      </p:sp>
    </p:spTree>
    <p:extLst>
      <p:ext uri="{BB962C8B-B14F-4D97-AF65-F5344CB8AC3E}">
        <p14:creationId xmlns:p14="http://schemas.microsoft.com/office/powerpoint/2010/main" val="3807249783"/>
      </p:ext>
    </p:extLst>
  </p:cSld>
  <p:clrMapOvr>
    <a:masterClrMapping/>
  </p:clrMapOvr>
  <mc:AlternateContent xmlns:mc="http://schemas.openxmlformats.org/markup-compatibility/2006" xmlns:p14="http://schemas.microsoft.com/office/powerpoint/2010/main">
    <mc:Choice Requires="p14">
      <p:transition spd="slow" p14:dur="1500" advTm="15935">
        <p14:window dir="vert"/>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solidFill>
                  <a:srgbClr val="0070C0"/>
                </a:solidFill>
              </a:rPr>
              <a:t> The computer is medium in sized i.e. it is bigger than micro computer and smaller  than mainframe computer. It is less power than the micro computer . The first mini computer was launched by digital equipment corporation(DEC) 1965AD. The mini computer generally supports 50 terminal i.e. 50 person can work in this computer at a same time  mini computer are used in national computer center Nepal, </a:t>
            </a:r>
            <a:r>
              <a:rPr lang="en-US" sz="2400" dirty="0" err="1" smtClean="0">
                <a:solidFill>
                  <a:srgbClr val="0070C0"/>
                </a:solidFill>
              </a:rPr>
              <a:t>Rastriya</a:t>
            </a:r>
            <a:r>
              <a:rPr lang="en-US" sz="2400" dirty="0" smtClean="0">
                <a:solidFill>
                  <a:srgbClr val="0070C0"/>
                </a:solidFill>
              </a:rPr>
              <a:t> bank, Nepal telecom, big hotel and police headquarter in Nepal.</a:t>
            </a:r>
          </a:p>
        </p:txBody>
      </p:sp>
      <p:sp>
        <p:nvSpPr>
          <p:cNvPr id="2" name="Title 1"/>
          <p:cNvSpPr>
            <a:spLocks noGrp="1"/>
          </p:cNvSpPr>
          <p:nvPr>
            <p:ph type="title"/>
          </p:nvPr>
        </p:nvSpPr>
        <p:spPr/>
        <p:txBody>
          <a:bodyPr/>
          <a:lstStyle/>
          <a:p>
            <a:r>
              <a:rPr lang="en-US" dirty="0" smtClean="0">
                <a:solidFill>
                  <a:schemeClr val="accent3"/>
                </a:solidFill>
              </a:rPr>
              <a:t>            mini computer</a:t>
            </a:r>
            <a:endParaRPr lang="en-US" dirty="0">
              <a:solidFill>
                <a:schemeClr val="accent3"/>
              </a:solidFill>
            </a:endParaRPr>
          </a:p>
        </p:txBody>
      </p:sp>
    </p:spTree>
    <p:extLst>
      <p:ext uri="{BB962C8B-B14F-4D97-AF65-F5344CB8AC3E}">
        <p14:creationId xmlns:p14="http://schemas.microsoft.com/office/powerpoint/2010/main" val="773755059"/>
      </p:ext>
    </p:extLst>
  </p:cSld>
  <p:clrMapOvr>
    <a:masterClrMapping/>
  </p:clrMapOvr>
  <mc:AlternateContent xmlns:mc="http://schemas.openxmlformats.org/markup-compatibility/2006" xmlns:p14="http://schemas.microsoft.com/office/powerpoint/2010/main">
    <mc:Choice Requires="p14">
      <p:transition spd="slow" p14:dur="800" advTm="15935">
        <p14:flythrough/>
        <p:sndAc>
          <p:stSnd>
            <p:snd r:embed="rId2" name="chimes.wav"/>
          </p:stSnd>
        </p:sndAc>
      </p:transition>
    </mc:Choice>
    <mc:Fallback xmlns="">
      <p:transition spd="slow" advTm="15935">
        <p:fade/>
        <p:sndAc>
          <p:stSnd>
            <p:snd r:embed="rId6" name="chimes.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_rels/them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_rels/theme6.xml.rels><?xml version="1.0" encoding="UTF-8" standalone="yes"?>
<Relationships xmlns="http://schemas.openxmlformats.org/package/2006/relationships"><Relationship Id="rId1" Type="http://schemas.openxmlformats.org/officeDocument/2006/relationships/image" Target="../media/image9.jpeg"/></Relationships>
</file>

<file path=ppt/theme/_rels/theme7.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3.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4.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5.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6.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321</TotalTime>
  <Words>921</Words>
  <Application>Microsoft Office PowerPoint</Application>
  <PresentationFormat>On-screen Show (4:3)</PresentationFormat>
  <Paragraphs>55</Paragraphs>
  <Slides>16</Slides>
  <Notes>1</Notes>
  <HiddenSlides>0</HiddenSlides>
  <MMClips>0</MMClips>
  <ScaleCrop>false</ScaleCrop>
  <HeadingPairs>
    <vt:vector size="4" baseType="variant">
      <vt:variant>
        <vt:lpstr>Theme</vt:lpstr>
      </vt:variant>
      <vt:variant>
        <vt:i4>7</vt:i4>
      </vt:variant>
      <vt:variant>
        <vt:lpstr>Slide Titles</vt:lpstr>
      </vt:variant>
      <vt:variant>
        <vt:i4>16</vt:i4>
      </vt:variant>
    </vt:vector>
  </HeadingPairs>
  <TitlesOfParts>
    <vt:vector size="23" baseType="lpstr">
      <vt:lpstr>Concourse</vt:lpstr>
      <vt:lpstr>Couture</vt:lpstr>
      <vt:lpstr>Essential</vt:lpstr>
      <vt:lpstr>Aspect</vt:lpstr>
      <vt:lpstr>Angles</vt:lpstr>
      <vt:lpstr>Austin</vt:lpstr>
      <vt:lpstr>Apothecary</vt:lpstr>
      <vt:lpstr>          TYPES OF COMPUTER</vt:lpstr>
      <vt:lpstr>             On the basis of work</vt:lpstr>
      <vt:lpstr> Analog computer</vt:lpstr>
      <vt:lpstr>                   digital computer</vt:lpstr>
      <vt:lpstr>                 Hybrid computer</vt:lpstr>
      <vt:lpstr>                 On the basis of size </vt:lpstr>
      <vt:lpstr>           super computer</vt:lpstr>
      <vt:lpstr>   MAINFRAME</vt:lpstr>
      <vt:lpstr>            mini computer</vt:lpstr>
      <vt:lpstr>                   micro computer</vt:lpstr>
      <vt:lpstr>                   on the basis of brand</vt:lpstr>
      <vt:lpstr>         on the basis of brand</vt:lpstr>
      <vt:lpstr>         APPLE/MACINTOSH</vt:lpstr>
      <vt:lpstr>      on the basis of model</vt:lpstr>
      <vt:lpstr>                   x t computer</vt:lpstr>
      <vt:lpstr>               on the basis of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Rajat khawash</dc:title>
  <dc:creator>Life is beautyful</dc:creator>
  <cp:lastModifiedBy>Dell</cp:lastModifiedBy>
  <cp:revision>34</cp:revision>
  <dcterms:created xsi:type="dcterms:W3CDTF">2006-08-16T00:00:00Z</dcterms:created>
  <dcterms:modified xsi:type="dcterms:W3CDTF">2018-04-24T03:38:47Z</dcterms:modified>
</cp:coreProperties>
</file>