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69DCCA5-2E38-44DF-B3B4-6CF5CAD1A6D2}" type="datetimeFigureOut">
              <a:rPr lang="en-US" smtClean="0"/>
              <a:pPr/>
              <a:t>8/27/2020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31354603-9F79-4AA5-A73B-2F1E7F4D9778}"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9DCCA5-2E38-44DF-B3B4-6CF5CAD1A6D2}" type="datetimeFigureOut">
              <a:rPr lang="en-US" smtClean="0"/>
              <a:pPr/>
              <a:t>8/27/2020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354603-9F79-4AA5-A73B-2F1E7F4D97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9DCCA5-2E38-44DF-B3B4-6CF5CAD1A6D2}" type="datetimeFigureOut">
              <a:rPr lang="en-US" smtClean="0"/>
              <a:pPr/>
              <a:t>8/27/2020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354603-9F79-4AA5-A73B-2F1E7F4D977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9DCCA5-2E38-44DF-B3B4-6CF5CAD1A6D2}" type="datetimeFigureOut">
              <a:rPr lang="en-US" smtClean="0"/>
              <a:pPr/>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54603-9F79-4AA5-A73B-2F1E7F4D9778}"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9DCCA5-2E38-44DF-B3B4-6CF5CAD1A6D2}" type="datetimeFigureOut">
              <a:rPr lang="en-US" smtClean="0"/>
              <a:pPr/>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54603-9F79-4AA5-A73B-2F1E7F4D9778}"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9DCCA5-2E38-44DF-B3B4-6CF5CAD1A6D2}" type="datetimeFigureOut">
              <a:rPr lang="en-US" smtClean="0"/>
              <a:pPr/>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54603-9F79-4AA5-A73B-2F1E7F4D9778}"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9DCCA5-2E38-44DF-B3B4-6CF5CAD1A6D2}" type="datetimeFigureOut">
              <a:rPr lang="en-US" smtClean="0"/>
              <a:pPr/>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54603-9F79-4AA5-A73B-2F1E7F4D9778}"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9DCCA5-2E38-44DF-B3B4-6CF5CAD1A6D2}" type="datetimeFigureOut">
              <a:rPr lang="en-US" smtClean="0"/>
              <a:pPr/>
              <a:t>8/27/2020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354603-9F79-4AA5-A73B-2F1E7F4D9778}"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9DCCA5-2E38-44DF-B3B4-6CF5CAD1A6D2}" type="datetimeFigureOut">
              <a:rPr lang="en-US" smtClean="0"/>
              <a:pPr/>
              <a:t>8/27/2020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354603-9F79-4AA5-A73B-2F1E7F4D9778}"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DCCA5-2E38-44DF-B3B4-6CF5CAD1A6D2}" type="datetimeFigureOut">
              <a:rPr lang="en-US" smtClean="0"/>
              <a:pPr/>
              <a:t>8/27/2020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354603-9F79-4AA5-A73B-2F1E7F4D9778}"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9DCCA5-2E38-44DF-B3B4-6CF5CAD1A6D2}" type="datetimeFigureOut">
              <a:rPr lang="en-US" smtClean="0"/>
              <a:pPr/>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54603-9F79-4AA5-A73B-2F1E7F4D97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9DCCA5-2E38-44DF-B3B4-6CF5CAD1A6D2}" type="datetimeFigureOut">
              <a:rPr lang="en-US" smtClean="0"/>
              <a:pPr/>
              <a:t>8/27/2020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354603-9F79-4AA5-A73B-2F1E7F4D9778}"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9DCCA5-2E38-44DF-B3B4-6CF5CAD1A6D2}" type="datetimeFigureOut">
              <a:rPr lang="en-US" smtClean="0"/>
              <a:pPr/>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54603-9F79-4AA5-A73B-2F1E7F4D9778}"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9DCCA5-2E38-44DF-B3B4-6CF5CAD1A6D2}" type="datetimeFigureOut">
              <a:rPr lang="en-US" smtClean="0"/>
              <a:pPr/>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54603-9F79-4AA5-A73B-2F1E7F4D9778}"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9DCCA5-2E38-44DF-B3B4-6CF5CAD1A6D2}" type="datetimeFigureOut">
              <a:rPr lang="en-US" smtClean="0"/>
              <a:pPr/>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54603-9F79-4AA5-A73B-2F1E7F4D97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69DCCA5-2E38-44DF-B3B4-6CF5CAD1A6D2}" type="datetimeFigureOut">
              <a:rPr lang="en-US" smtClean="0"/>
              <a:pPr/>
              <a:t>8/27/2020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354603-9F79-4AA5-A73B-2F1E7F4D9778}"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69DCCA5-2E38-44DF-B3B4-6CF5CAD1A6D2}" type="datetimeFigureOut">
              <a:rPr lang="en-US" smtClean="0"/>
              <a:pPr/>
              <a:t>8/27/2020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1354603-9F79-4AA5-A73B-2F1E7F4D97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69DCCA5-2E38-44DF-B3B4-6CF5CAD1A6D2}" type="datetimeFigureOut">
              <a:rPr lang="en-US" smtClean="0"/>
              <a:pPr/>
              <a:t>8/27/2020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1354603-9F79-4AA5-A73B-2F1E7F4D97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69DCCA5-2E38-44DF-B3B4-6CF5CAD1A6D2}" type="datetimeFigureOut">
              <a:rPr lang="en-US" smtClean="0"/>
              <a:pPr/>
              <a:t>8/27/2020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1354603-9F79-4AA5-A73B-2F1E7F4D97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69DCCA5-2E38-44DF-B3B4-6CF5CAD1A6D2}" type="datetimeFigureOut">
              <a:rPr lang="en-US" smtClean="0"/>
              <a:pPr/>
              <a:t>8/27/2020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1354603-9F79-4AA5-A73B-2F1E7F4D9778}"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69DCCA5-2E38-44DF-B3B4-6CF5CAD1A6D2}" type="datetimeFigureOut">
              <a:rPr lang="en-US" smtClean="0"/>
              <a:pPr/>
              <a:t>8/27/2020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1354603-9F79-4AA5-A73B-2F1E7F4D97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69DCCA5-2E38-44DF-B3B4-6CF5CAD1A6D2}" type="datetimeFigureOut">
              <a:rPr lang="en-US" smtClean="0"/>
              <a:pPr/>
              <a:t>8/27/2020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1354603-9F79-4AA5-A73B-2F1E7F4D9778}"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69DCCA5-2E38-44DF-B3B4-6CF5CAD1A6D2}" type="datetimeFigureOut">
              <a:rPr lang="en-US" smtClean="0"/>
              <a:pPr/>
              <a:t>8/27/2020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1354603-9F79-4AA5-A73B-2F1E7F4D9778}"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9DCCA5-2E38-44DF-B3B4-6CF5CAD1A6D2}" type="datetimeFigureOut">
              <a:rPr lang="en-US" smtClean="0"/>
              <a:pPr/>
              <a:t>8/27/2020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354603-9F79-4AA5-A73B-2F1E7F4D97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2133599"/>
          </a:xfrm>
        </p:spPr>
        <p:txBody>
          <a:bodyPr>
            <a:normAutofit/>
          </a:bodyPr>
          <a:lstStyle/>
          <a:p>
            <a:r>
              <a:rPr lang="en-US" b="1" dirty="0"/>
              <a:t>Unit 1: Concept of Object Oriented Programming (12)</a:t>
            </a:r>
            <a:r>
              <a:rPr lang="en-US" dirty="0"/>
              <a:t/>
            </a:r>
            <a:br>
              <a:rPr lang="en-US" dirty="0"/>
            </a:br>
            <a:endParaRPr lang="en-US" dirty="0"/>
          </a:p>
        </p:txBody>
      </p:sp>
      <p:sp>
        <p:nvSpPr>
          <p:cNvPr id="3" name="Subtitle 2"/>
          <p:cNvSpPr>
            <a:spLocks noGrp="1"/>
          </p:cNvSpPr>
          <p:nvPr>
            <p:ph type="subTitle" idx="1"/>
          </p:nvPr>
        </p:nvSpPr>
        <p:spPr>
          <a:xfrm>
            <a:off x="0" y="1371600"/>
            <a:ext cx="9144000" cy="5486400"/>
          </a:xfrm>
        </p:spPr>
        <p:txBody>
          <a:bodyPr>
            <a:normAutofit/>
          </a:bodyPr>
          <a:lstStyle/>
          <a:p>
            <a:pPr lvl="1" algn="l">
              <a:buFont typeface="Wingdings" pitchFamily="2" charset="2"/>
              <a:buChar char="Ø"/>
            </a:pPr>
            <a:r>
              <a:rPr lang="en-US" dirty="0" smtClean="0"/>
              <a:t>Programming </a:t>
            </a:r>
            <a:r>
              <a:rPr lang="en-US" dirty="0"/>
              <a:t>Languages and Software Crisis </a:t>
            </a:r>
          </a:p>
          <a:p>
            <a:pPr lvl="1" algn="l">
              <a:buFont typeface="Wingdings" pitchFamily="2" charset="2"/>
              <a:buChar char="Ø"/>
            </a:pPr>
            <a:r>
              <a:rPr lang="en-US" dirty="0" smtClean="0"/>
              <a:t>         Procedure </a:t>
            </a:r>
            <a:r>
              <a:rPr lang="en-US" dirty="0"/>
              <a:t>Vs Object Oriented Programming </a:t>
            </a:r>
            <a:r>
              <a:rPr lang="en-US" dirty="0" smtClean="0"/>
              <a:t>Language Feature </a:t>
            </a:r>
            <a:r>
              <a:rPr lang="en-US" dirty="0"/>
              <a:t>of Object Oriented Programming </a:t>
            </a:r>
          </a:p>
          <a:p>
            <a:pPr lvl="1" algn="l">
              <a:buFont typeface="Wingdings" pitchFamily="2" charset="2"/>
              <a:buChar char="Ø"/>
            </a:pPr>
            <a:r>
              <a:rPr lang="en-US" dirty="0" smtClean="0"/>
              <a:t>        Popular </a:t>
            </a:r>
            <a:r>
              <a:rPr lang="en-US" dirty="0"/>
              <a:t>Object Oriented Programming Language and features</a:t>
            </a:r>
          </a:p>
          <a:p>
            <a:pPr lvl="1" algn="l">
              <a:buFont typeface="Wingdings" pitchFamily="2" charset="2"/>
              <a:buChar char="Ø"/>
            </a:pPr>
            <a:r>
              <a:rPr lang="en-US" dirty="0"/>
              <a:t>Advantage and Disadvantage of OOPs</a:t>
            </a:r>
          </a:p>
          <a:p>
            <a:pPr lvl="1" algn="l">
              <a:buFont typeface="Wingdings" pitchFamily="2" charset="2"/>
              <a:buChar char="Ø"/>
            </a:pPr>
            <a:r>
              <a:rPr lang="en-US" dirty="0"/>
              <a:t>Introduction of C++ and Compilers </a:t>
            </a:r>
          </a:p>
          <a:p>
            <a:pPr lvl="1" algn="l">
              <a:buFont typeface="Wingdings" pitchFamily="2" charset="2"/>
              <a:buChar char="Ø"/>
            </a:pPr>
            <a:r>
              <a:rPr lang="en-US" dirty="0"/>
              <a:t>Programming Structure in C++</a:t>
            </a:r>
          </a:p>
          <a:p>
            <a:pPr lvl="1" algn="l">
              <a:buFont typeface="Wingdings" pitchFamily="2" charset="2"/>
              <a:buChar char="Ø"/>
            </a:pPr>
            <a:r>
              <a:rPr lang="en-US" dirty="0"/>
              <a:t>Comparison on C and C++ </a:t>
            </a:r>
          </a:p>
          <a:p>
            <a:pPr lvl="1" algn="l">
              <a:buFont typeface="Wingdings" pitchFamily="2" charset="2"/>
              <a:buChar char="Ø"/>
            </a:pPr>
            <a:r>
              <a:rPr lang="en-US" dirty="0"/>
              <a:t>Additional Data types, token in C++ </a:t>
            </a:r>
          </a:p>
          <a:p>
            <a:pPr lvl="1" algn="l">
              <a:buFont typeface="Wingdings" pitchFamily="2" charset="2"/>
              <a:buChar char="Ø"/>
            </a:pPr>
            <a:r>
              <a:rPr lang="en-US" dirty="0"/>
              <a:t> Insertion and Extraction Operators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Autofit/>
          </a:bodyPr>
          <a:lstStyle/>
          <a:p>
            <a:r>
              <a:rPr lang="en-US" sz="2000" dirty="0" smtClean="0"/>
              <a:t>             </a:t>
            </a:r>
            <a:r>
              <a:rPr lang="en-US" sz="2400" dirty="0" smtClean="0"/>
              <a:t>concept:  Object oriented programming language:</a:t>
            </a:r>
            <a:br>
              <a:rPr lang="en-US" sz="2400" dirty="0" smtClean="0"/>
            </a:br>
            <a:endParaRPr lang="en-US" sz="2400" dirty="0"/>
          </a:p>
        </p:txBody>
      </p:sp>
      <p:sp>
        <p:nvSpPr>
          <p:cNvPr id="3" name="Content Placeholder 2"/>
          <p:cNvSpPr>
            <a:spLocks noGrp="1"/>
          </p:cNvSpPr>
          <p:nvPr>
            <p:ph idx="1"/>
          </p:nvPr>
        </p:nvSpPr>
        <p:spPr>
          <a:xfrm>
            <a:off x="827484" y="838200"/>
            <a:ext cx="6709906" cy="5410200"/>
          </a:xfrm>
        </p:spPr>
        <p:txBody>
          <a:bodyPr>
            <a:normAutofit fontScale="62500" lnSpcReduction="20000"/>
          </a:bodyPr>
          <a:lstStyle/>
          <a:p>
            <a:pPr>
              <a:buFont typeface="Wingdings" pitchFamily="2" charset="2"/>
              <a:buChar char="Ø"/>
            </a:pPr>
            <a:r>
              <a:rPr lang="en-US" dirty="0" smtClean="0"/>
              <a:t>    </a:t>
            </a:r>
            <a:r>
              <a:rPr lang="en-US" dirty="0"/>
              <a:t>The programming in which data is logically  represented in the from of a class and physically represented in the from of an object is called object oriented </a:t>
            </a:r>
            <a:r>
              <a:rPr lang="en-US" dirty="0" smtClean="0"/>
              <a:t>programming.</a:t>
            </a:r>
          </a:p>
          <a:p>
            <a:pPr>
              <a:buFont typeface="Wingdings" pitchFamily="2" charset="2"/>
              <a:buChar char="Ø"/>
            </a:pPr>
            <a:r>
              <a:rPr lang="en-US" dirty="0" smtClean="0"/>
              <a:t>Object oriented programming (oops) is a programming paradigm based on the concept of “object". Which way certain data in the from of field known as attributes and code is the from of procedure known as method (function).</a:t>
            </a:r>
          </a:p>
          <a:p>
            <a:pPr>
              <a:buFont typeface="Wingdings" pitchFamily="2" charset="2"/>
              <a:buChar char="Ø"/>
            </a:pPr>
            <a:r>
              <a:rPr lang="en-US" dirty="0" smtClean="0"/>
              <a:t>The </a:t>
            </a:r>
            <a:r>
              <a:rPr lang="en-US" dirty="0"/>
              <a:t>concept  of object oriented programming come in late 1970s(concept only) and early 1980s Bjarne </a:t>
            </a:r>
            <a:r>
              <a:rPr lang="en-US" dirty="0" err="1"/>
              <a:t>stroustroup</a:t>
            </a:r>
            <a:r>
              <a:rPr lang="en-US" dirty="0"/>
              <a:t> developed extension to a known as “C with classes” this extension was further named  “C++” and released in 1985</a:t>
            </a:r>
            <a:r>
              <a:rPr lang="en-US" dirty="0" smtClean="0"/>
              <a:t>.</a:t>
            </a:r>
          </a:p>
          <a:p>
            <a:pPr>
              <a:buFont typeface="Wingdings" pitchFamily="2" charset="2"/>
              <a:buChar char="Ø"/>
            </a:pPr>
            <a:r>
              <a:rPr lang="en-US" dirty="0" smtClean="0"/>
              <a:t>The error faced in the procedural oriented programming approach are the motivating factors in the invention of object oriented approach.</a:t>
            </a:r>
          </a:p>
          <a:p>
            <a:pPr>
              <a:buFont typeface="Wingdings" pitchFamily="2" charset="2"/>
              <a:buChar char="Ø"/>
            </a:pPr>
            <a:r>
              <a:rPr lang="en-US" dirty="0" smtClean="0"/>
              <a:t>In </a:t>
            </a:r>
            <a:r>
              <a:rPr lang="en-US" dirty="0" err="1" smtClean="0"/>
              <a:t>oop</a:t>
            </a:r>
            <a:r>
              <a:rPr lang="en-US" dirty="0" smtClean="0"/>
              <a:t>, data are associated with functions ,so its emphasis is given on data .</a:t>
            </a:r>
            <a:endParaRPr lang="en-US" dirty="0"/>
          </a:p>
          <a:p>
            <a:endParaRPr lang="en-US" dirty="0"/>
          </a:p>
        </p:txBody>
      </p:sp>
    </p:spTree>
    <p:extLst>
      <p:ext uri="{BB962C8B-B14F-4D97-AF65-F5344CB8AC3E}">
        <p14:creationId xmlns:p14="http://schemas.microsoft.com/office/powerpoint/2010/main" xmlns="" val="1827622471"/>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heel(1)">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heel(1)">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buFont typeface="Wingdings" pitchFamily="2" charset="2"/>
              <a:buChar char="Ø"/>
            </a:pPr>
            <a:r>
              <a:rPr lang="en-US" dirty="0" smtClean="0">
                <a:solidFill>
                  <a:schemeClr val="accent3"/>
                </a:solidFill>
              </a:rPr>
              <a:t>Programming Languages and Software Crisis </a:t>
            </a:r>
            <a:br>
              <a:rPr lang="en-US" dirty="0" smtClean="0">
                <a:solidFill>
                  <a:schemeClr val="accent3"/>
                </a:solidFill>
              </a:rPr>
            </a:br>
            <a:endParaRPr lang="en-US" dirty="0">
              <a:solidFill>
                <a:schemeClr val="accent3"/>
              </a:solidFill>
            </a:endParaRPr>
          </a:p>
        </p:txBody>
      </p:sp>
      <p:sp>
        <p:nvSpPr>
          <p:cNvPr id="3" name="Content Placeholder 2"/>
          <p:cNvSpPr>
            <a:spLocks noGrp="1"/>
          </p:cNvSpPr>
          <p:nvPr>
            <p:ph idx="1"/>
          </p:nvPr>
        </p:nvSpPr>
        <p:spPr>
          <a:xfrm>
            <a:off x="1435608" y="990600"/>
            <a:ext cx="7498080" cy="5257800"/>
          </a:xfrm>
        </p:spPr>
        <p:txBody>
          <a:bodyPr>
            <a:normAutofit fontScale="77500" lnSpcReduction="20000"/>
          </a:bodyPr>
          <a:lstStyle/>
          <a:p>
            <a:pPr>
              <a:buNone/>
            </a:pPr>
            <a:r>
              <a:rPr lang="en-US" dirty="0" smtClean="0"/>
              <a:t>Programming language is a set of rules that provides a platform for instructing computer to perform some specific tasks. programming language generally consists of instructions for a computer .It can be used to create programs that implement specific algorithms.</a:t>
            </a:r>
          </a:p>
          <a:p>
            <a:pPr>
              <a:buNone/>
            </a:pPr>
            <a:r>
              <a:rPr lang="en-US" dirty="0" smtClean="0"/>
              <a:t>             software crisis is a term used in the early days of computing science for the difficulty of writing useful and efficient computer programs in the required time.</a:t>
            </a:r>
          </a:p>
          <a:p>
            <a:pPr>
              <a:buNone/>
            </a:pPr>
            <a:r>
              <a:rPr lang="en-US" dirty="0" smtClean="0"/>
              <a:t>The software crisis was due to the rapid increase in computer power and the complexity of the problems that could not be tackled .with the increase in the complexity of the software, many software problem arose because existing methods were in sufficient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Procedure Vs Object Oriented </a:t>
            </a:r>
            <a:r>
              <a:rPr lang="en-US" dirty="0" smtClean="0"/>
              <a:t>Programming:</a:t>
            </a:r>
            <a:endParaRPr lang="en-US" dirty="0"/>
          </a:p>
        </p:txBody>
      </p:sp>
      <p:sp>
        <p:nvSpPr>
          <p:cNvPr id="3" name="Content Placeholder 2"/>
          <p:cNvSpPr>
            <a:spLocks noGrp="1"/>
          </p:cNvSpPr>
          <p:nvPr>
            <p:ph idx="1"/>
          </p:nvPr>
        </p:nvSpPr>
        <p:spPr/>
        <p:txBody>
          <a:bodyPr/>
          <a:lstStyle/>
          <a:p>
            <a:pPr>
              <a:buNone/>
            </a:pPr>
            <a:r>
              <a:rPr lang="en-US" dirty="0" smtClean="0"/>
              <a:t>POP                          OOP</a:t>
            </a:r>
            <a:endParaRPr lang="en-US" dirty="0"/>
          </a:p>
        </p:txBody>
      </p:sp>
      <p:graphicFrame>
        <p:nvGraphicFramePr>
          <p:cNvPr id="4" name="Table 3"/>
          <p:cNvGraphicFramePr>
            <a:graphicFrameLocks noGrp="1"/>
          </p:cNvGraphicFramePr>
          <p:nvPr/>
        </p:nvGraphicFramePr>
        <p:xfrm>
          <a:off x="1524000" y="1397000"/>
          <a:ext cx="6096000" cy="741680"/>
        </p:xfrm>
        <a:graphic>
          <a:graphicData uri="http://schemas.openxmlformats.org/drawingml/2006/table">
            <a:tbl>
              <a:tblPr firstRow="1" bandRow="1">
                <a:tableStyleId>{5C22544A-7EE6-4342-B048-85BDC9FD1C3A}</a:tableStyleId>
              </a:tblPr>
              <a:tblGrid>
                <a:gridCol w="6096000"/>
              </a:tblGrid>
              <a:tr h="370840">
                <a:tc>
                  <a:txBody>
                    <a:bodyPr/>
                    <a:lstStyle/>
                    <a:p>
                      <a:endParaRPr lang="en-US" dirty="0"/>
                    </a:p>
                  </a:txBody>
                  <a:tcPr/>
                </a:tc>
              </a:tr>
              <a:tr h="370840">
                <a:tc>
                  <a:txBody>
                    <a:bodyPr/>
                    <a:lstStyle/>
                    <a:p>
                      <a:endParaRPr lang="en-US"/>
                    </a:p>
                  </a:txBody>
                  <a:tcPr/>
                </a:tc>
              </a:tr>
            </a:tbl>
          </a:graphicData>
        </a:graphic>
      </p:graphicFrame>
      <p:graphicFrame>
        <p:nvGraphicFramePr>
          <p:cNvPr id="5" name="Table 4"/>
          <p:cNvGraphicFramePr>
            <a:graphicFrameLocks noGrp="1"/>
          </p:cNvGraphicFramePr>
          <p:nvPr/>
        </p:nvGraphicFramePr>
        <p:xfrm>
          <a:off x="1524000" y="1397000"/>
          <a:ext cx="6095997" cy="741680"/>
        </p:xfrm>
        <a:graphic>
          <a:graphicData uri="http://schemas.openxmlformats.org/drawingml/2006/table">
            <a:tbl>
              <a:tblPr firstRow="1" bandRow="1">
                <a:tableStyleId>{5C22544A-7EE6-4342-B048-85BDC9FD1C3A}</a:tableStyleId>
              </a:tblPr>
              <a:tblGrid>
                <a:gridCol w="677333"/>
                <a:gridCol w="677333"/>
                <a:gridCol w="677333"/>
                <a:gridCol w="677333"/>
                <a:gridCol w="677333"/>
                <a:gridCol w="677333"/>
                <a:gridCol w="677333"/>
                <a:gridCol w="677333"/>
                <a:gridCol w="677333"/>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graphicFrame>
        <p:nvGraphicFramePr>
          <p:cNvPr id="6" name="Table 5"/>
          <p:cNvGraphicFramePr>
            <a:graphicFrameLocks noGrp="1"/>
          </p:cNvGraphicFramePr>
          <p:nvPr/>
        </p:nvGraphicFramePr>
        <p:xfrm>
          <a:off x="1524000" y="1397000"/>
          <a:ext cx="6096000" cy="60452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pop</a:t>
                      </a:r>
                      <a:endParaRPr lang="en-US" dirty="0"/>
                    </a:p>
                  </a:txBody>
                  <a:tcPr/>
                </a:tc>
                <a:tc>
                  <a:txBody>
                    <a:bodyPr/>
                    <a:lstStyle/>
                    <a:p>
                      <a:r>
                        <a:rPr lang="en-US" dirty="0" err="1" smtClean="0"/>
                        <a:t>oop</a:t>
                      </a:r>
                      <a:endParaRPr lang="en-US" dirty="0"/>
                    </a:p>
                  </a:txBody>
                  <a:tcPr/>
                </a:tc>
              </a:tr>
              <a:tr h="370840">
                <a:tc>
                  <a:txBody>
                    <a:bodyPr/>
                    <a:lstStyle/>
                    <a:p>
                      <a:r>
                        <a:rPr lang="en-US" dirty="0" smtClean="0"/>
                        <a:t>Follow top down approach of program deign.</a:t>
                      </a:r>
                      <a:endParaRPr lang="en-US" dirty="0"/>
                    </a:p>
                  </a:txBody>
                  <a:tcPr/>
                </a:tc>
                <a:tc>
                  <a:txBody>
                    <a:bodyPr/>
                    <a:lstStyle/>
                    <a:p>
                      <a:r>
                        <a:rPr lang="en-US" dirty="0" smtClean="0"/>
                        <a:t>Follow bottom-up approach of program design.</a:t>
                      </a:r>
                      <a:endParaRPr lang="en-US" dirty="0"/>
                    </a:p>
                  </a:txBody>
                  <a:tcPr/>
                </a:tc>
              </a:tr>
              <a:tr h="370840">
                <a:tc>
                  <a:txBody>
                    <a:bodyPr/>
                    <a:lstStyle/>
                    <a:p>
                      <a:r>
                        <a:rPr lang="en-US" dirty="0" smtClean="0"/>
                        <a:t>Emphasis is given on procedure(function)</a:t>
                      </a:r>
                      <a:endParaRPr lang="en-US" dirty="0"/>
                    </a:p>
                  </a:txBody>
                  <a:tcPr/>
                </a:tc>
                <a:tc>
                  <a:txBody>
                    <a:bodyPr/>
                    <a:lstStyle/>
                    <a:p>
                      <a:r>
                        <a:rPr lang="en-US" dirty="0" smtClean="0"/>
                        <a:t>Emphasis is given on data.</a:t>
                      </a:r>
                      <a:endParaRPr lang="en-US" dirty="0"/>
                    </a:p>
                  </a:txBody>
                  <a:tcPr/>
                </a:tc>
              </a:tr>
              <a:tr h="370840">
                <a:tc>
                  <a:txBody>
                    <a:bodyPr/>
                    <a:lstStyle/>
                    <a:p>
                      <a:r>
                        <a:rPr lang="en-US" dirty="0" smtClean="0"/>
                        <a:t>Generally, data can not be hidden</a:t>
                      </a:r>
                      <a:endParaRPr lang="en-US" dirty="0"/>
                    </a:p>
                  </a:txBody>
                  <a:tcPr/>
                </a:tc>
                <a:tc>
                  <a:txBody>
                    <a:bodyPr/>
                    <a:lstStyle/>
                    <a:p>
                      <a:r>
                        <a:rPr lang="en-US" dirty="0" smtClean="0"/>
                        <a:t>Data can be hidden ,so that non member function can not access them.</a:t>
                      </a:r>
                      <a:endParaRPr lang="en-US" dirty="0"/>
                    </a:p>
                  </a:txBody>
                  <a:tcPr/>
                </a:tc>
              </a:tr>
              <a:tr h="370840">
                <a:tc>
                  <a:txBody>
                    <a:bodyPr/>
                    <a:lstStyle/>
                    <a:p>
                      <a:r>
                        <a:rPr lang="en-US" dirty="0" smtClean="0"/>
                        <a:t>Program is divided in to functions.</a:t>
                      </a:r>
                      <a:endParaRPr lang="en-US" dirty="0"/>
                    </a:p>
                  </a:txBody>
                  <a:tcPr/>
                </a:tc>
                <a:tc>
                  <a:txBody>
                    <a:bodyPr/>
                    <a:lstStyle/>
                    <a:p>
                      <a:r>
                        <a:rPr lang="en-US" dirty="0" smtClean="0"/>
                        <a:t>Programs are divided in to objects.</a:t>
                      </a:r>
                      <a:endParaRPr lang="en-US" dirty="0"/>
                    </a:p>
                  </a:txBody>
                  <a:tcPr/>
                </a:tc>
              </a:tr>
              <a:tr h="370840">
                <a:tc>
                  <a:txBody>
                    <a:bodyPr/>
                    <a:lstStyle/>
                    <a:p>
                      <a:r>
                        <a:rPr lang="en-US" dirty="0" smtClean="0"/>
                        <a:t>Data move</a:t>
                      </a:r>
                      <a:r>
                        <a:rPr lang="en-US" baseline="0" dirty="0" smtClean="0"/>
                        <a:t> from function to function </a:t>
                      </a:r>
                      <a:endParaRPr lang="en-US" dirty="0"/>
                    </a:p>
                  </a:txBody>
                  <a:tcPr/>
                </a:tc>
                <a:tc>
                  <a:txBody>
                    <a:bodyPr/>
                    <a:lstStyle/>
                    <a:p>
                      <a:r>
                        <a:rPr lang="en-US" dirty="0" smtClean="0"/>
                        <a:t>Data and function are tied together .only related function can access them.</a:t>
                      </a:r>
                      <a:endParaRPr lang="en-US" dirty="0"/>
                    </a:p>
                  </a:txBody>
                  <a:tcPr/>
                </a:tc>
              </a:tr>
              <a:tr h="370840">
                <a:tc>
                  <a:txBody>
                    <a:bodyPr/>
                    <a:lstStyle/>
                    <a:p>
                      <a:r>
                        <a:rPr lang="en-US" dirty="0" smtClean="0"/>
                        <a:t>Code reusability</a:t>
                      </a:r>
                      <a:r>
                        <a:rPr lang="en-US" baseline="0" dirty="0" smtClean="0"/>
                        <a:t> is still difficult</a:t>
                      </a:r>
                      <a:endParaRPr lang="en-US" dirty="0"/>
                    </a:p>
                  </a:txBody>
                  <a:tcPr/>
                </a:tc>
                <a:tc>
                  <a:txBody>
                    <a:bodyPr/>
                    <a:lstStyle/>
                    <a:p>
                      <a:r>
                        <a:rPr lang="en-US" dirty="0" smtClean="0"/>
                        <a:t>Code reusability is easy in compare to procedure oriented approach</a:t>
                      </a:r>
                      <a:endParaRPr lang="en-US" dirty="0"/>
                    </a:p>
                  </a:txBody>
                  <a:tcPr/>
                </a:tc>
              </a:tr>
              <a:tr h="370840">
                <a:tc>
                  <a:txBody>
                    <a:bodyPr/>
                    <a:lstStyle/>
                    <a:p>
                      <a:r>
                        <a:rPr lang="en-US" dirty="0" smtClean="0"/>
                        <a:t>Examples: C,COBOL ,Pascal etc</a:t>
                      </a:r>
                      <a:endParaRPr lang="en-US" dirty="0"/>
                    </a:p>
                  </a:txBody>
                  <a:tcPr/>
                </a:tc>
                <a:tc>
                  <a:txBody>
                    <a:bodyPr/>
                    <a:lstStyle/>
                    <a:p>
                      <a:r>
                        <a:rPr lang="en-US" dirty="0" err="1" smtClean="0"/>
                        <a:t>Examples:c</a:t>
                      </a:r>
                      <a:r>
                        <a:rPr lang="en-US" dirty="0" smtClean="0"/>
                        <a:t>++,java, small talk etc</a:t>
                      </a:r>
                      <a:endParaRPr lang="en-US" dirty="0"/>
                    </a:p>
                  </a:txBody>
                  <a:tcPr/>
                </a:tc>
              </a:tr>
              <a:tr h="370840">
                <a:tc>
                  <a:txBody>
                    <a:bodyPr/>
                    <a:lstStyle/>
                    <a:p>
                      <a:endParaRPr lang="en-US"/>
                    </a:p>
                  </a:txBody>
                  <a:tcPr/>
                </a:tc>
                <a:tc>
                  <a:txBody>
                    <a:bodyPr/>
                    <a:lstStyle/>
                    <a:p>
                      <a:endParaRPr lang="en-US"/>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Characteristics of object oriented programming language</a:t>
            </a:r>
            <a:endParaRPr lang="en-US" sz="20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1800" dirty="0" smtClean="0"/>
              <a:t>Emphasis on data rather then procedure.</a:t>
            </a:r>
          </a:p>
          <a:p>
            <a:pPr>
              <a:buFont typeface="Wingdings" panose="05000000000000000000" pitchFamily="2" charset="2"/>
              <a:buChar char="Ø"/>
            </a:pPr>
            <a:r>
              <a:rPr lang="en-US" sz="1800" dirty="0" smtClean="0"/>
              <a:t>Programs are divide into what are known as object.</a:t>
            </a:r>
          </a:p>
          <a:p>
            <a:pPr>
              <a:buFont typeface="Wingdings" panose="05000000000000000000" pitchFamily="2" charset="2"/>
              <a:buChar char="Ø"/>
            </a:pPr>
            <a:r>
              <a:rPr lang="en-US" sz="1800" dirty="0" smtClean="0"/>
              <a:t>Function  that operate on the data of on object are tied together in the data structure.</a:t>
            </a:r>
          </a:p>
          <a:p>
            <a:pPr>
              <a:buFont typeface="Wingdings" panose="05000000000000000000" pitchFamily="2" charset="2"/>
              <a:buChar char="Ø"/>
            </a:pPr>
            <a:r>
              <a:rPr lang="en-US" sz="1800" dirty="0" smtClean="0"/>
              <a:t>Data is hidden and can’t be accessed by external function.</a:t>
            </a:r>
          </a:p>
          <a:p>
            <a:pPr>
              <a:buFont typeface="Wingdings" panose="05000000000000000000" pitchFamily="2" charset="2"/>
              <a:buChar char="Ø"/>
            </a:pPr>
            <a:r>
              <a:rPr lang="en-US" sz="1800" dirty="0" smtClean="0"/>
              <a:t>Object may communicated with each other through function.</a:t>
            </a:r>
          </a:p>
          <a:p>
            <a:pPr>
              <a:buFont typeface="Wingdings" panose="05000000000000000000" pitchFamily="2" charset="2"/>
              <a:buChar char="Ø"/>
            </a:pPr>
            <a:r>
              <a:rPr lang="en-US" sz="1800" dirty="0" smtClean="0"/>
              <a:t>New data and function can be easily added </a:t>
            </a:r>
            <a:r>
              <a:rPr lang="en-US" sz="1800" dirty="0" err="1" smtClean="0"/>
              <a:t>whe</a:t>
            </a:r>
            <a:r>
              <a:rPr lang="en-US" sz="1800" dirty="0" smtClean="0"/>
              <a:t> ever necessary.</a:t>
            </a:r>
          </a:p>
          <a:p>
            <a:pPr>
              <a:buFont typeface="Wingdings" panose="05000000000000000000" pitchFamily="2" charset="2"/>
              <a:buChar char="Ø"/>
            </a:pPr>
            <a:r>
              <a:rPr lang="en-US" sz="1800" dirty="0" smtClean="0"/>
              <a:t>Follow bottom up approach in program design.</a:t>
            </a:r>
          </a:p>
        </p:txBody>
      </p:sp>
    </p:spTree>
    <p:extLst>
      <p:ext uri="{BB962C8B-B14F-4D97-AF65-F5344CB8AC3E}">
        <p14:creationId xmlns="" xmlns:p14="http://schemas.microsoft.com/office/powerpoint/2010/main" val="168130749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63</TotalTime>
  <Words>552</Words>
  <Application>Microsoft Office PowerPoint</Application>
  <PresentationFormat>On-screen Show (4:3)</PresentationFormat>
  <Paragraphs>46</Paragraphs>
  <Slides>5</Slides>
  <Notes>0</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Solstice</vt:lpstr>
      <vt:lpstr>Office Theme</vt:lpstr>
      <vt:lpstr>Unit 1: Concept of Object Oriented Programming (12) </vt:lpstr>
      <vt:lpstr>             concept:  Object oriented programming language: </vt:lpstr>
      <vt:lpstr>Programming Languages and Software Crisis  </vt:lpstr>
      <vt:lpstr>Procedure Vs Object Oriented Programming:</vt:lpstr>
      <vt:lpstr>Characteristics of object oriented programming language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Concept of Object Oriented Programming (12) </dc:title>
  <dc:creator>Dell</dc:creator>
  <cp:lastModifiedBy>Dell</cp:lastModifiedBy>
  <cp:revision>14</cp:revision>
  <dcterms:created xsi:type="dcterms:W3CDTF">2020-08-27T04:11:31Z</dcterms:created>
  <dcterms:modified xsi:type="dcterms:W3CDTF">2020-08-27T05:17:56Z</dcterms:modified>
</cp:coreProperties>
</file>