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0" r:id="rId3"/>
    <p:sldId id="258" r:id="rId4"/>
    <p:sldId id="257"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7755B4D-3841-477A-9ED7-37BCF0F3D9A9}" type="datetimeFigureOut">
              <a:rPr lang="en-US" smtClean="0"/>
              <a:t>8/24/2021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8871D5D-636A-4542-9569-D31160E67AC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755B4D-3841-477A-9ED7-37BCF0F3D9A9}" type="datetimeFigureOut">
              <a:rPr lang="en-US" smtClean="0"/>
              <a:t>8/24/2021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871D5D-636A-4542-9569-D31160E67A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755B4D-3841-477A-9ED7-37BCF0F3D9A9}" type="datetimeFigureOut">
              <a:rPr lang="en-US" smtClean="0"/>
              <a:t>8/24/2021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871D5D-636A-4542-9569-D31160E67A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755B4D-3841-477A-9ED7-37BCF0F3D9A9}" type="datetimeFigureOut">
              <a:rPr lang="en-US" smtClean="0"/>
              <a:t>8/24/2021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871D5D-636A-4542-9569-D31160E67AC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755B4D-3841-477A-9ED7-37BCF0F3D9A9}" type="datetimeFigureOut">
              <a:rPr lang="en-US" smtClean="0"/>
              <a:t>8/24/2021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8871D5D-636A-4542-9569-D31160E67AC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755B4D-3841-477A-9ED7-37BCF0F3D9A9}" type="datetimeFigureOut">
              <a:rPr lang="en-US" smtClean="0"/>
              <a:t>8/24/2021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871D5D-636A-4542-9569-D31160E67AC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755B4D-3841-477A-9ED7-37BCF0F3D9A9}" type="datetimeFigureOut">
              <a:rPr lang="en-US" smtClean="0"/>
              <a:t>8/24/2021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8871D5D-636A-4542-9569-D31160E67A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7755B4D-3841-477A-9ED7-37BCF0F3D9A9}" type="datetimeFigureOut">
              <a:rPr lang="en-US" smtClean="0"/>
              <a:t>8/24/2021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8871D5D-636A-4542-9569-D31160E67AC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755B4D-3841-477A-9ED7-37BCF0F3D9A9}" type="datetimeFigureOut">
              <a:rPr lang="en-US" smtClean="0"/>
              <a:t>8/24/2021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8871D5D-636A-4542-9569-D31160E67A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7755B4D-3841-477A-9ED7-37BCF0F3D9A9}" type="datetimeFigureOut">
              <a:rPr lang="en-US" smtClean="0"/>
              <a:t>8/24/2021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8871D5D-636A-4542-9569-D31160E67AC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7755B4D-3841-477A-9ED7-37BCF0F3D9A9}" type="datetimeFigureOut">
              <a:rPr lang="en-US" smtClean="0"/>
              <a:t>8/24/2021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8871D5D-636A-4542-9569-D31160E67AC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7755B4D-3841-477A-9ED7-37BCF0F3D9A9}" type="datetimeFigureOut">
              <a:rPr lang="en-US" smtClean="0"/>
              <a:t>8/24/2021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8871D5D-636A-4542-9569-D31160E67AC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524000" y="1219200"/>
                <a:ext cx="5257800" cy="4419600"/>
              </a:xfrm>
            </p:spPr>
            <p:txBody>
              <a:bodyPr>
                <a:normAutofit/>
              </a:bodyPr>
              <a:lstStyle/>
              <a:p>
                <a:pPr algn="l"/>
                <a:r>
                  <a:rPr lang="en-US" sz="2000" dirty="0" smtClean="0">
                    <a:solidFill>
                      <a:schemeClr val="tx1"/>
                    </a:solidFill>
                    <a:latin typeface="Calibri" panose="020F0502020204030204" pitchFamily="34" charset="0"/>
                    <a:cs typeface="Calibri" panose="020F0502020204030204" pitchFamily="34" charset="0"/>
                  </a:rPr>
                  <a:t>Multiplexer </a:t>
                </a:r>
                <a:r>
                  <a:rPr lang="en-US" sz="2000" dirty="0">
                    <a:solidFill>
                      <a:schemeClr val="tx1"/>
                    </a:solidFill>
                    <a:latin typeface="Calibri" panose="020F0502020204030204" pitchFamily="34" charset="0"/>
                    <a:cs typeface="Calibri" panose="020F0502020204030204" pitchFamily="34" charset="0"/>
                  </a:rPr>
                  <a:t>is a combinational circuit which selected single information from multiple inputs one at a time with help of selection line. Multiplexing is the process of transmitting a large number of information over a single line for ‘n’ inputs therefore ‘m’ selection line and a single output where </a:t>
                </a:r>
                <a14:m>
                  <m:oMath xmlns:m="http://schemas.openxmlformats.org/officeDocument/2006/math">
                    <m:sSup>
                      <m:sSupPr>
                        <m:ctrlPr>
                          <a:rPr lang="en-US" sz="2000" i="1">
                            <a:solidFill>
                              <a:schemeClr val="tx1"/>
                            </a:solidFill>
                            <a:latin typeface="Cambria Math"/>
                          </a:rPr>
                        </m:ctrlPr>
                      </m:sSupPr>
                      <m:e>
                        <m:r>
                          <a:rPr lang="en-US" sz="2000" b="0" i="1">
                            <a:solidFill>
                              <a:schemeClr val="tx1"/>
                            </a:solidFill>
                            <a:latin typeface="Cambria Math"/>
                          </a:rPr>
                          <m:t>2</m:t>
                        </m:r>
                      </m:e>
                      <m:sup>
                        <m:r>
                          <a:rPr lang="en-US" sz="2000" b="0" i="1">
                            <a:solidFill>
                              <a:schemeClr val="tx1"/>
                            </a:solidFill>
                            <a:latin typeface="Cambria Math"/>
                          </a:rPr>
                          <m:t>𝑚</m:t>
                        </m:r>
                      </m:sup>
                    </m:sSup>
                  </m:oMath>
                </a14:m>
                <a:r>
                  <a:rPr lang="en-US" sz="2000" dirty="0">
                    <a:solidFill>
                      <a:schemeClr val="tx1"/>
                    </a:solidFill>
                    <a:latin typeface="Calibri" panose="020F0502020204030204" pitchFamily="34" charset="0"/>
                    <a:cs typeface="Calibri" panose="020F0502020204030204" pitchFamily="34" charset="0"/>
                  </a:rPr>
                  <a:t>=1</a:t>
                </a:r>
                <a:r>
                  <a:rPr lang="en-US" sz="2000" dirty="0" smtClean="0">
                    <a:solidFill>
                      <a:schemeClr val="tx1"/>
                    </a:solidFill>
                    <a:latin typeface="Calibri" panose="020F0502020204030204" pitchFamily="34" charset="0"/>
                    <a:cs typeface="Calibri" panose="020F0502020204030204" pitchFamily="34" charset="0"/>
                  </a:rPr>
                  <a:t>.</a:t>
                </a:r>
                <a:endParaRPr 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524000" y="1219200"/>
                <a:ext cx="5257800" cy="4419600"/>
              </a:xfrm>
              <a:blipFill rotWithShape="1">
                <a:blip r:embed="rId2"/>
                <a:stretch>
                  <a:fillRect l="-2086" t="-690" r="-1622"/>
                </a:stretch>
              </a:blipFill>
            </p:spPr>
            <p:txBody>
              <a:bodyPr/>
              <a:lstStyle/>
              <a:p>
                <a:r>
                  <a:rPr lang="en-US">
                    <a:noFill/>
                  </a:rPr>
                  <a:t> </a:t>
                </a:r>
              </a:p>
            </p:txBody>
          </p:sp>
        </mc:Fallback>
      </mc:AlternateContent>
      <p:sp>
        <p:nvSpPr>
          <p:cNvPr id="2" name="TextBox 1"/>
          <p:cNvSpPr txBox="1"/>
          <p:nvPr/>
        </p:nvSpPr>
        <p:spPr>
          <a:xfrm>
            <a:off x="1447800" y="228599"/>
            <a:ext cx="3048000" cy="707886"/>
          </a:xfrm>
          <a:prstGeom prst="rect">
            <a:avLst/>
          </a:prstGeom>
          <a:noFill/>
        </p:spPr>
        <p:txBody>
          <a:bodyPr wrap="square" rtlCol="0">
            <a:spAutoFit/>
          </a:bodyPr>
          <a:lstStyle/>
          <a:p>
            <a:r>
              <a:rPr lang="en-US" sz="4000" b="1" dirty="0" smtClean="0">
                <a:solidFill>
                  <a:srgbClr val="002060"/>
                </a:solidFill>
              </a:rPr>
              <a:t>Multiplexer</a:t>
            </a:r>
            <a:endParaRPr lang="en-US" sz="3200" b="1" dirty="0">
              <a:solidFill>
                <a:srgbClr val="002060"/>
              </a:solidFill>
            </a:endParaRPr>
          </a:p>
        </p:txBody>
      </p:sp>
    </p:spTree>
    <p:extLst>
      <p:ext uri="{BB962C8B-B14F-4D97-AF65-F5344CB8AC3E}">
        <p14:creationId xmlns:p14="http://schemas.microsoft.com/office/powerpoint/2010/main" val="173469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ightbox"/>
          <p:cNvPicPr>
            <a:picLocks noGrp="1"/>
          </p:cNvPicPr>
          <p:nvPr>
            <p:ph idx="1"/>
          </p:nvPr>
        </p:nvPicPr>
        <p:blipFill>
          <a:blip r:embed="rId2">
            <a:extLst>
              <a:ext uri="{BEBA8EAE-BF5A-486C-A8C5-ECC9F3942E4B}">
                <a14:imgProps xmlns:a14="http://schemas.microsoft.com/office/drawing/2010/main">
                  <a14:imgLayer r:embed="rId3">
                    <a14:imgEffect>
                      <a14:colorTemperature colorTemp="4700"/>
                    </a14:imgEffect>
                    <a14:imgEffect>
                      <a14:brightnessContrast contrast="-40000"/>
                    </a14:imgEffect>
                  </a14:imgLayer>
                </a14:imgProps>
              </a:ext>
            </a:extLst>
          </a:blip>
          <a:srcRect/>
          <a:stretch>
            <a:fillRect/>
          </a:stretch>
        </p:blipFill>
        <p:spPr bwMode="auto">
          <a:xfrm>
            <a:off x="1905000" y="304800"/>
            <a:ext cx="5029200" cy="5867400"/>
          </a:xfrm>
          <a:prstGeom prst="rect">
            <a:avLst/>
          </a:prstGeom>
          <a:noFill/>
          <a:ln w="9525">
            <a:solidFill>
              <a:srgbClr val="FF0000"/>
            </a:solidFill>
            <a:miter lim="800000"/>
            <a:headEnd/>
            <a:tailEnd/>
          </a:ln>
        </p:spPr>
      </p:pic>
      <p:sp>
        <p:nvSpPr>
          <p:cNvPr id="5" name="TextBox 4"/>
          <p:cNvSpPr txBox="1"/>
          <p:nvPr/>
        </p:nvSpPr>
        <p:spPr>
          <a:xfrm>
            <a:off x="2209800" y="6262902"/>
            <a:ext cx="5486400" cy="369332"/>
          </a:xfrm>
          <a:prstGeom prst="rect">
            <a:avLst/>
          </a:prstGeom>
          <a:noFill/>
        </p:spPr>
        <p:txBody>
          <a:bodyPr wrap="square" rtlCol="0">
            <a:spAutoFit/>
          </a:bodyPr>
          <a:lstStyle/>
          <a:p>
            <a:r>
              <a:rPr lang="en-US" dirty="0" smtClean="0"/>
              <a:t>                       Figure of electronic gates</a:t>
            </a:r>
            <a:endParaRPr lang="en-US" dirty="0"/>
          </a:p>
        </p:txBody>
      </p:sp>
    </p:spTree>
    <p:extLst>
      <p:ext uri="{BB962C8B-B14F-4D97-AF65-F5344CB8AC3E}">
        <p14:creationId xmlns:p14="http://schemas.microsoft.com/office/powerpoint/2010/main" val="251683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multiplexer block diagram"/>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828800" y="762000"/>
            <a:ext cx="4495800" cy="4191000"/>
          </a:xfrm>
          <a:prstGeom prst="rect">
            <a:avLst/>
          </a:prstGeom>
          <a:noFill/>
          <a:ln>
            <a:noFill/>
          </a:ln>
        </p:spPr>
      </p:pic>
      <p:sp>
        <p:nvSpPr>
          <p:cNvPr id="5" name="Rectangle 4"/>
          <p:cNvSpPr/>
          <p:nvPr/>
        </p:nvSpPr>
        <p:spPr>
          <a:xfrm>
            <a:off x="1828800" y="5638800"/>
            <a:ext cx="5638800" cy="762000"/>
          </a:xfrm>
          <a:prstGeom prst="rect">
            <a:avLst/>
          </a:prstGeom>
          <a:solidFill>
            <a:srgbClr val="7030A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Figure of Multiplexer</a:t>
            </a:r>
            <a:endParaRPr lang="en-US" dirty="0"/>
          </a:p>
        </p:txBody>
      </p:sp>
    </p:spTree>
    <p:extLst>
      <p:ext uri="{BB962C8B-B14F-4D97-AF65-F5344CB8AC3E}">
        <p14:creationId xmlns:p14="http://schemas.microsoft.com/office/powerpoint/2010/main" val="2422875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Autofit/>
          </a:bodyPr>
          <a:lstStyle/>
          <a:p>
            <a:pPr marL="0" indent="0">
              <a:buNone/>
            </a:pPr>
            <a:endParaRPr lang="en-US" sz="2000" dirty="0" smtClean="0"/>
          </a:p>
          <a:p>
            <a:pPr lvl="0"/>
            <a:r>
              <a:rPr lang="en-US" sz="2000" dirty="0" smtClean="0"/>
              <a:t>Multiplexers are used in data routing application to rout the data in sequence and particular directions well as destination as a single output from several input signals.</a:t>
            </a:r>
          </a:p>
          <a:p>
            <a:pPr marL="0" indent="0">
              <a:buNone/>
            </a:pPr>
            <a:endParaRPr lang="en-US" sz="2000" dirty="0" smtClean="0"/>
          </a:p>
          <a:p>
            <a:pPr lvl="0"/>
            <a:r>
              <a:rPr lang="en-US" sz="2000" dirty="0" smtClean="0"/>
              <a:t>It is used as logic function generator where logical expression (Boolean algebraic functions) can be generated instead of logic gates.</a:t>
            </a:r>
          </a:p>
          <a:p>
            <a:pPr marL="0" indent="0">
              <a:buNone/>
            </a:pPr>
            <a:endParaRPr lang="en-US" sz="2000" dirty="0" smtClean="0"/>
          </a:p>
          <a:p>
            <a:pPr lvl="0"/>
            <a:r>
              <a:rPr lang="en-US" sz="2000" dirty="0" smtClean="0"/>
              <a:t>MUX can be also used to convert the parallel data in serial data. Parallel to serial conversion is needed in measurement. Testing, military, aerospace data communication and telecommunication.</a:t>
            </a:r>
          </a:p>
          <a:p>
            <a:pPr marL="0" indent="0">
              <a:buNone/>
            </a:pPr>
            <a:endParaRPr lang="en-US" sz="2000" dirty="0" smtClean="0"/>
          </a:p>
          <a:p>
            <a:pPr marL="0" indent="0">
              <a:buNone/>
            </a:pPr>
            <a:endParaRPr lang="en-US" sz="2000" dirty="0" smtClean="0"/>
          </a:p>
          <a:p>
            <a:endParaRPr lang="en-US" sz="2000" dirty="0"/>
          </a:p>
        </p:txBody>
      </p:sp>
    </p:spTree>
    <p:extLst>
      <p:ext uri="{BB962C8B-B14F-4D97-AF65-F5344CB8AC3E}">
        <p14:creationId xmlns:p14="http://schemas.microsoft.com/office/powerpoint/2010/main" val="351149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533400"/>
                <a:ext cx="8229600" cy="5592763"/>
              </a:xfrm>
            </p:spPr>
            <p:txBody>
              <a:bodyPr>
                <a:normAutofit/>
              </a:bodyPr>
              <a:lstStyle/>
              <a:p>
                <a:pPr marL="0" indent="0">
                  <a:buNone/>
                </a:pPr>
                <a:endParaRPr lang="en-US" dirty="0"/>
              </a:p>
              <a:p>
                <a:pPr marL="109728" indent="0">
                  <a:buNone/>
                </a:pPr>
                <a:r>
                  <a:rPr lang="en-US" b="1" dirty="0" smtClean="0"/>
                  <a:t> </a:t>
                </a:r>
                <a:r>
                  <a:rPr lang="en-US" sz="4000" b="1" dirty="0">
                    <a:solidFill>
                      <a:srgbClr val="002060"/>
                    </a:solidFill>
                  </a:rPr>
                  <a:t>De-Multiplexer</a:t>
                </a:r>
                <a:endParaRPr lang="en-US" sz="4000" dirty="0">
                  <a:solidFill>
                    <a:srgbClr val="002060"/>
                  </a:solidFill>
                </a:endParaRPr>
              </a:p>
              <a:p>
                <a:endParaRPr lang="en-US" sz="2000" dirty="0" smtClean="0"/>
              </a:p>
              <a:p>
                <a:r>
                  <a:rPr lang="en-US" sz="2000" dirty="0" smtClean="0"/>
                  <a:t>A </a:t>
                </a:r>
                <a:r>
                  <a:rPr lang="en-US" sz="2000" dirty="0"/>
                  <a:t>de-multiplexer is a circuit that receives information on a single line and transmits this information on one of </a:t>
                </a:r>
                <a14:m>
                  <m:oMath xmlns:m="http://schemas.openxmlformats.org/officeDocument/2006/math">
                    <m:sSup>
                      <m:sSupPr>
                        <m:ctrlPr>
                          <a:rPr lang="en-US" sz="2000" i="1">
                            <a:latin typeface="Cambria Math"/>
                          </a:rPr>
                        </m:ctrlPr>
                      </m:sSupPr>
                      <m:e>
                        <m:r>
                          <a:rPr lang="en-US" sz="2000" i="1">
                            <a:latin typeface="Cambria Math"/>
                          </a:rPr>
                          <m:t>2</m:t>
                        </m:r>
                      </m:e>
                      <m:sup>
                        <m:r>
                          <a:rPr lang="en-US" sz="2000" i="1">
                            <a:latin typeface="Cambria Math"/>
                          </a:rPr>
                          <m:t>𝑛</m:t>
                        </m:r>
                      </m:sup>
                    </m:sSup>
                  </m:oMath>
                </a14:m>
                <a:r>
                  <a:rPr lang="en-US" sz="2000" dirty="0"/>
                  <a:t> possible output lines. The selection of a specific output line is controlled by the bit values of n selection lines.</a:t>
                </a:r>
              </a:p>
              <a:p>
                <a:r>
                  <a:rPr lang="en-US" sz="2000" dirty="0"/>
                  <a:t>De-multiplexing basically means, when speaking of video formats, splitting the file that contains both audio and video data (and possible other data streams as well, like subtitles), into separate files, each containing one element of the original file.</a:t>
                </a:r>
              </a:p>
              <a:p>
                <a:pPr marL="0" indent="0">
                  <a:buNone/>
                </a:pPr>
                <a:r>
                  <a:rPr lang="en-US" dirty="0"/>
                  <a:t> </a:t>
                </a:r>
              </a:p>
              <a:p>
                <a:pPr marL="0" indent="0">
                  <a:buNone/>
                </a:pPr>
                <a:r>
                  <a:rPr lang="en-US" b="1" dirty="0"/>
                  <a:t> </a:t>
                </a:r>
                <a:endParaRPr lang="en-US" dirty="0"/>
              </a:p>
              <a:p>
                <a:endParaRPr lang="en-US" dirty="0">
                  <a:solidFill>
                    <a:schemeClr val="tx1"/>
                  </a:solidFill>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533400"/>
                <a:ext cx="8229600" cy="5592763"/>
              </a:xfrm>
              <a:blipFill rotWithShape="1">
                <a:blip r:embed="rId2"/>
                <a:stretch>
                  <a:fillRect r="-1407"/>
                </a:stretch>
              </a:blipFill>
            </p:spPr>
            <p:txBody>
              <a:bodyPr/>
              <a:lstStyle/>
              <a:p>
                <a:r>
                  <a:rPr lang="en-US">
                    <a:noFill/>
                  </a:rPr>
                  <a:t> </a:t>
                </a:r>
              </a:p>
            </p:txBody>
          </p:sp>
        </mc:Fallback>
      </mc:AlternateContent>
    </p:spTree>
    <p:extLst>
      <p:ext uri="{BB962C8B-B14F-4D97-AF65-F5344CB8AC3E}">
        <p14:creationId xmlns:p14="http://schemas.microsoft.com/office/powerpoint/2010/main" val="149021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00200" y="1066800"/>
            <a:ext cx="5638800" cy="3962400"/>
          </a:xfrm>
          <a:prstGeom prst="rect">
            <a:avLst/>
          </a:prstGeom>
        </p:spPr>
      </p:pic>
    </p:spTree>
    <p:extLst>
      <p:ext uri="{BB962C8B-B14F-4D97-AF65-F5344CB8AC3E}">
        <p14:creationId xmlns:p14="http://schemas.microsoft.com/office/powerpoint/2010/main" val="33833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752601"/>
            <a:ext cx="6553200" cy="3809999"/>
          </a:xfrm>
        </p:spPr>
        <p:txBody>
          <a:bodyPr>
            <a:normAutofit/>
          </a:bodyPr>
          <a:lstStyle/>
          <a:p>
            <a:pPr marL="0" indent="0">
              <a:buNone/>
            </a:pPr>
            <a:r>
              <a:rPr lang="en-US" sz="2000" dirty="0" smtClean="0"/>
              <a:t>A </a:t>
            </a:r>
            <a:r>
              <a:rPr lang="en-US" sz="2000" dirty="0"/>
              <a:t>single full adder performs an addition of two one bit numbers and input carry. But a parallel adder is a digital circuit that is greater than one bit in length by operating on corresponding pairs of bits in parallel. It consists of full adder connected in a chain where the output carry form each full adder is connected the carry input of the next high order full adder in chain.</a:t>
            </a:r>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Parallel </a:t>
            </a:r>
            <a:r>
              <a:rPr lang="en-US" b="1" dirty="0"/>
              <a:t>Adder</a:t>
            </a:r>
            <a:r>
              <a:rPr lang="en-US" dirty="0"/>
              <a:t/>
            </a:r>
            <a:br>
              <a:rPr lang="en-US" dirty="0"/>
            </a:br>
            <a:endParaRPr lang="en-US" dirty="0"/>
          </a:p>
        </p:txBody>
      </p:sp>
    </p:spTree>
    <p:extLst>
      <p:ext uri="{BB962C8B-B14F-4D97-AF65-F5344CB8AC3E}">
        <p14:creationId xmlns:p14="http://schemas.microsoft.com/office/powerpoint/2010/main" val="3587859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229600" cy="3646604"/>
          </a:xfrm>
          <a:prstGeom prst="rect">
            <a:avLst/>
          </a:prstGeom>
          <a:noFill/>
          <a:ln>
            <a:noFill/>
          </a:ln>
        </p:spPr>
      </p:pic>
      <p:sp>
        <p:nvSpPr>
          <p:cNvPr id="5" name="TextBox 4"/>
          <p:cNvSpPr txBox="1"/>
          <p:nvPr/>
        </p:nvSpPr>
        <p:spPr>
          <a:xfrm>
            <a:off x="1752600" y="5105400"/>
            <a:ext cx="4876800" cy="369332"/>
          </a:xfrm>
          <a:prstGeom prst="rect">
            <a:avLst/>
          </a:prstGeom>
          <a:noFill/>
        </p:spPr>
        <p:txBody>
          <a:bodyPr wrap="square" rtlCol="0">
            <a:spAutoFit/>
          </a:bodyPr>
          <a:lstStyle/>
          <a:p>
            <a:r>
              <a:rPr lang="en-US" dirty="0" smtClean="0"/>
              <a:t>Figure of Parallel </a:t>
            </a:r>
            <a:r>
              <a:rPr lang="en-US" dirty="0"/>
              <a:t>A</a:t>
            </a:r>
            <a:r>
              <a:rPr lang="en-US" dirty="0" smtClean="0"/>
              <a:t>dder</a:t>
            </a:r>
            <a:endParaRPr lang="en-US" dirty="0"/>
          </a:p>
        </p:txBody>
      </p:sp>
    </p:spTree>
    <p:extLst>
      <p:ext uri="{BB962C8B-B14F-4D97-AF65-F5344CB8AC3E}">
        <p14:creationId xmlns:p14="http://schemas.microsoft.com/office/powerpoint/2010/main" val="329201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4525963"/>
          </a:xfrm>
        </p:spPr>
        <p:txBody>
          <a:bodyPr>
            <a:normAutofit/>
          </a:bodyPr>
          <a:lstStyle/>
          <a:p>
            <a:pPr marL="0" lvl="0" indent="0">
              <a:buNone/>
            </a:pPr>
            <a:r>
              <a:rPr lang="en-US" sz="2000" dirty="0"/>
              <a:t>From the above figure the first adder fA1 adds the inputs bits a1 and b1 to produce sum s1 and carry c2 which is connected to the next full adder in chain. </a:t>
            </a:r>
            <a:endParaRPr lang="en-US" sz="2000" dirty="0" smtClean="0"/>
          </a:p>
          <a:p>
            <a:pPr marL="0" lvl="0" indent="0">
              <a:buNone/>
            </a:pPr>
            <a:endParaRPr lang="en-US" sz="2000" dirty="0"/>
          </a:p>
          <a:p>
            <a:pPr marL="0" lvl="0" indent="0">
              <a:buNone/>
            </a:pPr>
            <a:r>
              <a:rPr lang="en-US" sz="2000" dirty="0"/>
              <a:t>Similarly next full adder also uses the carry bit c2 from the first adder to add with the input bits a2 and b2 to generate sum s2 and carry c3 which is connected to the next full adder and so on</a:t>
            </a:r>
            <a:r>
              <a:rPr lang="en-US" sz="2000" dirty="0" smtClean="0"/>
              <a:t>.</a:t>
            </a:r>
          </a:p>
          <a:p>
            <a:pPr marL="0" lvl="0" indent="0">
              <a:buNone/>
            </a:pPr>
            <a:endParaRPr lang="en-US" sz="2000" dirty="0"/>
          </a:p>
          <a:p>
            <a:pPr marL="0" lvl="0" indent="0">
              <a:buNone/>
            </a:pPr>
            <a:r>
              <a:rPr lang="en-US" sz="2000" dirty="0"/>
              <a:t>This process is continue till last full adder </a:t>
            </a:r>
            <a:r>
              <a:rPr lang="en-US" sz="2000" dirty="0" err="1"/>
              <a:t>FAn</a:t>
            </a:r>
            <a:r>
              <a:rPr lang="en-US" sz="2000" dirty="0"/>
              <a:t> uses the carry bit </a:t>
            </a:r>
            <a:r>
              <a:rPr lang="en-US" sz="2000" dirty="0" err="1"/>
              <a:t>cn</a:t>
            </a:r>
            <a:r>
              <a:rPr lang="en-US" sz="2000" dirty="0"/>
              <a:t> to add with input bit an and </a:t>
            </a:r>
            <a:r>
              <a:rPr lang="en-US" sz="2000" dirty="0" err="1"/>
              <a:t>Bn</a:t>
            </a:r>
            <a:r>
              <a:rPr lang="en-US" sz="2000" dirty="0"/>
              <a:t> to generate n output sum </a:t>
            </a:r>
            <a:r>
              <a:rPr lang="en-US" sz="2000" dirty="0" err="1"/>
              <a:t>Sn</a:t>
            </a:r>
            <a:r>
              <a:rPr lang="en-US" sz="2000" dirty="0"/>
              <a:t> with carry </a:t>
            </a:r>
            <a:r>
              <a:rPr lang="en-US" sz="2000" dirty="0" err="1"/>
              <a:t>Cout</a:t>
            </a:r>
            <a:r>
              <a:rPr lang="en-US" sz="2000" dirty="0"/>
              <a:t>.</a:t>
            </a:r>
          </a:p>
          <a:p>
            <a:pPr marL="0" indent="0">
              <a:buNone/>
            </a:pPr>
            <a:r>
              <a:rPr lang="en-US" dirty="0"/>
              <a:t> </a:t>
            </a:r>
          </a:p>
          <a:p>
            <a:endParaRPr lang="en-US" dirty="0"/>
          </a:p>
        </p:txBody>
      </p:sp>
    </p:spTree>
    <p:extLst>
      <p:ext uri="{BB962C8B-B14F-4D97-AF65-F5344CB8AC3E}">
        <p14:creationId xmlns:p14="http://schemas.microsoft.com/office/powerpoint/2010/main" val="153762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Electronic gates are digital circuits that operate on one or more input signals to produce an output signal. Electrical signals or voltages      exist throughout a digital system in either one of two recognizable values (bi-state 0 or 1</a:t>
            </a:r>
            <a:r>
              <a:rPr lang="en-US" sz="2000" dirty="0" smtClean="0"/>
              <a:t>).</a:t>
            </a:r>
          </a:p>
          <a:p>
            <a:pPr marL="0" indent="0">
              <a:buNone/>
            </a:pPr>
            <a:endParaRPr lang="en-US" sz="2000" dirty="0"/>
          </a:p>
          <a:p>
            <a:pPr marL="0" indent="0">
              <a:buNone/>
            </a:pPr>
            <a:r>
              <a:rPr lang="en-US" sz="2000" dirty="0"/>
              <a:t>Electronic gates are also known as digital circuits, switching circuits, logic circuits and gates. Gates are the basic building block of any digital system. In the electronic gates, the relationship between the input and output is based on certain logic. The voltage operated circuits respond to two separate voltages ranges that represents a binary variable equal to logic 1 or logic 0</a:t>
            </a:r>
          </a:p>
        </p:txBody>
      </p:sp>
      <p:sp>
        <p:nvSpPr>
          <p:cNvPr id="2" name="Title 1"/>
          <p:cNvSpPr>
            <a:spLocks noGrp="1"/>
          </p:cNvSpPr>
          <p:nvPr>
            <p:ph type="title"/>
          </p:nvPr>
        </p:nvSpPr>
        <p:spPr/>
        <p:txBody>
          <a:bodyPr/>
          <a:lstStyle/>
          <a:p>
            <a:r>
              <a:rPr lang="en-US" b="1" dirty="0"/>
              <a:t>Electronic Gates</a:t>
            </a:r>
            <a:endParaRPr lang="en-US" dirty="0"/>
          </a:p>
        </p:txBody>
      </p:sp>
    </p:spTree>
    <p:extLst>
      <p:ext uri="{BB962C8B-B14F-4D97-AF65-F5344CB8AC3E}">
        <p14:creationId xmlns:p14="http://schemas.microsoft.com/office/powerpoint/2010/main" val="34356311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TotalTime>
  <Words>542</Words>
  <Application>Microsoft Office PowerPoint</Application>
  <PresentationFormat>On-screen Show (4:3)</PresentationFormat>
  <Paragraphs>31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PowerPoint Presentation</vt:lpstr>
      <vt:lpstr>PowerPoint Presentation</vt:lpstr>
      <vt:lpstr>PowerPoint Presentation</vt:lpstr>
      <vt:lpstr>PowerPoint Presentation</vt:lpstr>
      <vt:lpstr>PowerPoint Presentation</vt:lpstr>
      <vt:lpstr> Parallel Adder </vt:lpstr>
      <vt:lpstr>PowerPoint Presentation</vt:lpstr>
      <vt:lpstr>PowerPoint Presentation</vt:lpstr>
      <vt:lpstr>Electronic Gates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Sanam</dc:creator>
  <cp:lastModifiedBy>Sanam</cp:lastModifiedBy>
  <cp:revision>6</cp:revision>
  <dcterms:created xsi:type="dcterms:W3CDTF">2021-08-24T01:34:57Z</dcterms:created>
  <dcterms:modified xsi:type="dcterms:W3CDTF">2021-08-24T03:18:16Z</dcterms:modified>
</cp:coreProperties>
</file>