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62" r:id="rId5"/>
    <p:sldId id="280" r:id="rId6"/>
    <p:sldId id="284" r:id="rId7"/>
    <p:sldId id="264" r:id="rId8"/>
    <p:sldId id="265" r:id="rId9"/>
    <p:sldId id="285" r:id="rId10"/>
    <p:sldId id="266" r:id="rId11"/>
    <p:sldId id="286" r:id="rId12"/>
    <p:sldId id="289" r:id="rId13"/>
    <p:sldId id="267" r:id="rId14"/>
    <p:sldId id="268" r:id="rId15"/>
    <p:sldId id="269" r:id="rId16"/>
    <p:sldId id="270" r:id="rId17"/>
    <p:sldId id="271" r:id="rId18"/>
    <p:sldId id="272" r:id="rId19"/>
    <p:sldId id="273" r:id="rId20"/>
    <p:sldId id="281" r:id="rId21"/>
    <p:sldId id="287" r:id="rId22"/>
    <p:sldId id="274" r:id="rId23"/>
    <p:sldId id="275" r:id="rId24"/>
    <p:sldId id="276" r:id="rId25"/>
    <p:sldId id="277" r:id="rId26"/>
    <p:sldId id="278" r:id="rId27"/>
    <p:sldId id="279" r:id="rId28"/>
    <p:sldId id="288" r:id="rId29"/>
    <p:sldId id="282" r:id="rId30"/>
    <p:sldId id="283" r:id="rId31"/>
    <p:sldId id="290" r:id="rId32"/>
    <p:sldId id="291" r:id="rId33"/>
    <p:sldId id="292" r:id="rId34"/>
    <p:sldId id="293" r:id="rId35"/>
    <p:sldId id="294" r:id="rId36"/>
    <p:sldId id="295" r:id="rId37"/>
  </p:sldIdLst>
  <p:sldSz cx="12192000" cy="6858000"/>
  <p:notesSz cx="6858000" cy="9144000"/>
  <p:defaultTextStyle>
    <a:defPPr>
      <a:defRPr lang="ne-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A25E2-B12A-42F5-854A-7D28B770A7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e-NP"/>
          </a:p>
        </p:txBody>
      </p:sp>
      <p:sp>
        <p:nvSpPr>
          <p:cNvPr id="3" name="Subtitle 2">
            <a:extLst>
              <a:ext uri="{FF2B5EF4-FFF2-40B4-BE49-F238E27FC236}">
                <a16:creationId xmlns:a16="http://schemas.microsoft.com/office/drawing/2014/main" id="{1E73E82B-C94C-4941-816B-47993DC236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e-NP"/>
          </a:p>
        </p:txBody>
      </p:sp>
      <p:sp>
        <p:nvSpPr>
          <p:cNvPr id="4" name="Date Placeholder 3">
            <a:extLst>
              <a:ext uri="{FF2B5EF4-FFF2-40B4-BE49-F238E27FC236}">
                <a16:creationId xmlns:a16="http://schemas.microsoft.com/office/drawing/2014/main" id="{0308C29E-3A66-46F9-BDF1-0C8AC9438D12}"/>
              </a:ext>
            </a:extLst>
          </p:cNvPr>
          <p:cNvSpPr>
            <a:spLocks noGrp="1"/>
          </p:cNvSpPr>
          <p:nvPr>
            <p:ph type="dt" sz="half" idx="10"/>
          </p:nvPr>
        </p:nvSpPr>
        <p:spPr/>
        <p:txBody>
          <a:bodyPr/>
          <a:lstStyle/>
          <a:p>
            <a:fld id="{A0058B1B-A02B-4B09-810E-EE0925D65AC0}" type="datetimeFigureOut">
              <a:rPr lang="ne-NP" smtClean="0"/>
              <a:t>7/5/2022</a:t>
            </a:fld>
            <a:endParaRPr lang="ne-NP"/>
          </a:p>
        </p:txBody>
      </p:sp>
      <p:sp>
        <p:nvSpPr>
          <p:cNvPr id="5" name="Footer Placeholder 4">
            <a:extLst>
              <a:ext uri="{FF2B5EF4-FFF2-40B4-BE49-F238E27FC236}">
                <a16:creationId xmlns:a16="http://schemas.microsoft.com/office/drawing/2014/main" id="{84719548-1C28-40DF-AABF-39B757FDAE12}"/>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5EDF19AC-29C6-4C73-B767-B40E90689281}"/>
              </a:ext>
            </a:extLst>
          </p:cNvPr>
          <p:cNvSpPr>
            <a:spLocks noGrp="1"/>
          </p:cNvSpPr>
          <p:nvPr>
            <p:ph type="sldNum" sz="quarter" idx="12"/>
          </p:nvPr>
        </p:nvSpPr>
        <p:spPr/>
        <p:txBody>
          <a:bodyPr/>
          <a:lstStyle/>
          <a:p>
            <a:fld id="{0D15625C-265A-48EF-95AD-8EB69A544E2B}" type="slidenum">
              <a:rPr lang="ne-NP" smtClean="0"/>
              <a:t>‹#›</a:t>
            </a:fld>
            <a:endParaRPr lang="ne-NP"/>
          </a:p>
        </p:txBody>
      </p:sp>
    </p:spTree>
    <p:extLst>
      <p:ext uri="{BB962C8B-B14F-4D97-AF65-F5344CB8AC3E}">
        <p14:creationId xmlns:p14="http://schemas.microsoft.com/office/powerpoint/2010/main" val="1674366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3B00-4725-4017-965E-A4E5805C6189}"/>
              </a:ext>
            </a:extLst>
          </p:cNvPr>
          <p:cNvSpPr>
            <a:spLocks noGrp="1"/>
          </p:cNvSpPr>
          <p:nvPr>
            <p:ph type="title"/>
          </p:nvPr>
        </p:nvSpPr>
        <p:spPr/>
        <p:txBody>
          <a:bodyPr/>
          <a:lstStyle/>
          <a:p>
            <a:r>
              <a:rPr lang="en-US"/>
              <a:t>Click to edit Master title style</a:t>
            </a:r>
            <a:endParaRPr lang="ne-NP"/>
          </a:p>
        </p:txBody>
      </p:sp>
      <p:sp>
        <p:nvSpPr>
          <p:cNvPr id="3" name="Vertical Text Placeholder 2">
            <a:extLst>
              <a:ext uri="{FF2B5EF4-FFF2-40B4-BE49-F238E27FC236}">
                <a16:creationId xmlns:a16="http://schemas.microsoft.com/office/drawing/2014/main" id="{197ECE2A-181C-4D0A-9D50-C297ACB975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540B661A-966B-404E-9267-EF14487C4542}"/>
              </a:ext>
            </a:extLst>
          </p:cNvPr>
          <p:cNvSpPr>
            <a:spLocks noGrp="1"/>
          </p:cNvSpPr>
          <p:nvPr>
            <p:ph type="dt" sz="half" idx="10"/>
          </p:nvPr>
        </p:nvSpPr>
        <p:spPr/>
        <p:txBody>
          <a:bodyPr/>
          <a:lstStyle/>
          <a:p>
            <a:fld id="{A0058B1B-A02B-4B09-810E-EE0925D65AC0}" type="datetimeFigureOut">
              <a:rPr lang="ne-NP" smtClean="0"/>
              <a:t>7/5/2022</a:t>
            </a:fld>
            <a:endParaRPr lang="ne-NP"/>
          </a:p>
        </p:txBody>
      </p:sp>
      <p:sp>
        <p:nvSpPr>
          <p:cNvPr id="5" name="Footer Placeholder 4">
            <a:extLst>
              <a:ext uri="{FF2B5EF4-FFF2-40B4-BE49-F238E27FC236}">
                <a16:creationId xmlns:a16="http://schemas.microsoft.com/office/drawing/2014/main" id="{E88D32F3-B287-4931-8C51-BEA8E53B3F6A}"/>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10083B46-DE77-4901-BCBE-B57EA006A63B}"/>
              </a:ext>
            </a:extLst>
          </p:cNvPr>
          <p:cNvSpPr>
            <a:spLocks noGrp="1"/>
          </p:cNvSpPr>
          <p:nvPr>
            <p:ph type="sldNum" sz="quarter" idx="12"/>
          </p:nvPr>
        </p:nvSpPr>
        <p:spPr/>
        <p:txBody>
          <a:bodyPr/>
          <a:lstStyle/>
          <a:p>
            <a:fld id="{0D15625C-265A-48EF-95AD-8EB69A544E2B}" type="slidenum">
              <a:rPr lang="ne-NP" smtClean="0"/>
              <a:t>‹#›</a:t>
            </a:fld>
            <a:endParaRPr lang="ne-NP"/>
          </a:p>
        </p:txBody>
      </p:sp>
    </p:spTree>
    <p:extLst>
      <p:ext uri="{BB962C8B-B14F-4D97-AF65-F5344CB8AC3E}">
        <p14:creationId xmlns:p14="http://schemas.microsoft.com/office/powerpoint/2010/main" val="246656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BCEE1-8FA4-40F2-8CA6-46D72C1DD6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e-NP"/>
          </a:p>
        </p:txBody>
      </p:sp>
      <p:sp>
        <p:nvSpPr>
          <p:cNvPr id="3" name="Vertical Text Placeholder 2">
            <a:extLst>
              <a:ext uri="{FF2B5EF4-FFF2-40B4-BE49-F238E27FC236}">
                <a16:creationId xmlns:a16="http://schemas.microsoft.com/office/drawing/2014/main" id="{DD9DC104-1B85-44B2-8E9B-30FDDBCCAA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79EA6D07-DA96-4A07-84EC-ABF4AB11A552}"/>
              </a:ext>
            </a:extLst>
          </p:cNvPr>
          <p:cNvSpPr>
            <a:spLocks noGrp="1"/>
          </p:cNvSpPr>
          <p:nvPr>
            <p:ph type="dt" sz="half" idx="10"/>
          </p:nvPr>
        </p:nvSpPr>
        <p:spPr/>
        <p:txBody>
          <a:bodyPr/>
          <a:lstStyle/>
          <a:p>
            <a:fld id="{A0058B1B-A02B-4B09-810E-EE0925D65AC0}" type="datetimeFigureOut">
              <a:rPr lang="ne-NP" smtClean="0"/>
              <a:t>7/5/2022</a:t>
            </a:fld>
            <a:endParaRPr lang="ne-NP"/>
          </a:p>
        </p:txBody>
      </p:sp>
      <p:sp>
        <p:nvSpPr>
          <p:cNvPr id="5" name="Footer Placeholder 4">
            <a:extLst>
              <a:ext uri="{FF2B5EF4-FFF2-40B4-BE49-F238E27FC236}">
                <a16:creationId xmlns:a16="http://schemas.microsoft.com/office/drawing/2014/main" id="{9B5CC800-BA88-4FA2-BB5E-3C03689C3FB4}"/>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880E46EA-620F-4918-AA7C-D83EA46A040F}"/>
              </a:ext>
            </a:extLst>
          </p:cNvPr>
          <p:cNvSpPr>
            <a:spLocks noGrp="1"/>
          </p:cNvSpPr>
          <p:nvPr>
            <p:ph type="sldNum" sz="quarter" idx="12"/>
          </p:nvPr>
        </p:nvSpPr>
        <p:spPr/>
        <p:txBody>
          <a:bodyPr/>
          <a:lstStyle/>
          <a:p>
            <a:fld id="{0D15625C-265A-48EF-95AD-8EB69A544E2B}" type="slidenum">
              <a:rPr lang="ne-NP" smtClean="0"/>
              <a:t>‹#›</a:t>
            </a:fld>
            <a:endParaRPr lang="ne-NP"/>
          </a:p>
        </p:txBody>
      </p:sp>
    </p:spTree>
    <p:extLst>
      <p:ext uri="{BB962C8B-B14F-4D97-AF65-F5344CB8AC3E}">
        <p14:creationId xmlns:p14="http://schemas.microsoft.com/office/powerpoint/2010/main" val="215213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2DF9-E174-4F60-8EFD-149926148688}"/>
              </a:ext>
            </a:extLst>
          </p:cNvPr>
          <p:cNvSpPr>
            <a:spLocks noGrp="1"/>
          </p:cNvSpPr>
          <p:nvPr>
            <p:ph type="title"/>
          </p:nvPr>
        </p:nvSpPr>
        <p:spPr/>
        <p:txBody>
          <a:bodyPr/>
          <a:lstStyle/>
          <a:p>
            <a:r>
              <a:rPr lang="en-US"/>
              <a:t>Click to edit Master title style</a:t>
            </a:r>
            <a:endParaRPr lang="ne-NP"/>
          </a:p>
        </p:txBody>
      </p:sp>
      <p:sp>
        <p:nvSpPr>
          <p:cNvPr id="3" name="Content Placeholder 2">
            <a:extLst>
              <a:ext uri="{FF2B5EF4-FFF2-40B4-BE49-F238E27FC236}">
                <a16:creationId xmlns:a16="http://schemas.microsoft.com/office/drawing/2014/main" id="{32896978-C2C9-49CA-A5C4-78A8CBB4AA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C77829B3-808E-4E78-A13C-569621766378}"/>
              </a:ext>
            </a:extLst>
          </p:cNvPr>
          <p:cNvSpPr>
            <a:spLocks noGrp="1"/>
          </p:cNvSpPr>
          <p:nvPr>
            <p:ph type="dt" sz="half" idx="10"/>
          </p:nvPr>
        </p:nvSpPr>
        <p:spPr/>
        <p:txBody>
          <a:bodyPr/>
          <a:lstStyle/>
          <a:p>
            <a:fld id="{A0058B1B-A02B-4B09-810E-EE0925D65AC0}" type="datetimeFigureOut">
              <a:rPr lang="ne-NP" smtClean="0"/>
              <a:t>7/5/2022</a:t>
            </a:fld>
            <a:endParaRPr lang="ne-NP"/>
          </a:p>
        </p:txBody>
      </p:sp>
      <p:sp>
        <p:nvSpPr>
          <p:cNvPr id="5" name="Footer Placeholder 4">
            <a:extLst>
              <a:ext uri="{FF2B5EF4-FFF2-40B4-BE49-F238E27FC236}">
                <a16:creationId xmlns:a16="http://schemas.microsoft.com/office/drawing/2014/main" id="{F70D615D-D5B8-4529-8392-85F8212996EC}"/>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1DC41D7A-01C6-4B05-968F-E3CFACDDCA5A}"/>
              </a:ext>
            </a:extLst>
          </p:cNvPr>
          <p:cNvSpPr>
            <a:spLocks noGrp="1"/>
          </p:cNvSpPr>
          <p:nvPr>
            <p:ph type="sldNum" sz="quarter" idx="12"/>
          </p:nvPr>
        </p:nvSpPr>
        <p:spPr/>
        <p:txBody>
          <a:bodyPr/>
          <a:lstStyle/>
          <a:p>
            <a:fld id="{0D15625C-265A-48EF-95AD-8EB69A544E2B}" type="slidenum">
              <a:rPr lang="ne-NP" smtClean="0"/>
              <a:t>‹#›</a:t>
            </a:fld>
            <a:endParaRPr lang="ne-NP"/>
          </a:p>
        </p:txBody>
      </p:sp>
    </p:spTree>
    <p:extLst>
      <p:ext uri="{BB962C8B-B14F-4D97-AF65-F5344CB8AC3E}">
        <p14:creationId xmlns:p14="http://schemas.microsoft.com/office/powerpoint/2010/main" val="136072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7BD4-0DEB-49A3-B634-E6AB3FEEF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e-NP"/>
          </a:p>
        </p:txBody>
      </p:sp>
      <p:sp>
        <p:nvSpPr>
          <p:cNvPr id="3" name="Text Placeholder 2">
            <a:extLst>
              <a:ext uri="{FF2B5EF4-FFF2-40B4-BE49-F238E27FC236}">
                <a16:creationId xmlns:a16="http://schemas.microsoft.com/office/drawing/2014/main" id="{405790E0-A455-469B-874D-2902913A65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FE5E57-EB9F-4665-B2E7-9D55B4F88CB3}"/>
              </a:ext>
            </a:extLst>
          </p:cNvPr>
          <p:cNvSpPr>
            <a:spLocks noGrp="1"/>
          </p:cNvSpPr>
          <p:nvPr>
            <p:ph type="dt" sz="half" idx="10"/>
          </p:nvPr>
        </p:nvSpPr>
        <p:spPr/>
        <p:txBody>
          <a:bodyPr/>
          <a:lstStyle/>
          <a:p>
            <a:fld id="{A0058B1B-A02B-4B09-810E-EE0925D65AC0}" type="datetimeFigureOut">
              <a:rPr lang="ne-NP" smtClean="0"/>
              <a:t>7/5/2022</a:t>
            </a:fld>
            <a:endParaRPr lang="ne-NP"/>
          </a:p>
        </p:txBody>
      </p:sp>
      <p:sp>
        <p:nvSpPr>
          <p:cNvPr id="5" name="Footer Placeholder 4">
            <a:extLst>
              <a:ext uri="{FF2B5EF4-FFF2-40B4-BE49-F238E27FC236}">
                <a16:creationId xmlns:a16="http://schemas.microsoft.com/office/drawing/2014/main" id="{754FABC9-5A6A-441D-92DE-285D2B7B55B4}"/>
              </a:ext>
            </a:extLst>
          </p:cNvPr>
          <p:cNvSpPr>
            <a:spLocks noGrp="1"/>
          </p:cNvSpPr>
          <p:nvPr>
            <p:ph type="ftr" sz="quarter" idx="11"/>
          </p:nvPr>
        </p:nvSpPr>
        <p:spPr/>
        <p:txBody>
          <a:bodyPr/>
          <a:lstStyle/>
          <a:p>
            <a:endParaRPr lang="ne-NP"/>
          </a:p>
        </p:txBody>
      </p:sp>
      <p:sp>
        <p:nvSpPr>
          <p:cNvPr id="6" name="Slide Number Placeholder 5">
            <a:extLst>
              <a:ext uri="{FF2B5EF4-FFF2-40B4-BE49-F238E27FC236}">
                <a16:creationId xmlns:a16="http://schemas.microsoft.com/office/drawing/2014/main" id="{5D7C8343-7F19-4743-BF69-362F770CFC81}"/>
              </a:ext>
            </a:extLst>
          </p:cNvPr>
          <p:cNvSpPr>
            <a:spLocks noGrp="1"/>
          </p:cNvSpPr>
          <p:nvPr>
            <p:ph type="sldNum" sz="quarter" idx="12"/>
          </p:nvPr>
        </p:nvSpPr>
        <p:spPr/>
        <p:txBody>
          <a:bodyPr/>
          <a:lstStyle/>
          <a:p>
            <a:fld id="{0D15625C-265A-48EF-95AD-8EB69A544E2B}" type="slidenum">
              <a:rPr lang="ne-NP" smtClean="0"/>
              <a:t>‹#›</a:t>
            </a:fld>
            <a:endParaRPr lang="ne-NP"/>
          </a:p>
        </p:txBody>
      </p:sp>
    </p:spTree>
    <p:extLst>
      <p:ext uri="{BB962C8B-B14F-4D97-AF65-F5344CB8AC3E}">
        <p14:creationId xmlns:p14="http://schemas.microsoft.com/office/powerpoint/2010/main" val="99663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F3F9-57A7-48B8-84E5-2C56F4D026EA}"/>
              </a:ext>
            </a:extLst>
          </p:cNvPr>
          <p:cNvSpPr>
            <a:spLocks noGrp="1"/>
          </p:cNvSpPr>
          <p:nvPr>
            <p:ph type="title"/>
          </p:nvPr>
        </p:nvSpPr>
        <p:spPr/>
        <p:txBody>
          <a:bodyPr/>
          <a:lstStyle/>
          <a:p>
            <a:r>
              <a:rPr lang="en-US"/>
              <a:t>Click to edit Master title style</a:t>
            </a:r>
            <a:endParaRPr lang="ne-NP"/>
          </a:p>
        </p:txBody>
      </p:sp>
      <p:sp>
        <p:nvSpPr>
          <p:cNvPr id="3" name="Content Placeholder 2">
            <a:extLst>
              <a:ext uri="{FF2B5EF4-FFF2-40B4-BE49-F238E27FC236}">
                <a16:creationId xmlns:a16="http://schemas.microsoft.com/office/drawing/2014/main" id="{0BC1310F-F2B3-43BE-8CD6-75E42962F3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Content Placeholder 3">
            <a:extLst>
              <a:ext uri="{FF2B5EF4-FFF2-40B4-BE49-F238E27FC236}">
                <a16:creationId xmlns:a16="http://schemas.microsoft.com/office/drawing/2014/main" id="{060DF89B-3286-4CA9-88F1-AF30A3BFC9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5" name="Date Placeholder 4">
            <a:extLst>
              <a:ext uri="{FF2B5EF4-FFF2-40B4-BE49-F238E27FC236}">
                <a16:creationId xmlns:a16="http://schemas.microsoft.com/office/drawing/2014/main" id="{72B83403-0050-4B24-93B1-3F82305FC754}"/>
              </a:ext>
            </a:extLst>
          </p:cNvPr>
          <p:cNvSpPr>
            <a:spLocks noGrp="1"/>
          </p:cNvSpPr>
          <p:nvPr>
            <p:ph type="dt" sz="half" idx="10"/>
          </p:nvPr>
        </p:nvSpPr>
        <p:spPr/>
        <p:txBody>
          <a:bodyPr/>
          <a:lstStyle/>
          <a:p>
            <a:fld id="{A0058B1B-A02B-4B09-810E-EE0925D65AC0}" type="datetimeFigureOut">
              <a:rPr lang="ne-NP" smtClean="0"/>
              <a:t>7/5/2022</a:t>
            </a:fld>
            <a:endParaRPr lang="ne-NP"/>
          </a:p>
        </p:txBody>
      </p:sp>
      <p:sp>
        <p:nvSpPr>
          <p:cNvPr id="6" name="Footer Placeholder 5">
            <a:extLst>
              <a:ext uri="{FF2B5EF4-FFF2-40B4-BE49-F238E27FC236}">
                <a16:creationId xmlns:a16="http://schemas.microsoft.com/office/drawing/2014/main" id="{A4CD991A-8BC5-451A-9AB6-58E61DF561E5}"/>
              </a:ext>
            </a:extLst>
          </p:cNvPr>
          <p:cNvSpPr>
            <a:spLocks noGrp="1"/>
          </p:cNvSpPr>
          <p:nvPr>
            <p:ph type="ftr" sz="quarter" idx="11"/>
          </p:nvPr>
        </p:nvSpPr>
        <p:spPr/>
        <p:txBody>
          <a:bodyPr/>
          <a:lstStyle/>
          <a:p>
            <a:endParaRPr lang="ne-NP"/>
          </a:p>
        </p:txBody>
      </p:sp>
      <p:sp>
        <p:nvSpPr>
          <p:cNvPr id="7" name="Slide Number Placeholder 6">
            <a:extLst>
              <a:ext uri="{FF2B5EF4-FFF2-40B4-BE49-F238E27FC236}">
                <a16:creationId xmlns:a16="http://schemas.microsoft.com/office/drawing/2014/main" id="{E0C40E93-D807-4043-87B3-22B568D07590}"/>
              </a:ext>
            </a:extLst>
          </p:cNvPr>
          <p:cNvSpPr>
            <a:spLocks noGrp="1"/>
          </p:cNvSpPr>
          <p:nvPr>
            <p:ph type="sldNum" sz="quarter" idx="12"/>
          </p:nvPr>
        </p:nvSpPr>
        <p:spPr/>
        <p:txBody>
          <a:bodyPr/>
          <a:lstStyle/>
          <a:p>
            <a:fld id="{0D15625C-265A-48EF-95AD-8EB69A544E2B}" type="slidenum">
              <a:rPr lang="ne-NP" smtClean="0"/>
              <a:t>‹#›</a:t>
            </a:fld>
            <a:endParaRPr lang="ne-NP"/>
          </a:p>
        </p:txBody>
      </p:sp>
    </p:spTree>
    <p:extLst>
      <p:ext uri="{BB962C8B-B14F-4D97-AF65-F5344CB8AC3E}">
        <p14:creationId xmlns:p14="http://schemas.microsoft.com/office/powerpoint/2010/main" val="298590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12A80-2A05-4733-871D-E162F4183A25}"/>
              </a:ext>
            </a:extLst>
          </p:cNvPr>
          <p:cNvSpPr>
            <a:spLocks noGrp="1"/>
          </p:cNvSpPr>
          <p:nvPr>
            <p:ph type="title"/>
          </p:nvPr>
        </p:nvSpPr>
        <p:spPr>
          <a:xfrm>
            <a:off x="839788" y="365125"/>
            <a:ext cx="10515600" cy="1325563"/>
          </a:xfrm>
        </p:spPr>
        <p:txBody>
          <a:bodyPr/>
          <a:lstStyle/>
          <a:p>
            <a:r>
              <a:rPr lang="en-US"/>
              <a:t>Click to edit Master title style</a:t>
            </a:r>
            <a:endParaRPr lang="ne-NP"/>
          </a:p>
        </p:txBody>
      </p:sp>
      <p:sp>
        <p:nvSpPr>
          <p:cNvPr id="3" name="Text Placeholder 2">
            <a:extLst>
              <a:ext uri="{FF2B5EF4-FFF2-40B4-BE49-F238E27FC236}">
                <a16:creationId xmlns:a16="http://schemas.microsoft.com/office/drawing/2014/main" id="{7E2173BD-ABF2-4229-AFAB-2BFD84E518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0D50FC-D4DA-443E-B7C5-D94B11F815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5" name="Text Placeholder 4">
            <a:extLst>
              <a:ext uri="{FF2B5EF4-FFF2-40B4-BE49-F238E27FC236}">
                <a16:creationId xmlns:a16="http://schemas.microsoft.com/office/drawing/2014/main" id="{99F9728A-C460-46EB-9BBC-86AAEEDFB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E93F67-D8CC-4DD2-8F05-C7A6D932F2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7" name="Date Placeholder 6">
            <a:extLst>
              <a:ext uri="{FF2B5EF4-FFF2-40B4-BE49-F238E27FC236}">
                <a16:creationId xmlns:a16="http://schemas.microsoft.com/office/drawing/2014/main" id="{C6700CF9-28D3-4F9D-8D7B-2D0C8734C079}"/>
              </a:ext>
            </a:extLst>
          </p:cNvPr>
          <p:cNvSpPr>
            <a:spLocks noGrp="1"/>
          </p:cNvSpPr>
          <p:nvPr>
            <p:ph type="dt" sz="half" idx="10"/>
          </p:nvPr>
        </p:nvSpPr>
        <p:spPr/>
        <p:txBody>
          <a:bodyPr/>
          <a:lstStyle/>
          <a:p>
            <a:fld id="{A0058B1B-A02B-4B09-810E-EE0925D65AC0}" type="datetimeFigureOut">
              <a:rPr lang="ne-NP" smtClean="0"/>
              <a:t>7/5/2022</a:t>
            </a:fld>
            <a:endParaRPr lang="ne-NP"/>
          </a:p>
        </p:txBody>
      </p:sp>
      <p:sp>
        <p:nvSpPr>
          <p:cNvPr id="8" name="Footer Placeholder 7">
            <a:extLst>
              <a:ext uri="{FF2B5EF4-FFF2-40B4-BE49-F238E27FC236}">
                <a16:creationId xmlns:a16="http://schemas.microsoft.com/office/drawing/2014/main" id="{3C4D00BE-7DEA-4F64-B5DC-9A34B34F8C7D}"/>
              </a:ext>
            </a:extLst>
          </p:cNvPr>
          <p:cNvSpPr>
            <a:spLocks noGrp="1"/>
          </p:cNvSpPr>
          <p:nvPr>
            <p:ph type="ftr" sz="quarter" idx="11"/>
          </p:nvPr>
        </p:nvSpPr>
        <p:spPr/>
        <p:txBody>
          <a:bodyPr/>
          <a:lstStyle/>
          <a:p>
            <a:endParaRPr lang="ne-NP"/>
          </a:p>
        </p:txBody>
      </p:sp>
      <p:sp>
        <p:nvSpPr>
          <p:cNvPr id="9" name="Slide Number Placeholder 8">
            <a:extLst>
              <a:ext uri="{FF2B5EF4-FFF2-40B4-BE49-F238E27FC236}">
                <a16:creationId xmlns:a16="http://schemas.microsoft.com/office/drawing/2014/main" id="{C386005C-4EE9-4503-918C-A47084F1C738}"/>
              </a:ext>
            </a:extLst>
          </p:cNvPr>
          <p:cNvSpPr>
            <a:spLocks noGrp="1"/>
          </p:cNvSpPr>
          <p:nvPr>
            <p:ph type="sldNum" sz="quarter" idx="12"/>
          </p:nvPr>
        </p:nvSpPr>
        <p:spPr/>
        <p:txBody>
          <a:bodyPr/>
          <a:lstStyle/>
          <a:p>
            <a:fld id="{0D15625C-265A-48EF-95AD-8EB69A544E2B}" type="slidenum">
              <a:rPr lang="ne-NP" smtClean="0"/>
              <a:t>‹#›</a:t>
            </a:fld>
            <a:endParaRPr lang="ne-NP"/>
          </a:p>
        </p:txBody>
      </p:sp>
    </p:spTree>
    <p:extLst>
      <p:ext uri="{BB962C8B-B14F-4D97-AF65-F5344CB8AC3E}">
        <p14:creationId xmlns:p14="http://schemas.microsoft.com/office/powerpoint/2010/main" val="380916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024EA-3BFC-4B88-8F96-FD5BA0F057AE}"/>
              </a:ext>
            </a:extLst>
          </p:cNvPr>
          <p:cNvSpPr>
            <a:spLocks noGrp="1"/>
          </p:cNvSpPr>
          <p:nvPr>
            <p:ph type="title"/>
          </p:nvPr>
        </p:nvSpPr>
        <p:spPr/>
        <p:txBody>
          <a:bodyPr/>
          <a:lstStyle/>
          <a:p>
            <a:r>
              <a:rPr lang="en-US"/>
              <a:t>Click to edit Master title style</a:t>
            </a:r>
            <a:endParaRPr lang="ne-NP"/>
          </a:p>
        </p:txBody>
      </p:sp>
      <p:sp>
        <p:nvSpPr>
          <p:cNvPr id="3" name="Date Placeholder 2">
            <a:extLst>
              <a:ext uri="{FF2B5EF4-FFF2-40B4-BE49-F238E27FC236}">
                <a16:creationId xmlns:a16="http://schemas.microsoft.com/office/drawing/2014/main" id="{A6B03561-F29E-415B-BA8E-D4E5D6BEABF5}"/>
              </a:ext>
            </a:extLst>
          </p:cNvPr>
          <p:cNvSpPr>
            <a:spLocks noGrp="1"/>
          </p:cNvSpPr>
          <p:nvPr>
            <p:ph type="dt" sz="half" idx="10"/>
          </p:nvPr>
        </p:nvSpPr>
        <p:spPr/>
        <p:txBody>
          <a:bodyPr/>
          <a:lstStyle/>
          <a:p>
            <a:fld id="{A0058B1B-A02B-4B09-810E-EE0925D65AC0}" type="datetimeFigureOut">
              <a:rPr lang="ne-NP" smtClean="0"/>
              <a:t>7/5/2022</a:t>
            </a:fld>
            <a:endParaRPr lang="ne-NP"/>
          </a:p>
        </p:txBody>
      </p:sp>
      <p:sp>
        <p:nvSpPr>
          <p:cNvPr id="4" name="Footer Placeholder 3">
            <a:extLst>
              <a:ext uri="{FF2B5EF4-FFF2-40B4-BE49-F238E27FC236}">
                <a16:creationId xmlns:a16="http://schemas.microsoft.com/office/drawing/2014/main" id="{2EA7C14B-45C8-4DD4-BF42-14AB2F33D0FF}"/>
              </a:ext>
            </a:extLst>
          </p:cNvPr>
          <p:cNvSpPr>
            <a:spLocks noGrp="1"/>
          </p:cNvSpPr>
          <p:nvPr>
            <p:ph type="ftr" sz="quarter" idx="11"/>
          </p:nvPr>
        </p:nvSpPr>
        <p:spPr/>
        <p:txBody>
          <a:bodyPr/>
          <a:lstStyle/>
          <a:p>
            <a:endParaRPr lang="ne-NP"/>
          </a:p>
        </p:txBody>
      </p:sp>
      <p:sp>
        <p:nvSpPr>
          <p:cNvPr id="5" name="Slide Number Placeholder 4">
            <a:extLst>
              <a:ext uri="{FF2B5EF4-FFF2-40B4-BE49-F238E27FC236}">
                <a16:creationId xmlns:a16="http://schemas.microsoft.com/office/drawing/2014/main" id="{7637CA19-6AAE-40DC-9722-83C2FA2B94AB}"/>
              </a:ext>
            </a:extLst>
          </p:cNvPr>
          <p:cNvSpPr>
            <a:spLocks noGrp="1"/>
          </p:cNvSpPr>
          <p:nvPr>
            <p:ph type="sldNum" sz="quarter" idx="12"/>
          </p:nvPr>
        </p:nvSpPr>
        <p:spPr/>
        <p:txBody>
          <a:bodyPr/>
          <a:lstStyle/>
          <a:p>
            <a:fld id="{0D15625C-265A-48EF-95AD-8EB69A544E2B}" type="slidenum">
              <a:rPr lang="ne-NP" smtClean="0"/>
              <a:t>‹#›</a:t>
            </a:fld>
            <a:endParaRPr lang="ne-NP"/>
          </a:p>
        </p:txBody>
      </p:sp>
    </p:spTree>
    <p:extLst>
      <p:ext uri="{BB962C8B-B14F-4D97-AF65-F5344CB8AC3E}">
        <p14:creationId xmlns:p14="http://schemas.microsoft.com/office/powerpoint/2010/main" val="2823969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605BEC-F860-4C10-A793-482ED82E6359}"/>
              </a:ext>
            </a:extLst>
          </p:cNvPr>
          <p:cNvSpPr>
            <a:spLocks noGrp="1"/>
          </p:cNvSpPr>
          <p:nvPr>
            <p:ph type="dt" sz="half" idx="10"/>
          </p:nvPr>
        </p:nvSpPr>
        <p:spPr/>
        <p:txBody>
          <a:bodyPr/>
          <a:lstStyle/>
          <a:p>
            <a:fld id="{A0058B1B-A02B-4B09-810E-EE0925D65AC0}" type="datetimeFigureOut">
              <a:rPr lang="ne-NP" smtClean="0"/>
              <a:t>7/5/2022</a:t>
            </a:fld>
            <a:endParaRPr lang="ne-NP"/>
          </a:p>
        </p:txBody>
      </p:sp>
      <p:sp>
        <p:nvSpPr>
          <p:cNvPr id="3" name="Footer Placeholder 2">
            <a:extLst>
              <a:ext uri="{FF2B5EF4-FFF2-40B4-BE49-F238E27FC236}">
                <a16:creationId xmlns:a16="http://schemas.microsoft.com/office/drawing/2014/main" id="{553E393D-1F6F-4BA3-9A71-9060C876D3E9}"/>
              </a:ext>
            </a:extLst>
          </p:cNvPr>
          <p:cNvSpPr>
            <a:spLocks noGrp="1"/>
          </p:cNvSpPr>
          <p:nvPr>
            <p:ph type="ftr" sz="quarter" idx="11"/>
          </p:nvPr>
        </p:nvSpPr>
        <p:spPr/>
        <p:txBody>
          <a:bodyPr/>
          <a:lstStyle/>
          <a:p>
            <a:endParaRPr lang="ne-NP"/>
          </a:p>
        </p:txBody>
      </p:sp>
      <p:sp>
        <p:nvSpPr>
          <p:cNvPr id="4" name="Slide Number Placeholder 3">
            <a:extLst>
              <a:ext uri="{FF2B5EF4-FFF2-40B4-BE49-F238E27FC236}">
                <a16:creationId xmlns:a16="http://schemas.microsoft.com/office/drawing/2014/main" id="{0F73C611-9D6A-46C1-A6CE-D15F77BEC8C1}"/>
              </a:ext>
            </a:extLst>
          </p:cNvPr>
          <p:cNvSpPr>
            <a:spLocks noGrp="1"/>
          </p:cNvSpPr>
          <p:nvPr>
            <p:ph type="sldNum" sz="quarter" idx="12"/>
          </p:nvPr>
        </p:nvSpPr>
        <p:spPr/>
        <p:txBody>
          <a:bodyPr/>
          <a:lstStyle/>
          <a:p>
            <a:fld id="{0D15625C-265A-48EF-95AD-8EB69A544E2B}" type="slidenum">
              <a:rPr lang="ne-NP" smtClean="0"/>
              <a:t>‹#›</a:t>
            </a:fld>
            <a:endParaRPr lang="ne-NP"/>
          </a:p>
        </p:txBody>
      </p:sp>
    </p:spTree>
    <p:extLst>
      <p:ext uri="{BB962C8B-B14F-4D97-AF65-F5344CB8AC3E}">
        <p14:creationId xmlns:p14="http://schemas.microsoft.com/office/powerpoint/2010/main" val="2214709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F1CC-6F0E-4AB4-B84F-D0197FC55B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e-NP"/>
          </a:p>
        </p:txBody>
      </p:sp>
      <p:sp>
        <p:nvSpPr>
          <p:cNvPr id="3" name="Content Placeholder 2">
            <a:extLst>
              <a:ext uri="{FF2B5EF4-FFF2-40B4-BE49-F238E27FC236}">
                <a16:creationId xmlns:a16="http://schemas.microsoft.com/office/drawing/2014/main" id="{B90BDA49-93F8-4630-ABF5-3122212DE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Text Placeholder 3">
            <a:extLst>
              <a:ext uri="{FF2B5EF4-FFF2-40B4-BE49-F238E27FC236}">
                <a16:creationId xmlns:a16="http://schemas.microsoft.com/office/drawing/2014/main" id="{E5545C32-6482-4C66-AEFE-1B66E503F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162751-B685-498C-A92E-C372DDDB127C}"/>
              </a:ext>
            </a:extLst>
          </p:cNvPr>
          <p:cNvSpPr>
            <a:spLocks noGrp="1"/>
          </p:cNvSpPr>
          <p:nvPr>
            <p:ph type="dt" sz="half" idx="10"/>
          </p:nvPr>
        </p:nvSpPr>
        <p:spPr/>
        <p:txBody>
          <a:bodyPr/>
          <a:lstStyle/>
          <a:p>
            <a:fld id="{A0058B1B-A02B-4B09-810E-EE0925D65AC0}" type="datetimeFigureOut">
              <a:rPr lang="ne-NP" smtClean="0"/>
              <a:t>7/5/2022</a:t>
            </a:fld>
            <a:endParaRPr lang="ne-NP"/>
          </a:p>
        </p:txBody>
      </p:sp>
      <p:sp>
        <p:nvSpPr>
          <p:cNvPr id="6" name="Footer Placeholder 5">
            <a:extLst>
              <a:ext uri="{FF2B5EF4-FFF2-40B4-BE49-F238E27FC236}">
                <a16:creationId xmlns:a16="http://schemas.microsoft.com/office/drawing/2014/main" id="{F562EEFF-C55F-4ACC-BF8D-E3B21F2C9B9A}"/>
              </a:ext>
            </a:extLst>
          </p:cNvPr>
          <p:cNvSpPr>
            <a:spLocks noGrp="1"/>
          </p:cNvSpPr>
          <p:nvPr>
            <p:ph type="ftr" sz="quarter" idx="11"/>
          </p:nvPr>
        </p:nvSpPr>
        <p:spPr/>
        <p:txBody>
          <a:bodyPr/>
          <a:lstStyle/>
          <a:p>
            <a:endParaRPr lang="ne-NP"/>
          </a:p>
        </p:txBody>
      </p:sp>
      <p:sp>
        <p:nvSpPr>
          <p:cNvPr id="7" name="Slide Number Placeholder 6">
            <a:extLst>
              <a:ext uri="{FF2B5EF4-FFF2-40B4-BE49-F238E27FC236}">
                <a16:creationId xmlns:a16="http://schemas.microsoft.com/office/drawing/2014/main" id="{A9A1F5FE-F759-46B8-B49C-A87D7D82DB00}"/>
              </a:ext>
            </a:extLst>
          </p:cNvPr>
          <p:cNvSpPr>
            <a:spLocks noGrp="1"/>
          </p:cNvSpPr>
          <p:nvPr>
            <p:ph type="sldNum" sz="quarter" idx="12"/>
          </p:nvPr>
        </p:nvSpPr>
        <p:spPr/>
        <p:txBody>
          <a:bodyPr/>
          <a:lstStyle/>
          <a:p>
            <a:fld id="{0D15625C-265A-48EF-95AD-8EB69A544E2B}" type="slidenum">
              <a:rPr lang="ne-NP" smtClean="0"/>
              <a:t>‹#›</a:t>
            </a:fld>
            <a:endParaRPr lang="ne-NP"/>
          </a:p>
        </p:txBody>
      </p:sp>
    </p:spTree>
    <p:extLst>
      <p:ext uri="{BB962C8B-B14F-4D97-AF65-F5344CB8AC3E}">
        <p14:creationId xmlns:p14="http://schemas.microsoft.com/office/powerpoint/2010/main" val="2133522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6EF0-7ECB-4369-B1C8-15CC483448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e-NP"/>
          </a:p>
        </p:txBody>
      </p:sp>
      <p:sp>
        <p:nvSpPr>
          <p:cNvPr id="3" name="Picture Placeholder 2">
            <a:extLst>
              <a:ext uri="{FF2B5EF4-FFF2-40B4-BE49-F238E27FC236}">
                <a16:creationId xmlns:a16="http://schemas.microsoft.com/office/drawing/2014/main" id="{FE831FC6-0814-454A-936A-1E272BD640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e-NP"/>
          </a:p>
        </p:txBody>
      </p:sp>
      <p:sp>
        <p:nvSpPr>
          <p:cNvPr id="4" name="Text Placeholder 3">
            <a:extLst>
              <a:ext uri="{FF2B5EF4-FFF2-40B4-BE49-F238E27FC236}">
                <a16:creationId xmlns:a16="http://schemas.microsoft.com/office/drawing/2014/main" id="{0B30D2BB-A02A-45E4-9ADF-2AAD12A3A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F40EE-2790-46EE-AC76-73D3FC162D28}"/>
              </a:ext>
            </a:extLst>
          </p:cNvPr>
          <p:cNvSpPr>
            <a:spLocks noGrp="1"/>
          </p:cNvSpPr>
          <p:nvPr>
            <p:ph type="dt" sz="half" idx="10"/>
          </p:nvPr>
        </p:nvSpPr>
        <p:spPr/>
        <p:txBody>
          <a:bodyPr/>
          <a:lstStyle/>
          <a:p>
            <a:fld id="{A0058B1B-A02B-4B09-810E-EE0925D65AC0}" type="datetimeFigureOut">
              <a:rPr lang="ne-NP" smtClean="0"/>
              <a:t>7/5/2022</a:t>
            </a:fld>
            <a:endParaRPr lang="ne-NP"/>
          </a:p>
        </p:txBody>
      </p:sp>
      <p:sp>
        <p:nvSpPr>
          <p:cNvPr id="6" name="Footer Placeholder 5">
            <a:extLst>
              <a:ext uri="{FF2B5EF4-FFF2-40B4-BE49-F238E27FC236}">
                <a16:creationId xmlns:a16="http://schemas.microsoft.com/office/drawing/2014/main" id="{95C09082-4F14-4F97-A166-FF98C3C0B5B9}"/>
              </a:ext>
            </a:extLst>
          </p:cNvPr>
          <p:cNvSpPr>
            <a:spLocks noGrp="1"/>
          </p:cNvSpPr>
          <p:nvPr>
            <p:ph type="ftr" sz="quarter" idx="11"/>
          </p:nvPr>
        </p:nvSpPr>
        <p:spPr/>
        <p:txBody>
          <a:bodyPr/>
          <a:lstStyle/>
          <a:p>
            <a:endParaRPr lang="ne-NP"/>
          </a:p>
        </p:txBody>
      </p:sp>
      <p:sp>
        <p:nvSpPr>
          <p:cNvPr id="7" name="Slide Number Placeholder 6">
            <a:extLst>
              <a:ext uri="{FF2B5EF4-FFF2-40B4-BE49-F238E27FC236}">
                <a16:creationId xmlns:a16="http://schemas.microsoft.com/office/drawing/2014/main" id="{D3324AE5-8144-4FF1-8722-AF58794E9973}"/>
              </a:ext>
            </a:extLst>
          </p:cNvPr>
          <p:cNvSpPr>
            <a:spLocks noGrp="1"/>
          </p:cNvSpPr>
          <p:nvPr>
            <p:ph type="sldNum" sz="quarter" idx="12"/>
          </p:nvPr>
        </p:nvSpPr>
        <p:spPr/>
        <p:txBody>
          <a:bodyPr/>
          <a:lstStyle/>
          <a:p>
            <a:fld id="{0D15625C-265A-48EF-95AD-8EB69A544E2B}" type="slidenum">
              <a:rPr lang="ne-NP" smtClean="0"/>
              <a:t>‹#›</a:t>
            </a:fld>
            <a:endParaRPr lang="ne-NP"/>
          </a:p>
        </p:txBody>
      </p:sp>
    </p:spTree>
    <p:extLst>
      <p:ext uri="{BB962C8B-B14F-4D97-AF65-F5344CB8AC3E}">
        <p14:creationId xmlns:p14="http://schemas.microsoft.com/office/powerpoint/2010/main" val="1653413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75B107-2C96-49B7-A407-B5A1C9799F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e-NP"/>
          </a:p>
        </p:txBody>
      </p:sp>
      <p:sp>
        <p:nvSpPr>
          <p:cNvPr id="3" name="Text Placeholder 2">
            <a:extLst>
              <a:ext uri="{FF2B5EF4-FFF2-40B4-BE49-F238E27FC236}">
                <a16:creationId xmlns:a16="http://schemas.microsoft.com/office/drawing/2014/main" id="{07CB975D-B786-4F07-A69A-CC09A50ECA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e-NP"/>
          </a:p>
        </p:txBody>
      </p:sp>
      <p:sp>
        <p:nvSpPr>
          <p:cNvPr id="4" name="Date Placeholder 3">
            <a:extLst>
              <a:ext uri="{FF2B5EF4-FFF2-40B4-BE49-F238E27FC236}">
                <a16:creationId xmlns:a16="http://schemas.microsoft.com/office/drawing/2014/main" id="{AF40153D-A439-4C74-BA5E-AF2940275E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58B1B-A02B-4B09-810E-EE0925D65AC0}" type="datetimeFigureOut">
              <a:rPr lang="ne-NP" smtClean="0"/>
              <a:t>7/5/2022</a:t>
            </a:fld>
            <a:endParaRPr lang="ne-NP"/>
          </a:p>
        </p:txBody>
      </p:sp>
      <p:sp>
        <p:nvSpPr>
          <p:cNvPr id="5" name="Footer Placeholder 4">
            <a:extLst>
              <a:ext uri="{FF2B5EF4-FFF2-40B4-BE49-F238E27FC236}">
                <a16:creationId xmlns:a16="http://schemas.microsoft.com/office/drawing/2014/main" id="{A21D7B31-2C4B-4A57-B1C7-CFC035650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e-NP"/>
          </a:p>
        </p:txBody>
      </p:sp>
      <p:sp>
        <p:nvSpPr>
          <p:cNvPr id="6" name="Slide Number Placeholder 5">
            <a:extLst>
              <a:ext uri="{FF2B5EF4-FFF2-40B4-BE49-F238E27FC236}">
                <a16:creationId xmlns:a16="http://schemas.microsoft.com/office/drawing/2014/main" id="{77970198-E2CC-4879-A9C8-3DF72D306E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5625C-265A-48EF-95AD-8EB69A544E2B}" type="slidenum">
              <a:rPr lang="ne-NP" smtClean="0"/>
              <a:t>‹#›</a:t>
            </a:fld>
            <a:endParaRPr lang="ne-NP"/>
          </a:p>
        </p:txBody>
      </p:sp>
    </p:spTree>
    <p:extLst>
      <p:ext uri="{BB962C8B-B14F-4D97-AF65-F5344CB8AC3E}">
        <p14:creationId xmlns:p14="http://schemas.microsoft.com/office/powerpoint/2010/main" val="1970819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e-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D148-45C3-4BE7-BEF5-95394EEA9444}"/>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Relational Model Concepts in DBMS</a:t>
            </a:r>
            <a:br>
              <a:rPr lang="en-US" b="1" i="0" dirty="0">
                <a:solidFill>
                  <a:srgbClr val="222222"/>
                </a:solidFill>
                <a:effectLst/>
                <a:latin typeface="Source Sans Pro" panose="020B0503030403020204" pitchFamily="34" charset="0"/>
              </a:rPr>
            </a:br>
            <a:endParaRPr lang="ne-NP" dirty="0"/>
          </a:p>
        </p:txBody>
      </p:sp>
      <p:sp>
        <p:nvSpPr>
          <p:cNvPr id="3" name="Content Placeholder 2">
            <a:extLst>
              <a:ext uri="{FF2B5EF4-FFF2-40B4-BE49-F238E27FC236}">
                <a16:creationId xmlns:a16="http://schemas.microsoft.com/office/drawing/2014/main" id="{013BEA6C-E2FB-41C6-9250-5DBDEE7AB091}"/>
              </a:ext>
            </a:extLst>
          </p:cNvPr>
          <p:cNvSpPr>
            <a:spLocks noGrp="1"/>
          </p:cNvSpPr>
          <p:nvPr>
            <p:ph idx="1"/>
          </p:nvPr>
        </p:nvSpPr>
        <p:spPr>
          <a:xfrm>
            <a:off x="631371" y="1338943"/>
            <a:ext cx="10951029" cy="5236028"/>
          </a:xfrm>
        </p:spPr>
        <p:txBody>
          <a:bodyPr>
            <a:normAutofit fontScale="85000" lnSpcReduction="20000"/>
          </a:bodyPr>
          <a:lstStyle/>
          <a:p>
            <a:pPr algn="l">
              <a:buFont typeface="+mj-lt"/>
              <a:buAutoNum type="arabicPeriod"/>
            </a:pPr>
            <a:r>
              <a:rPr lang="en-US" b="1" i="0" dirty="0">
                <a:solidFill>
                  <a:srgbClr val="222222"/>
                </a:solidFill>
                <a:effectLst/>
                <a:latin typeface="Source Sans Pro" panose="020B0503030403020204" pitchFamily="34" charset="0"/>
              </a:rPr>
              <a:t>Attribute:</a:t>
            </a:r>
            <a:r>
              <a:rPr lang="en-US" b="0" i="0" dirty="0">
                <a:solidFill>
                  <a:srgbClr val="222222"/>
                </a:solidFill>
                <a:effectLst/>
                <a:latin typeface="Source Sans Pro" panose="020B0503030403020204" pitchFamily="34" charset="0"/>
              </a:rPr>
              <a:t> Each column in a Table. Attributes are the properties which define a relation. e.g., </a:t>
            </a:r>
            <a:r>
              <a:rPr lang="en-US" b="0" i="0" dirty="0" err="1">
                <a:solidFill>
                  <a:srgbClr val="222222"/>
                </a:solidFill>
                <a:effectLst/>
                <a:latin typeface="Source Sans Pro" panose="020B0503030403020204" pitchFamily="34" charset="0"/>
              </a:rPr>
              <a:t>Student_Rollno</a:t>
            </a:r>
            <a:r>
              <a:rPr lang="en-US" b="0" i="0" dirty="0">
                <a:solidFill>
                  <a:srgbClr val="222222"/>
                </a:solidFill>
                <a:effectLst/>
                <a:latin typeface="Source Sans Pro" panose="020B0503030403020204" pitchFamily="34" charset="0"/>
              </a:rPr>
              <a:t>, </a:t>
            </a:r>
            <a:r>
              <a:rPr lang="en-US" b="0" i="0" dirty="0" err="1">
                <a:solidFill>
                  <a:srgbClr val="222222"/>
                </a:solidFill>
                <a:effectLst/>
                <a:latin typeface="Source Sans Pro" panose="020B0503030403020204" pitchFamily="34" charset="0"/>
              </a:rPr>
              <a:t>NAME,etc</a:t>
            </a:r>
            <a:r>
              <a:rPr lang="en-US" b="0" i="0" dirty="0">
                <a:solidFill>
                  <a:srgbClr val="222222"/>
                </a:solidFill>
                <a:effectLst/>
                <a:latin typeface="Source Sans Pro" panose="020B0503030403020204" pitchFamily="34" charset="0"/>
              </a:rPr>
              <a:t>.</a:t>
            </a:r>
          </a:p>
          <a:p>
            <a:pPr algn="l">
              <a:buFont typeface="+mj-lt"/>
              <a:buAutoNum type="arabicPeriod"/>
            </a:pPr>
            <a:r>
              <a:rPr lang="en-US" b="1" i="0" dirty="0">
                <a:solidFill>
                  <a:srgbClr val="222222"/>
                </a:solidFill>
                <a:effectLst/>
                <a:latin typeface="Source Sans Pro" panose="020B0503030403020204" pitchFamily="34" charset="0"/>
              </a:rPr>
              <a:t>Tables</a:t>
            </a:r>
            <a:r>
              <a:rPr lang="en-US" b="0" i="0" dirty="0">
                <a:solidFill>
                  <a:srgbClr val="222222"/>
                </a:solidFill>
                <a:effectLst/>
                <a:latin typeface="Source Sans Pro" panose="020B0503030403020204" pitchFamily="34" charset="0"/>
              </a:rPr>
              <a:t> – In the Relational model the, relations are saved in the table format. It is stored along with its entities. A table has two properties rows and columns. Rows represent records and columns represent attributes.</a:t>
            </a:r>
          </a:p>
          <a:p>
            <a:pPr algn="l">
              <a:buFont typeface="+mj-lt"/>
              <a:buAutoNum type="arabicPeriod"/>
            </a:pPr>
            <a:r>
              <a:rPr lang="en-US" b="1" i="0" dirty="0">
                <a:solidFill>
                  <a:srgbClr val="222222"/>
                </a:solidFill>
                <a:effectLst/>
                <a:latin typeface="Source Sans Pro" panose="020B0503030403020204" pitchFamily="34" charset="0"/>
              </a:rPr>
              <a:t>Tuple</a:t>
            </a:r>
            <a:r>
              <a:rPr lang="en-US" b="0" i="0" dirty="0">
                <a:solidFill>
                  <a:srgbClr val="222222"/>
                </a:solidFill>
                <a:effectLst/>
                <a:latin typeface="Source Sans Pro" panose="020B0503030403020204" pitchFamily="34" charset="0"/>
              </a:rPr>
              <a:t> – It is nothing but a single row of a table, which contains a single record.</a:t>
            </a:r>
          </a:p>
          <a:p>
            <a:pPr algn="l">
              <a:buFont typeface="+mj-lt"/>
              <a:buAutoNum type="arabicPeriod"/>
            </a:pPr>
            <a:r>
              <a:rPr lang="en-US" b="1" i="0" dirty="0">
                <a:solidFill>
                  <a:srgbClr val="222222"/>
                </a:solidFill>
                <a:effectLst/>
                <a:latin typeface="Source Sans Pro" panose="020B0503030403020204" pitchFamily="34" charset="0"/>
              </a:rPr>
              <a:t>Relation Schema:</a:t>
            </a:r>
            <a:r>
              <a:rPr lang="en-US" b="0" i="0" dirty="0">
                <a:solidFill>
                  <a:srgbClr val="222222"/>
                </a:solidFill>
                <a:effectLst/>
                <a:latin typeface="Source Sans Pro" panose="020B0503030403020204" pitchFamily="34" charset="0"/>
              </a:rPr>
              <a:t> A relation schema represents the name of the relation with its attributes.</a:t>
            </a:r>
          </a:p>
          <a:p>
            <a:pPr algn="l">
              <a:buFont typeface="+mj-lt"/>
              <a:buAutoNum type="arabicPeriod"/>
            </a:pPr>
            <a:r>
              <a:rPr lang="en-US" b="1" i="0" dirty="0">
                <a:solidFill>
                  <a:srgbClr val="222222"/>
                </a:solidFill>
                <a:effectLst/>
                <a:latin typeface="Source Sans Pro" panose="020B0503030403020204" pitchFamily="34" charset="0"/>
              </a:rPr>
              <a:t>Degree:</a:t>
            </a:r>
            <a:r>
              <a:rPr lang="en-US" b="0" i="0" dirty="0">
                <a:solidFill>
                  <a:srgbClr val="222222"/>
                </a:solidFill>
                <a:effectLst/>
                <a:latin typeface="Source Sans Pro" panose="020B0503030403020204" pitchFamily="34" charset="0"/>
              </a:rPr>
              <a:t> The total number of attributes which in the relation is called the degree of the relation.</a:t>
            </a:r>
          </a:p>
          <a:p>
            <a:pPr algn="l">
              <a:buFont typeface="+mj-lt"/>
              <a:buAutoNum type="arabicPeriod"/>
            </a:pPr>
            <a:r>
              <a:rPr lang="en-US" b="1" i="0" dirty="0">
                <a:solidFill>
                  <a:srgbClr val="222222"/>
                </a:solidFill>
                <a:effectLst/>
                <a:latin typeface="Source Sans Pro" panose="020B0503030403020204" pitchFamily="34" charset="0"/>
              </a:rPr>
              <a:t>Cardinality: </a:t>
            </a:r>
            <a:r>
              <a:rPr lang="en-US" b="0" i="0" dirty="0">
                <a:solidFill>
                  <a:srgbClr val="222222"/>
                </a:solidFill>
                <a:effectLst/>
                <a:latin typeface="Source Sans Pro" panose="020B0503030403020204" pitchFamily="34" charset="0"/>
              </a:rPr>
              <a:t>Total number of rows present in the Table.</a:t>
            </a:r>
          </a:p>
          <a:p>
            <a:pPr algn="l">
              <a:buFont typeface="+mj-lt"/>
              <a:buAutoNum type="arabicPeriod"/>
            </a:pPr>
            <a:r>
              <a:rPr lang="en-US" b="1" i="0" dirty="0">
                <a:solidFill>
                  <a:srgbClr val="222222"/>
                </a:solidFill>
                <a:effectLst/>
                <a:latin typeface="Source Sans Pro" panose="020B0503030403020204" pitchFamily="34" charset="0"/>
              </a:rPr>
              <a:t>Column:</a:t>
            </a:r>
            <a:r>
              <a:rPr lang="en-US" b="0" i="0" dirty="0">
                <a:solidFill>
                  <a:srgbClr val="222222"/>
                </a:solidFill>
                <a:effectLst/>
                <a:latin typeface="Source Sans Pro" panose="020B0503030403020204" pitchFamily="34" charset="0"/>
              </a:rPr>
              <a:t> The column represents the set of values for a specific attribute.</a:t>
            </a:r>
          </a:p>
          <a:p>
            <a:pPr algn="l">
              <a:buFont typeface="+mj-lt"/>
              <a:buAutoNum type="arabicPeriod"/>
            </a:pPr>
            <a:r>
              <a:rPr lang="en-US" b="1" i="0" dirty="0">
                <a:solidFill>
                  <a:srgbClr val="222222"/>
                </a:solidFill>
                <a:effectLst/>
                <a:latin typeface="Source Sans Pro" panose="020B0503030403020204" pitchFamily="34" charset="0"/>
              </a:rPr>
              <a:t>Relation instance</a:t>
            </a:r>
            <a:r>
              <a:rPr lang="en-US" b="0" i="0" dirty="0">
                <a:solidFill>
                  <a:srgbClr val="222222"/>
                </a:solidFill>
                <a:effectLst/>
                <a:latin typeface="Source Sans Pro" panose="020B0503030403020204" pitchFamily="34" charset="0"/>
              </a:rPr>
              <a:t> – Relation instance is a finite set of tuples in the RDBMS system. Relation instances never have duplicate tuples.</a:t>
            </a:r>
          </a:p>
          <a:p>
            <a:pPr algn="l">
              <a:buFont typeface="+mj-lt"/>
              <a:buAutoNum type="arabicPeriod"/>
            </a:pPr>
            <a:r>
              <a:rPr lang="en-US" b="1" i="0" dirty="0">
                <a:solidFill>
                  <a:srgbClr val="222222"/>
                </a:solidFill>
                <a:effectLst/>
                <a:latin typeface="Source Sans Pro" panose="020B0503030403020204" pitchFamily="34" charset="0"/>
              </a:rPr>
              <a:t>Relation key : </a:t>
            </a:r>
            <a:r>
              <a:rPr lang="en-US" b="0" i="0" dirty="0">
                <a:solidFill>
                  <a:srgbClr val="222222"/>
                </a:solidFill>
                <a:effectLst/>
                <a:latin typeface="Source Sans Pro" panose="020B0503030403020204" pitchFamily="34" charset="0"/>
              </a:rPr>
              <a:t> </a:t>
            </a:r>
            <a:r>
              <a:rPr lang="en-US" b="1" i="0" dirty="0">
                <a:solidFill>
                  <a:srgbClr val="222222"/>
                </a:solidFill>
                <a:effectLst/>
                <a:latin typeface="Source Sans Pro" panose="020B0503030403020204" pitchFamily="34" charset="0"/>
              </a:rPr>
              <a:t>KEYS in DBMS</a:t>
            </a:r>
            <a:r>
              <a:rPr lang="en-US" b="0" i="0" dirty="0">
                <a:solidFill>
                  <a:srgbClr val="222222"/>
                </a:solidFill>
                <a:effectLst/>
                <a:latin typeface="Source Sans Pro" panose="020B0503030403020204" pitchFamily="34" charset="0"/>
              </a:rPr>
              <a:t> is an attribute or set of attributes which helps you to identify a row(tuple) in a relation(table).</a:t>
            </a:r>
          </a:p>
          <a:p>
            <a:endParaRPr lang="ne-NP" dirty="0"/>
          </a:p>
        </p:txBody>
      </p:sp>
    </p:spTree>
    <p:extLst>
      <p:ext uri="{BB962C8B-B14F-4D97-AF65-F5344CB8AC3E}">
        <p14:creationId xmlns:p14="http://schemas.microsoft.com/office/powerpoint/2010/main" val="196371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3D1F-EC98-4B50-9BEC-89C3814C6D8D}"/>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Projection(π)</a:t>
            </a:r>
            <a:br>
              <a:rPr lang="en-US" b="1" i="0" dirty="0">
                <a:solidFill>
                  <a:srgbClr val="222222"/>
                </a:solidFill>
                <a:effectLst/>
                <a:latin typeface="Source Sans Pro" panose="020B0503030403020204" pitchFamily="34" charset="0"/>
              </a:rPr>
            </a:br>
            <a:endParaRPr lang="ne-NP" dirty="0"/>
          </a:p>
        </p:txBody>
      </p:sp>
      <p:sp>
        <p:nvSpPr>
          <p:cNvPr id="3" name="Content Placeholder 2">
            <a:extLst>
              <a:ext uri="{FF2B5EF4-FFF2-40B4-BE49-F238E27FC236}">
                <a16:creationId xmlns:a16="http://schemas.microsoft.com/office/drawing/2014/main" id="{C47C3C39-09F3-40BF-B2EE-D051030877F6}"/>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 projection eliminates all attributes of the input relation but those mentioned in the projection list. The projection method defines a relation that contains a vertical subset of Relation.</a:t>
            </a:r>
          </a:p>
          <a:p>
            <a:r>
              <a:rPr lang="el-GR" dirty="0"/>
              <a:t>Π </a:t>
            </a:r>
            <a:r>
              <a:rPr lang="af-ZA" dirty="0"/>
              <a:t>CustomerName, Status (Customers)</a:t>
            </a:r>
            <a:endParaRPr lang="ne-NP" dirty="0"/>
          </a:p>
        </p:txBody>
      </p:sp>
    </p:spTree>
    <p:extLst>
      <p:ext uri="{BB962C8B-B14F-4D97-AF65-F5344CB8AC3E}">
        <p14:creationId xmlns:p14="http://schemas.microsoft.com/office/powerpoint/2010/main" val="7148520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A1D7-C29F-41B9-9B95-2783D0004CBD}"/>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C9803C49-D0FD-49E8-B85B-1ED91AEB6380}"/>
              </a:ext>
            </a:extLst>
          </p:cNvPr>
          <p:cNvPicPr>
            <a:picLocks noGrp="1" noChangeAspect="1"/>
          </p:cNvPicPr>
          <p:nvPr>
            <p:ph idx="1"/>
          </p:nvPr>
        </p:nvPicPr>
        <p:blipFill>
          <a:blip r:embed="rId2"/>
          <a:stretch>
            <a:fillRect/>
          </a:stretch>
        </p:blipFill>
        <p:spPr>
          <a:xfrm>
            <a:off x="3533775" y="2501106"/>
            <a:ext cx="5124450" cy="3000375"/>
          </a:xfrm>
        </p:spPr>
      </p:pic>
    </p:spTree>
    <p:extLst>
      <p:ext uri="{BB962C8B-B14F-4D97-AF65-F5344CB8AC3E}">
        <p14:creationId xmlns:p14="http://schemas.microsoft.com/office/powerpoint/2010/main" val="325992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10878-CEF7-4400-9D14-004B5964075D}"/>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EB474487-5970-439A-99B4-B1B0B29B4081}"/>
              </a:ext>
            </a:extLst>
          </p:cNvPr>
          <p:cNvSpPr>
            <a:spLocks noGrp="1"/>
          </p:cNvSpPr>
          <p:nvPr>
            <p:ph idx="1"/>
          </p:nvPr>
        </p:nvSpPr>
        <p:spPr/>
        <p:txBody>
          <a:bodyPr/>
          <a:lstStyle/>
          <a:p>
            <a:r>
              <a:rPr lang="en-US" b="0" i="0" dirty="0">
                <a:solidFill>
                  <a:srgbClr val="232629"/>
                </a:solidFill>
                <a:effectLst/>
                <a:latin typeface="-apple-system"/>
              </a:rPr>
              <a:t>π name, address (σ age&gt;18 (People))</a:t>
            </a:r>
            <a:endParaRPr lang="ne-NP" dirty="0"/>
          </a:p>
        </p:txBody>
      </p:sp>
    </p:spTree>
    <p:extLst>
      <p:ext uri="{BB962C8B-B14F-4D97-AF65-F5344CB8AC3E}">
        <p14:creationId xmlns:p14="http://schemas.microsoft.com/office/powerpoint/2010/main" val="79085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9CAA8-430B-4FBD-81B5-5956E92A0546}"/>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Union operation (υ)</a:t>
            </a:r>
            <a:br>
              <a:rPr lang="en-US" b="1" i="0" dirty="0">
                <a:solidFill>
                  <a:srgbClr val="222222"/>
                </a:solidFill>
                <a:effectLst/>
                <a:latin typeface="Source Sans Pro" panose="020B0503030403020204" pitchFamily="34" charset="0"/>
              </a:rPr>
            </a:br>
            <a:endParaRPr lang="ne-NP" dirty="0"/>
          </a:p>
        </p:txBody>
      </p:sp>
      <p:sp>
        <p:nvSpPr>
          <p:cNvPr id="3" name="Content Placeholder 2">
            <a:extLst>
              <a:ext uri="{FF2B5EF4-FFF2-40B4-BE49-F238E27FC236}">
                <a16:creationId xmlns:a16="http://schemas.microsoft.com/office/drawing/2014/main" id="{888AD997-81E5-4C69-97F9-D60E3086C172}"/>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UNION is symbolized by ∪ symbol. It includes all tuples that are in tables A or in B. It also eliminates duplicate tuples. So, set A UNION set B would be expressed as:</a:t>
            </a:r>
          </a:p>
          <a:p>
            <a:endParaRPr lang="ne-NP" dirty="0"/>
          </a:p>
        </p:txBody>
      </p:sp>
    </p:spTree>
    <p:extLst>
      <p:ext uri="{BB962C8B-B14F-4D97-AF65-F5344CB8AC3E}">
        <p14:creationId xmlns:p14="http://schemas.microsoft.com/office/powerpoint/2010/main" val="12219849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5286-9532-478C-9A08-EFE64BB9E9C2}"/>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E8F5C587-684A-44D2-8AA7-E82D1E2172D7}"/>
              </a:ext>
            </a:extLst>
          </p:cNvPr>
          <p:cNvPicPr>
            <a:picLocks noGrp="1" noChangeAspect="1"/>
          </p:cNvPicPr>
          <p:nvPr>
            <p:ph idx="1"/>
          </p:nvPr>
        </p:nvPicPr>
        <p:blipFill>
          <a:blip r:embed="rId2"/>
          <a:stretch>
            <a:fillRect/>
          </a:stretch>
        </p:blipFill>
        <p:spPr>
          <a:xfrm>
            <a:off x="801423" y="1295400"/>
            <a:ext cx="10410863" cy="5320669"/>
          </a:xfrm>
        </p:spPr>
      </p:pic>
    </p:spTree>
    <p:extLst>
      <p:ext uri="{BB962C8B-B14F-4D97-AF65-F5344CB8AC3E}">
        <p14:creationId xmlns:p14="http://schemas.microsoft.com/office/powerpoint/2010/main" val="1339913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0CDA-0B05-4341-BC8D-991C53915DC7}"/>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Set Difference (-)</a:t>
            </a:r>
            <a:br>
              <a:rPr lang="en-US" b="1" i="0" dirty="0">
                <a:solidFill>
                  <a:srgbClr val="222222"/>
                </a:solidFill>
                <a:effectLst/>
                <a:latin typeface="Source Sans Pro" panose="020B0503030403020204" pitchFamily="34" charset="0"/>
              </a:rPr>
            </a:br>
            <a:endParaRPr lang="ne-NP" dirty="0"/>
          </a:p>
        </p:txBody>
      </p:sp>
      <p:sp>
        <p:nvSpPr>
          <p:cNvPr id="3" name="Content Placeholder 2">
            <a:extLst>
              <a:ext uri="{FF2B5EF4-FFF2-40B4-BE49-F238E27FC236}">
                <a16:creationId xmlns:a16="http://schemas.microsoft.com/office/drawing/2014/main" id="{22FACDFE-55E9-4BA9-8174-7A72E83B2B19}"/>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 Symbol denotes it. The result of A – B, is a relation which includes all tuples that are in A but not in B.</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attribute name of A has to match with the attribute name in B.</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 two-operand relations A and B should be either compatible or Union compatible.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should be defined relation consisting of the tuples that are in relation A, but not in B.</a:t>
            </a:r>
          </a:p>
          <a:p>
            <a:endParaRPr lang="ne-NP" dirty="0"/>
          </a:p>
        </p:txBody>
      </p:sp>
    </p:spTree>
    <p:extLst>
      <p:ext uri="{BB962C8B-B14F-4D97-AF65-F5344CB8AC3E}">
        <p14:creationId xmlns:p14="http://schemas.microsoft.com/office/powerpoint/2010/main" val="4118097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0E08-87A0-4466-8D3D-DFE23F968D84}"/>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EC0E97AC-BE01-4495-8391-7AAB5175A7FD}"/>
              </a:ext>
            </a:extLst>
          </p:cNvPr>
          <p:cNvPicPr>
            <a:picLocks noGrp="1" noChangeAspect="1"/>
          </p:cNvPicPr>
          <p:nvPr>
            <p:ph idx="1"/>
          </p:nvPr>
        </p:nvPicPr>
        <p:blipFill>
          <a:blip r:embed="rId2"/>
          <a:stretch>
            <a:fillRect/>
          </a:stretch>
        </p:blipFill>
        <p:spPr>
          <a:xfrm>
            <a:off x="587829" y="152982"/>
            <a:ext cx="10515600" cy="2623879"/>
          </a:xfrm>
        </p:spPr>
      </p:pic>
      <p:pic>
        <p:nvPicPr>
          <p:cNvPr id="7" name="Picture 6">
            <a:extLst>
              <a:ext uri="{FF2B5EF4-FFF2-40B4-BE49-F238E27FC236}">
                <a16:creationId xmlns:a16="http://schemas.microsoft.com/office/drawing/2014/main" id="{CE48CDDD-F98C-49BF-A3DB-382CCE17F662}"/>
              </a:ext>
            </a:extLst>
          </p:cNvPr>
          <p:cNvPicPr>
            <a:picLocks noChangeAspect="1"/>
          </p:cNvPicPr>
          <p:nvPr/>
        </p:nvPicPr>
        <p:blipFill>
          <a:blip r:embed="rId3"/>
          <a:stretch>
            <a:fillRect/>
          </a:stretch>
        </p:blipFill>
        <p:spPr>
          <a:xfrm>
            <a:off x="428626" y="3054318"/>
            <a:ext cx="10816318" cy="2419350"/>
          </a:xfrm>
          <a:prstGeom prst="rect">
            <a:avLst/>
          </a:prstGeom>
        </p:spPr>
      </p:pic>
    </p:spTree>
    <p:extLst>
      <p:ext uri="{BB962C8B-B14F-4D97-AF65-F5344CB8AC3E}">
        <p14:creationId xmlns:p14="http://schemas.microsoft.com/office/powerpoint/2010/main" val="39315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E097-D23A-4A67-A0D4-82DB291036F1}"/>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Intersection</a:t>
            </a:r>
            <a:br>
              <a:rPr lang="en-US" b="1" i="0" dirty="0">
                <a:solidFill>
                  <a:srgbClr val="222222"/>
                </a:solidFill>
                <a:effectLst/>
                <a:latin typeface="Source Sans Pro" panose="020B0503030403020204" pitchFamily="34" charset="0"/>
              </a:rPr>
            </a:br>
            <a:endParaRPr lang="ne-NP" dirty="0"/>
          </a:p>
        </p:txBody>
      </p:sp>
      <p:sp>
        <p:nvSpPr>
          <p:cNvPr id="3" name="Content Placeholder 2">
            <a:extLst>
              <a:ext uri="{FF2B5EF4-FFF2-40B4-BE49-F238E27FC236}">
                <a16:creationId xmlns:a16="http://schemas.microsoft.com/office/drawing/2014/main" id="{FB7040B0-BE67-44DC-B9FF-BCFA93884C59}"/>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An intersection is defined by the symbol ∩</a:t>
            </a:r>
          </a:p>
          <a:p>
            <a:pPr algn="l"/>
            <a:r>
              <a:rPr lang="en-US" b="0" i="0" dirty="0">
                <a:solidFill>
                  <a:srgbClr val="222222"/>
                </a:solidFill>
                <a:effectLst/>
                <a:latin typeface="Source Sans Pro" panose="020B0503030403020204" pitchFamily="34" charset="0"/>
              </a:rPr>
              <a:t>A ∩ B</a:t>
            </a:r>
          </a:p>
          <a:p>
            <a:pPr algn="l"/>
            <a:r>
              <a:rPr lang="en-US" b="0" i="0" dirty="0">
                <a:solidFill>
                  <a:srgbClr val="222222"/>
                </a:solidFill>
                <a:effectLst/>
                <a:latin typeface="Source Sans Pro" panose="020B0503030403020204" pitchFamily="34" charset="0"/>
              </a:rPr>
              <a:t>Defines a relation consisting of a set of all tuple that are in both A and B. However, A and B must be union-compatible.</a:t>
            </a:r>
          </a:p>
          <a:p>
            <a:endParaRPr lang="ne-NP" dirty="0"/>
          </a:p>
        </p:txBody>
      </p:sp>
      <p:pic>
        <p:nvPicPr>
          <p:cNvPr id="5" name="Picture 4">
            <a:extLst>
              <a:ext uri="{FF2B5EF4-FFF2-40B4-BE49-F238E27FC236}">
                <a16:creationId xmlns:a16="http://schemas.microsoft.com/office/drawing/2014/main" id="{9E7F80AF-22DB-41C4-A0D1-7B363F54BA3C}"/>
              </a:ext>
            </a:extLst>
          </p:cNvPr>
          <p:cNvPicPr>
            <a:picLocks noChangeAspect="1"/>
          </p:cNvPicPr>
          <p:nvPr/>
        </p:nvPicPr>
        <p:blipFill>
          <a:blip r:embed="rId2"/>
          <a:stretch>
            <a:fillRect/>
          </a:stretch>
        </p:blipFill>
        <p:spPr>
          <a:xfrm>
            <a:off x="1665514" y="3602039"/>
            <a:ext cx="7387998" cy="2574924"/>
          </a:xfrm>
          <a:prstGeom prst="rect">
            <a:avLst/>
          </a:prstGeom>
        </p:spPr>
      </p:pic>
    </p:spTree>
    <p:extLst>
      <p:ext uri="{BB962C8B-B14F-4D97-AF65-F5344CB8AC3E}">
        <p14:creationId xmlns:p14="http://schemas.microsoft.com/office/powerpoint/2010/main" val="218025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6739-4EC9-40D3-8797-84B780543B2F}"/>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556F741F-F4AC-4A48-8A2D-04BA24A076F1}"/>
              </a:ext>
            </a:extLst>
          </p:cNvPr>
          <p:cNvPicPr>
            <a:picLocks noGrp="1" noChangeAspect="1"/>
          </p:cNvPicPr>
          <p:nvPr>
            <p:ph idx="1"/>
          </p:nvPr>
        </p:nvPicPr>
        <p:blipFill>
          <a:blip r:embed="rId2"/>
          <a:stretch>
            <a:fillRect/>
          </a:stretch>
        </p:blipFill>
        <p:spPr>
          <a:xfrm>
            <a:off x="718457" y="4200774"/>
            <a:ext cx="10515600" cy="2292101"/>
          </a:xfrm>
        </p:spPr>
      </p:pic>
      <p:pic>
        <p:nvPicPr>
          <p:cNvPr id="6" name="Content Placeholder 4">
            <a:extLst>
              <a:ext uri="{FF2B5EF4-FFF2-40B4-BE49-F238E27FC236}">
                <a16:creationId xmlns:a16="http://schemas.microsoft.com/office/drawing/2014/main" id="{20CA2831-2B8E-4FED-BD90-FE3B6BC49080}"/>
              </a:ext>
            </a:extLst>
          </p:cNvPr>
          <p:cNvPicPr>
            <a:picLocks noChangeAspect="1"/>
          </p:cNvPicPr>
          <p:nvPr/>
        </p:nvPicPr>
        <p:blipFill>
          <a:blip r:embed="rId3"/>
          <a:stretch>
            <a:fillRect/>
          </a:stretch>
        </p:blipFill>
        <p:spPr>
          <a:xfrm>
            <a:off x="576943" y="1132697"/>
            <a:ext cx="10515600" cy="2623879"/>
          </a:xfrm>
          <a:prstGeom prst="rect">
            <a:avLst/>
          </a:prstGeom>
        </p:spPr>
      </p:pic>
    </p:spTree>
    <p:extLst>
      <p:ext uri="{BB962C8B-B14F-4D97-AF65-F5344CB8AC3E}">
        <p14:creationId xmlns:p14="http://schemas.microsoft.com/office/powerpoint/2010/main" val="2898968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DB37-EB6F-461A-8355-2060D8E7C1FA}"/>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Cartesian Product</a:t>
            </a:r>
            <a:endParaRPr lang="ne-NP" dirty="0"/>
          </a:p>
        </p:txBody>
      </p:sp>
      <p:sp>
        <p:nvSpPr>
          <p:cNvPr id="3" name="Content Placeholder 2">
            <a:extLst>
              <a:ext uri="{FF2B5EF4-FFF2-40B4-BE49-F238E27FC236}">
                <a16:creationId xmlns:a16="http://schemas.microsoft.com/office/drawing/2014/main" id="{56D1E118-4669-4188-B66D-9A0942473876}"/>
              </a:ext>
            </a:extLst>
          </p:cNvPr>
          <p:cNvSpPr>
            <a:spLocks noGrp="1"/>
          </p:cNvSpPr>
          <p:nvPr>
            <p:ph idx="1"/>
          </p:nvPr>
        </p:nvSpPr>
        <p:spPr/>
        <p:txBody>
          <a:bodyPr/>
          <a:lstStyle/>
          <a:p>
            <a:r>
              <a:rPr lang="en-US" b="1" i="0" dirty="0">
                <a:solidFill>
                  <a:srgbClr val="222222"/>
                </a:solidFill>
                <a:effectLst/>
                <a:latin typeface="Source Sans Pro" panose="020B0503030403020204" pitchFamily="34" charset="0"/>
              </a:rPr>
              <a:t>Cartesian Product in DBMS</a:t>
            </a:r>
            <a:r>
              <a:rPr lang="en-US" b="0" i="0" dirty="0">
                <a:solidFill>
                  <a:srgbClr val="222222"/>
                </a:solidFill>
                <a:effectLst/>
                <a:latin typeface="Source Sans Pro" panose="020B0503030403020204" pitchFamily="34" charset="0"/>
              </a:rPr>
              <a:t> is an operation used to merge columns from two relations. Generally, a cartesian product is never a meaningful operation when it performs alone. However, it becomes meaningful when it is followed by other operations. It is also called Cross Product or Cross Join.</a:t>
            </a:r>
            <a:endParaRPr lang="ne-NP" dirty="0"/>
          </a:p>
        </p:txBody>
      </p:sp>
    </p:spTree>
    <p:extLst>
      <p:ext uri="{BB962C8B-B14F-4D97-AF65-F5344CB8AC3E}">
        <p14:creationId xmlns:p14="http://schemas.microsoft.com/office/powerpoint/2010/main" val="331449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A8CFF-F2FD-4F6F-BE27-06006101F02D}"/>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F100FE67-F218-441E-B854-4D59391AEB8D}"/>
              </a:ext>
            </a:extLst>
          </p:cNvPr>
          <p:cNvSpPr>
            <a:spLocks noGrp="1"/>
          </p:cNvSpPr>
          <p:nvPr>
            <p:ph idx="1"/>
          </p:nvPr>
        </p:nvSpPr>
        <p:spPr/>
        <p:txBody>
          <a:bodyPr/>
          <a:lstStyle/>
          <a:p>
            <a:r>
              <a:rPr lang="en-US" b="0" i="0" dirty="0">
                <a:solidFill>
                  <a:srgbClr val="273239"/>
                </a:solidFill>
                <a:effectLst/>
                <a:latin typeface="urw-din"/>
              </a:rPr>
              <a:t>Relation schema defines the design and structure of the relation like it consists of the relation name, set of attributes/field names/column names. every attribute would have an associated domain. </a:t>
            </a:r>
            <a:endParaRPr lang="ne-NP" dirty="0"/>
          </a:p>
        </p:txBody>
      </p:sp>
    </p:spTree>
    <p:extLst>
      <p:ext uri="{BB962C8B-B14F-4D97-AF65-F5344CB8AC3E}">
        <p14:creationId xmlns:p14="http://schemas.microsoft.com/office/powerpoint/2010/main" val="349658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15538-DF03-4E68-936C-17364ACDAC16}"/>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A46C2164-5F1C-4C13-AED0-0966A14BB82A}"/>
              </a:ext>
            </a:extLst>
          </p:cNvPr>
          <p:cNvPicPr>
            <a:picLocks noGrp="1" noChangeAspect="1"/>
          </p:cNvPicPr>
          <p:nvPr>
            <p:ph idx="1"/>
          </p:nvPr>
        </p:nvPicPr>
        <p:blipFill>
          <a:blip r:embed="rId2"/>
          <a:stretch>
            <a:fillRect/>
          </a:stretch>
        </p:blipFill>
        <p:spPr>
          <a:xfrm>
            <a:off x="2061414" y="1825625"/>
            <a:ext cx="8069172" cy="4351338"/>
          </a:xfrm>
        </p:spPr>
      </p:pic>
    </p:spTree>
    <p:extLst>
      <p:ext uri="{BB962C8B-B14F-4D97-AF65-F5344CB8AC3E}">
        <p14:creationId xmlns:p14="http://schemas.microsoft.com/office/powerpoint/2010/main" val="2922860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C004-C36C-4124-AE95-F466CF639907}"/>
              </a:ext>
            </a:extLst>
          </p:cNvPr>
          <p:cNvSpPr>
            <a:spLocks noGrp="1"/>
          </p:cNvSpPr>
          <p:nvPr>
            <p:ph type="title"/>
          </p:nvPr>
        </p:nvSpPr>
        <p:spPr/>
        <p:txBody>
          <a:bodyPr/>
          <a:lstStyle/>
          <a:p>
            <a:endParaRPr lang="ne-NP"/>
          </a:p>
        </p:txBody>
      </p:sp>
      <p:pic>
        <p:nvPicPr>
          <p:cNvPr id="4" name="Content Placeholder 3">
            <a:extLst>
              <a:ext uri="{FF2B5EF4-FFF2-40B4-BE49-F238E27FC236}">
                <a16:creationId xmlns:a16="http://schemas.microsoft.com/office/drawing/2014/main" id="{F58DE3A0-8F43-487E-9185-581F8EBBEF1B}"/>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4000"/>
                    </a14:imgEffect>
                  </a14:imgLayer>
                </a14:imgProps>
              </a:ext>
              <a:ext uri="{28A0092B-C50C-407E-A947-70E740481C1C}">
                <a14:useLocalDpi xmlns:a14="http://schemas.microsoft.com/office/drawing/2010/main" val="0"/>
              </a:ext>
            </a:extLst>
          </a:blip>
          <a:stretch>
            <a:fillRect/>
          </a:stretch>
        </p:blipFill>
        <p:spPr>
          <a:xfrm>
            <a:off x="1747752" y="1825625"/>
            <a:ext cx="8696495" cy="4351338"/>
          </a:xfrm>
          <a:prstGeom prst="rect">
            <a:avLst/>
          </a:prstGeom>
        </p:spPr>
      </p:pic>
    </p:spTree>
    <p:extLst>
      <p:ext uri="{BB962C8B-B14F-4D97-AF65-F5344CB8AC3E}">
        <p14:creationId xmlns:p14="http://schemas.microsoft.com/office/powerpoint/2010/main" val="54887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3998-D8AE-4A21-B538-51B5954CF802}"/>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5ADECAC0-032E-4B24-8C46-CA9669DCE497}"/>
              </a:ext>
            </a:extLst>
          </p:cNvPr>
          <p:cNvPicPr>
            <a:picLocks noGrp="1" noChangeAspect="1"/>
          </p:cNvPicPr>
          <p:nvPr>
            <p:ph idx="1"/>
          </p:nvPr>
        </p:nvPicPr>
        <p:blipFill>
          <a:blip r:embed="rId2"/>
          <a:stretch>
            <a:fillRect/>
          </a:stretch>
        </p:blipFill>
        <p:spPr>
          <a:xfrm>
            <a:off x="838200" y="2178201"/>
            <a:ext cx="10515600" cy="3646185"/>
          </a:xfrm>
        </p:spPr>
      </p:pic>
    </p:spTree>
    <p:extLst>
      <p:ext uri="{BB962C8B-B14F-4D97-AF65-F5344CB8AC3E}">
        <p14:creationId xmlns:p14="http://schemas.microsoft.com/office/powerpoint/2010/main" val="1436628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CF77-EB21-450C-8C2E-8351D9F3178B}"/>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Join Operations</a:t>
            </a:r>
            <a:br>
              <a:rPr lang="en-US" b="1" i="0" dirty="0">
                <a:solidFill>
                  <a:srgbClr val="222222"/>
                </a:solidFill>
                <a:effectLst/>
                <a:latin typeface="Source Sans Pro" panose="020B0503030403020204" pitchFamily="34" charset="0"/>
              </a:rPr>
            </a:br>
            <a:endParaRPr lang="ne-NP" dirty="0"/>
          </a:p>
        </p:txBody>
      </p:sp>
      <p:sp>
        <p:nvSpPr>
          <p:cNvPr id="3" name="Content Placeholder 2">
            <a:extLst>
              <a:ext uri="{FF2B5EF4-FFF2-40B4-BE49-F238E27FC236}">
                <a16:creationId xmlns:a16="http://schemas.microsoft.com/office/drawing/2014/main" id="{E482C8E7-C773-4129-BEAF-C7AB769807DC}"/>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Join operation is essentially a cartesian product followed by a selection criterion.</a:t>
            </a:r>
          </a:p>
          <a:p>
            <a:pPr algn="l"/>
            <a:r>
              <a:rPr lang="en-US" b="0" i="0" dirty="0">
                <a:solidFill>
                  <a:srgbClr val="222222"/>
                </a:solidFill>
                <a:effectLst/>
                <a:latin typeface="Source Sans Pro" panose="020B0503030403020204" pitchFamily="34" charset="0"/>
              </a:rPr>
              <a:t>Join operation denoted by ⋈.</a:t>
            </a:r>
          </a:p>
          <a:p>
            <a:pPr algn="l"/>
            <a:r>
              <a:rPr lang="en-US" b="0" i="0" dirty="0">
                <a:solidFill>
                  <a:srgbClr val="222222"/>
                </a:solidFill>
                <a:effectLst/>
                <a:latin typeface="Source Sans Pro" panose="020B0503030403020204" pitchFamily="34" charset="0"/>
              </a:rPr>
              <a:t>JOIN operation also allows joining variously related tuples from different relations.</a:t>
            </a:r>
          </a:p>
          <a:p>
            <a:endParaRPr lang="ne-NP" dirty="0"/>
          </a:p>
        </p:txBody>
      </p:sp>
    </p:spTree>
    <p:extLst>
      <p:ext uri="{BB962C8B-B14F-4D97-AF65-F5344CB8AC3E}">
        <p14:creationId xmlns:p14="http://schemas.microsoft.com/office/powerpoint/2010/main" val="1525760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86C9-F46D-4661-A4BD-B2B70651AE77}"/>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0C93354E-B10D-4A47-BCE6-B3D348B73DC1}"/>
              </a:ext>
            </a:extLst>
          </p:cNvPr>
          <p:cNvSpPr>
            <a:spLocks noGrp="1"/>
          </p:cNvSpPr>
          <p:nvPr>
            <p:ph idx="1"/>
          </p:nvPr>
        </p:nvSpPr>
        <p:spPr/>
        <p:txBody>
          <a:bodyPr>
            <a:normAutofit fontScale="92500" lnSpcReduction="20000"/>
          </a:bodyPr>
          <a:lstStyle/>
          <a:p>
            <a:pPr algn="l"/>
            <a:r>
              <a:rPr lang="en-US" b="1" i="0" dirty="0">
                <a:solidFill>
                  <a:srgbClr val="222222"/>
                </a:solidFill>
                <a:effectLst/>
                <a:latin typeface="Source Sans Pro" panose="020B0503030403020204" pitchFamily="34" charset="0"/>
              </a:rPr>
              <a:t>Types of JOIN:</a:t>
            </a:r>
            <a:endParaRPr lang="en-US" b="0" i="0" dirty="0">
              <a:solidFill>
                <a:srgbClr val="222222"/>
              </a:solidFill>
              <a:effectLst/>
              <a:latin typeface="Source Sans Pro" panose="020B0503030403020204" pitchFamily="34" charset="0"/>
            </a:endParaRPr>
          </a:p>
          <a:p>
            <a:pPr marL="0" indent="0" algn="l">
              <a:buNone/>
            </a:pPr>
            <a:r>
              <a:rPr lang="en-US" b="0" i="0" dirty="0">
                <a:solidFill>
                  <a:srgbClr val="222222"/>
                </a:solidFill>
                <a:effectLst/>
                <a:latin typeface="Source Sans Pro" panose="020B0503030403020204" pitchFamily="34" charset="0"/>
              </a:rPr>
              <a:t>Various forms of join operation are:</a:t>
            </a:r>
          </a:p>
          <a:p>
            <a:pPr marL="0" indent="0" algn="l">
              <a:buNone/>
            </a:pPr>
            <a:r>
              <a:rPr lang="en-US" b="0" i="0" dirty="0">
                <a:solidFill>
                  <a:srgbClr val="222222"/>
                </a:solidFill>
                <a:effectLst/>
                <a:latin typeface="Source Sans Pro" panose="020B0503030403020204" pitchFamily="34" charset="0"/>
              </a:rPr>
              <a:t>Inner Joins:</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Theta join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EQUI join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Natural join</a:t>
            </a:r>
          </a:p>
          <a:p>
            <a:pPr marL="0" indent="0" algn="l">
              <a:buNone/>
            </a:pPr>
            <a:r>
              <a:rPr lang="en-US" b="0" i="0" dirty="0">
                <a:solidFill>
                  <a:srgbClr val="222222"/>
                </a:solidFill>
                <a:effectLst/>
                <a:latin typeface="Source Sans Pro" panose="020B0503030403020204" pitchFamily="34" charset="0"/>
              </a:rPr>
              <a:t>Outer join: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Left Outer Join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Right Outer Join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Full Outer Join</a:t>
            </a:r>
          </a:p>
          <a:p>
            <a:endParaRPr lang="ne-NP" dirty="0"/>
          </a:p>
        </p:txBody>
      </p:sp>
    </p:spTree>
    <p:extLst>
      <p:ext uri="{BB962C8B-B14F-4D97-AF65-F5344CB8AC3E}">
        <p14:creationId xmlns:p14="http://schemas.microsoft.com/office/powerpoint/2010/main" val="532390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706C-E4FD-4CEC-A938-39A3B5DF0EEE}"/>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4D063DD6-17AF-400C-89B6-C4761C336A19}"/>
              </a:ext>
            </a:extLst>
          </p:cNvPr>
          <p:cNvSpPr>
            <a:spLocks noGrp="1"/>
          </p:cNvSpPr>
          <p:nvPr>
            <p:ph idx="1"/>
          </p:nvPr>
        </p:nvSpPr>
        <p:spPr/>
        <p:txBody>
          <a:bodyPr>
            <a:normAutofit/>
          </a:bodyPr>
          <a:lstStyle/>
          <a:p>
            <a:pPr algn="l"/>
            <a:r>
              <a:rPr lang="en-US" b="1" i="0" dirty="0">
                <a:solidFill>
                  <a:srgbClr val="222222"/>
                </a:solidFill>
                <a:effectLst/>
                <a:latin typeface="Source Sans Pro" panose="020B0503030403020204" pitchFamily="34" charset="0"/>
              </a:rPr>
              <a:t>Theta Join:</a:t>
            </a:r>
          </a:p>
          <a:p>
            <a:pPr algn="l"/>
            <a:r>
              <a:rPr lang="en-US" b="0" i="0" dirty="0">
                <a:solidFill>
                  <a:srgbClr val="222222"/>
                </a:solidFill>
                <a:effectLst/>
                <a:latin typeface="Source Sans Pro" panose="020B0503030403020204" pitchFamily="34" charset="0"/>
              </a:rPr>
              <a:t>The general case of JOIN operation is called a Theta join. It is denoted by symbol </a:t>
            </a:r>
            <a:r>
              <a:rPr lang="en-US" b="1" i="0" dirty="0">
                <a:solidFill>
                  <a:srgbClr val="222222"/>
                </a:solidFill>
                <a:effectLst/>
                <a:latin typeface="Source Sans Pro" panose="020B0503030403020204" pitchFamily="34" charset="0"/>
              </a:rPr>
              <a:t>θ</a:t>
            </a:r>
            <a:endParaRPr lang="en-US" b="0" i="0" dirty="0">
              <a:solidFill>
                <a:srgbClr val="222222"/>
              </a:solidFill>
              <a:effectLst/>
              <a:latin typeface="Source Sans Pro" panose="020B0503030403020204" pitchFamily="34" charset="0"/>
            </a:endParaRPr>
          </a:p>
          <a:p>
            <a:pPr marL="0" indent="0">
              <a:buNone/>
            </a:pPr>
            <a:r>
              <a:rPr lang="en-US" dirty="0"/>
              <a:t>Example</a:t>
            </a:r>
          </a:p>
          <a:p>
            <a:pPr marL="0" indent="0">
              <a:buNone/>
            </a:pPr>
            <a:r>
              <a:rPr lang="en-US" dirty="0"/>
              <a:t>A ⋈θ B</a:t>
            </a:r>
          </a:p>
          <a:p>
            <a:pPr marL="0" indent="0">
              <a:buNone/>
            </a:pPr>
            <a:r>
              <a:rPr lang="en-US" dirty="0"/>
              <a:t>Theta join can use any conditions in the selection criteria.</a:t>
            </a:r>
          </a:p>
          <a:p>
            <a:pPr marL="0" indent="0">
              <a:buNone/>
            </a:pPr>
            <a:r>
              <a:rPr lang="en-US" dirty="0"/>
              <a:t>For example:</a:t>
            </a:r>
          </a:p>
          <a:p>
            <a:pPr marL="0" indent="0">
              <a:buNone/>
            </a:pPr>
            <a:r>
              <a:rPr lang="en-US" dirty="0"/>
              <a:t>A ⋈ </a:t>
            </a:r>
            <a:r>
              <a:rPr lang="en-US" dirty="0" err="1"/>
              <a:t>A.column</a:t>
            </a:r>
            <a:r>
              <a:rPr lang="en-US" dirty="0"/>
              <a:t> 2 &gt;  </a:t>
            </a:r>
            <a:r>
              <a:rPr lang="en-US" dirty="0" err="1"/>
              <a:t>B.column</a:t>
            </a:r>
            <a:r>
              <a:rPr lang="en-US" dirty="0"/>
              <a:t> 2 (B)</a:t>
            </a:r>
            <a:endParaRPr lang="ne-NP" dirty="0"/>
          </a:p>
        </p:txBody>
      </p:sp>
    </p:spTree>
    <p:extLst>
      <p:ext uri="{BB962C8B-B14F-4D97-AF65-F5344CB8AC3E}">
        <p14:creationId xmlns:p14="http://schemas.microsoft.com/office/powerpoint/2010/main" val="948653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9623-F049-4A6D-8DE0-8A4FB09A921E}"/>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AA87894B-43E5-4549-8892-7E84CFA13675}"/>
              </a:ext>
            </a:extLst>
          </p:cNvPr>
          <p:cNvPicPr>
            <a:picLocks noGrp="1" noChangeAspect="1"/>
          </p:cNvPicPr>
          <p:nvPr>
            <p:ph idx="1"/>
          </p:nvPr>
        </p:nvPicPr>
        <p:blipFill>
          <a:blip r:embed="rId2"/>
          <a:stretch>
            <a:fillRect/>
          </a:stretch>
        </p:blipFill>
        <p:spPr>
          <a:xfrm>
            <a:off x="838200" y="2939541"/>
            <a:ext cx="10515600" cy="2123505"/>
          </a:xfrm>
        </p:spPr>
      </p:pic>
      <p:pic>
        <p:nvPicPr>
          <p:cNvPr id="4" name="Content Placeholder 4">
            <a:extLst>
              <a:ext uri="{FF2B5EF4-FFF2-40B4-BE49-F238E27FC236}">
                <a16:creationId xmlns:a16="http://schemas.microsoft.com/office/drawing/2014/main" id="{9C9B8624-83B2-4A07-9402-265326661F3C}"/>
              </a:ext>
            </a:extLst>
          </p:cNvPr>
          <p:cNvPicPr>
            <a:picLocks noChangeAspect="1"/>
          </p:cNvPicPr>
          <p:nvPr/>
        </p:nvPicPr>
        <p:blipFill>
          <a:blip r:embed="rId3"/>
          <a:stretch>
            <a:fillRect/>
          </a:stretch>
        </p:blipFill>
        <p:spPr>
          <a:xfrm>
            <a:off x="522515" y="378748"/>
            <a:ext cx="10515600" cy="2623879"/>
          </a:xfrm>
          <a:prstGeom prst="rect">
            <a:avLst/>
          </a:prstGeom>
        </p:spPr>
      </p:pic>
    </p:spTree>
    <p:extLst>
      <p:ext uri="{BB962C8B-B14F-4D97-AF65-F5344CB8AC3E}">
        <p14:creationId xmlns:p14="http://schemas.microsoft.com/office/powerpoint/2010/main" val="2962475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703B7-0155-439E-94D8-A18FE30D2E1D}"/>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EQUI join:</a:t>
            </a:r>
            <a:br>
              <a:rPr lang="en-US" b="1" i="0" dirty="0">
                <a:solidFill>
                  <a:srgbClr val="222222"/>
                </a:solidFill>
                <a:effectLst/>
                <a:latin typeface="Source Sans Pro" panose="020B0503030403020204" pitchFamily="34" charset="0"/>
              </a:rPr>
            </a:br>
            <a:endParaRPr lang="ne-NP" dirty="0"/>
          </a:p>
        </p:txBody>
      </p:sp>
      <p:sp>
        <p:nvSpPr>
          <p:cNvPr id="3" name="Content Placeholder 2">
            <a:extLst>
              <a:ext uri="{FF2B5EF4-FFF2-40B4-BE49-F238E27FC236}">
                <a16:creationId xmlns:a16="http://schemas.microsoft.com/office/drawing/2014/main" id="{2C53CAF6-06A8-4DC0-8FAC-A3548549450E}"/>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When a theta join uses only equivalence condition, it becomes a </a:t>
            </a:r>
            <a:r>
              <a:rPr lang="en-US" b="0" i="0" dirty="0" err="1">
                <a:solidFill>
                  <a:srgbClr val="222222"/>
                </a:solidFill>
                <a:effectLst/>
                <a:latin typeface="Source Sans Pro" panose="020B0503030403020204" pitchFamily="34" charset="0"/>
              </a:rPr>
              <a:t>equi</a:t>
            </a:r>
            <a:r>
              <a:rPr lang="en-US" b="0" i="0" dirty="0">
                <a:solidFill>
                  <a:srgbClr val="222222"/>
                </a:solidFill>
                <a:effectLst/>
                <a:latin typeface="Source Sans Pro" panose="020B0503030403020204" pitchFamily="34" charset="0"/>
              </a:rPr>
              <a:t> join.</a:t>
            </a:r>
          </a:p>
          <a:p>
            <a:endParaRPr lang="en-US" dirty="0"/>
          </a:p>
          <a:p>
            <a:endParaRPr lang="en-US" dirty="0"/>
          </a:p>
          <a:p>
            <a:endParaRPr lang="en-US" dirty="0"/>
          </a:p>
          <a:p>
            <a:endParaRPr lang="ne-NP" dirty="0"/>
          </a:p>
        </p:txBody>
      </p:sp>
      <p:pic>
        <p:nvPicPr>
          <p:cNvPr id="5" name="Picture 4">
            <a:extLst>
              <a:ext uri="{FF2B5EF4-FFF2-40B4-BE49-F238E27FC236}">
                <a16:creationId xmlns:a16="http://schemas.microsoft.com/office/drawing/2014/main" id="{70EE6093-49D2-4CF2-8900-468FAFB4D1D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46000"/>
                    </a14:imgEffect>
                    <a14:imgEffect>
                      <a14:brightnessContrast bright="-44000" contrast="3000"/>
                    </a14:imgEffect>
                  </a14:imgLayer>
                </a14:imgProps>
              </a:ext>
            </a:extLst>
          </a:blip>
          <a:stretch>
            <a:fillRect/>
          </a:stretch>
        </p:blipFill>
        <p:spPr>
          <a:xfrm>
            <a:off x="1300480" y="3027345"/>
            <a:ext cx="7843520" cy="2672732"/>
          </a:xfrm>
          <a:prstGeom prst="rect">
            <a:avLst/>
          </a:prstGeom>
        </p:spPr>
      </p:pic>
    </p:spTree>
    <p:extLst>
      <p:ext uri="{BB962C8B-B14F-4D97-AF65-F5344CB8AC3E}">
        <p14:creationId xmlns:p14="http://schemas.microsoft.com/office/powerpoint/2010/main" val="2180124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813A-DB4E-41F6-B954-334720A3F65C}"/>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5121E9E9-2748-4457-9FA2-9E0F96E55F08}"/>
              </a:ext>
            </a:extLst>
          </p:cNvPr>
          <p:cNvPicPr>
            <a:picLocks noGrp="1" noChangeAspect="1"/>
          </p:cNvPicPr>
          <p:nvPr>
            <p:ph idx="1"/>
          </p:nvPr>
        </p:nvPicPr>
        <p:blipFill>
          <a:blip r:embed="rId2"/>
          <a:stretch>
            <a:fillRect/>
          </a:stretch>
        </p:blipFill>
        <p:spPr>
          <a:xfrm>
            <a:off x="838200" y="3881577"/>
            <a:ext cx="10515600" cy="1959375"/>
          </a:xfrm>
        </p:spPr>
      </p:pic>
      <p:pic>
        <p:nvPicPr>
          <p:cNvPr id="6" name="Content Placeholder 4">
            <a:extLst>
              <a:ext uri="{FF2B5EF4-FFF2-40B4-BE49-F238E27FC236}">
                <a16:creationId xmlns:a16="http://schemas.microsoft.com/office/drawing/2014/main" id="{038210CB-3925-4D1A-AF69-4C07004D3C7B}"/>
              </a:ext>
            </a:extLst>
          </p:cNvPr>
          <p:cNvPicPr>
            <a:picLocks noChangeAspect="1"/>
          </p:cNvPicPr>
          <p:nvPr/>
        </p:nvPicPr>
        <p:blipFill>
          <a:blip r:embed="rId3"/>
          <a:stretch>
            <a:fillRect/>
          </a:stretch>
        </p:blipFill>
        <p:spPr>
          <a:xfrm>
            <a:off x="533401" y="607348"/>
            <a:ext cx="10515600" cy="2623879"/>
          </a:xfrm>
          <a:prstGeom prst="rect">
            <a:avLst/>
          </a:prstGeom>
        </p:spPr>
      </p:pic>
    </p:spTree>
    <p:extLst>
      <p:ext uri="{BB962C8B-B14F-4D97-AF65-F5344CB8AC3E}">
        <p14:creationId xmlns:p14="http://schemas.microsoft.com/office/powerpoint/2010/main" val="1063536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4AEA-1B89-44B3-A84B-B4A265E71294}"/>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NATURAL JOIN (⋈)</a:t>
            </a:r>
            <a:br>
              <a:rPr lang="en-US" b="1" i="0" dirty="0">
                <a:solidFill>
                  <a:srgbClr val="222222"/>
                </a:solidFill>
                <a:effectLst/>
                <a:latin typeface="Source Sans Pro" panose="020B0503030403020204" pitchFamily="34" charset="0"/>
              </a:rPr>
            </a:br>
            <a:endParaRPr lang="ne-NP" dirty="0"/>
          </a:p>
        </p:txBody>
      </p:sp>
      <p:sp>
        <p:nvSpPr>
          <p:cNvPr id="3" name="Content Placeholder 2">
            <a:extLst>
              <a:ext uri="{FF2B5EF4-FFF2-40B4-BE49-F238E27FC236}">
                <a16:creationId xmlns:a16="http://schemas.microsoft.com/office/drawing/2014/main" id="{6114B1AC-3EED-4953-8520-24EE07131ED7}"/>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Natural join can only be performed if there is a common attribute (column) between the relations. The name and type of the attribute must be same.</a:t>
            </a:r>
          </a:p>
          <a:p>
            <a:endParaRPr lang="ne-NP" dirty="0"/>
          </a:p>
        </p:txBody>
      </p:sp>
    </p:spTree>
    <p:extLst>
      <p:ext uri="{BB962C8B-B14F-4D97-AF65-F5344CB8AC3E}">
        <p14:creationId xmlns:p14="http://schemas.microsoft.com/office/powerpoint/2010/main" val="2570026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E3BBD-E88E-45D0-9404-D0ACC6067584}"/>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CFC53953-3E52-44A7-AD3C-A64D7D4FC1A8}"/>
              </a:ext>
            </a:extLst>
          </p:cNvPr>
          <p:cNvPicPr>
            <a:picLocks noGrp="1" noChangeAspect="1"/>
          </p:cNvPicPr>
          <p:nvPr>
            <p:ph idx="1"/>
          </p:nvPr>
        </p:nvPicPr>
        <p:blipFill>
          <a:blip r:embed="rId2"/>
          <a:stretch>
            <a:fillRect/>
          </a:stretch>
        </p:blipFill>
        <p:spPr>
          <a:xfrm>
            <a:off x="3588196" y="365125"/>
            <a:ext cx="5015607" cy="4351338"/>
          </a:xfrm>
        </p:spPr>
      </p:pic>
    </p:spTree>
    <p:extLst>
      <p:ext uri="{BB962C8B-B14F-4D97-AF65-F5344CB8AC3E}">
        <p14:creationId xmlns:p14="http://schemas.microsoft.com/office/powerpoint/2010/main" val="35661997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053B1-D22C-4763-BCF3-4CF38ED04F69}"/>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F712D4B7-A749-4A14-9CC7-E98259758263}"/>
              </a:ext>
            </a:extLst>
          </p:cNvPr>
          <p:cNvPicPr>
            <a:picLocks noGrp="1" noChangeAspect="1"/>
          </p:cNvPicPr>
          <p:nvPr>
            <p:ph idx="1"/>
          </p:nvPr>
        </p:nvPicPr>
        <p:blipFill>
          <a:blip r:embed="rId2"/>
          <a:stretch>
            <a:fillRect/>
          </a:stretch>
        </p:blipFill>
        <p:spPr>
          <a:xfrm>
            <a:off x="661340" y="25881"/>
            <a:ext cx="5931560" cy="4351338"/>
          </a:xfrm>
        </p:spPr>
      </p:pic>
      <p:pic>
        <p:nvPicPr>
          <p:cNvPr id="7" name="Picture 6">
            <a:extLst>
              <a:ext uri="{FF2B5EF4-FFF2-40B4-BE49-F238E27FC236}">
                <a16:creationId xmlns:a16="http://schemas.microsoft.com/office/drawing/2014/main" id="{33442B4D-FD21-42CC-A7BD-039C904CE3E8}"/>
              </a:ext>
            </a:extLst>
          </p:cNvPr>
          <p:cNvPicPr>
            <a:picLocks noChangeAspect="1"/>
          </p:cNvPicPr>
          <p:nvPr/>
        </p:nvPicPr>
        <p:blipFill>
          <a:blip r:embed="rId3"/>
          <a:stretch>
            <a:fillRect/>
          </a:stretch>
        </p:blipFill>
        <p:spPr>
          <a:xfrm>
            <a:off x="426720" y="4036690"/>
            <a:ext cx="9418320" cy="2540008"/>
          </a:xfrm>
          <a:prstGeom prst="rect">
            <a:avLst/>
          </a:prstGeom>
        </p:spPr>
      </p:pic>
    </p:spTree>
    <p:extLst>
      <p:ext uri="{BB962C8B-B14F-4D97-AF65-F5344CB8AC3E}">
        <p14:creationId xmlns:p14="http://schemas.microsoft.com/office/powerpoint/2010/main" val="4258284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33B4E-303F-4807-B5D5-0A26E4EFEF5C}"/>
              </a:ext>
            </a:extLst>
          </p:cNvPr>
          <p:cNvSpPr>
            <a:spLocks noGrp="1"/>
          </p:cNvSpPr>
          <p:nvPr>
            <p:ph type="title"/>
          </p:nvPr>
        </p:nvSpPr>
        <p:spPr/>
        <p:txBody>
          <a:bodyPr/>
          <a:lstStyle/>
          <a:p>
            <a:r>
              <a:rPr lang="en-US" dirty="0"/>
              <a:t>Outer Join</a:t>
            </a:r>
            <a:endParaRPr lang="ne-NP" dirty="0"/>
          </a:p>
        </p:txBody>
      </p:sp>
      <p:sp>
        <p:nvSpPr>
          <p:cNvPr id="3" name="Content Placeholder 2">
            <a:extLst>
              <a:ext uri="{FF2B5EF4-FFF2-40B4-BE49-F238E27FC236}">
                <a16:creationId xmlns:a16="http://schemas.microsoft.com/office/drawing/2014/main" id="{08385C3E-B423-4E82-848B-946B3FB344F7}"/>
              </a:ext>
            </a:extLst>
          </p:cNvPr>
          <p:cNvSpPr>
            <a:spLocks noGrp="1"/>
          </p:cNvSpPr>
          <p:nvPr>
            <p:ph idx="1"/>
          </p:nvPr>
        </p:nvSpPr>
        <p:spPr/>
        <p:txBody>
          <a:bodyPr/>
          <a:lstStyle/>
          <a:p>
            <a:r>
              <a:rPr lang="en-US" dirty="0"/>
              <a:t>Left Outer Join(A</a:t>
            </a:r>
            <a:r>
              <a:rPr lang="ne-NP" b="0" i="0" dirty="0">
                <a:solidFill>
                  <a:srgbClr val="202124"/>
                </a:solidFill>
                <a:effectLst/>
                <a:latin typeface="arial" panose="020B0604020202020204" pitchFamily="34" charset="0"/>
              </a:rPr>
              <a:t>⟕</a:t>
            </a:r>
            <a:r>
              <a:rPr lang="en-US" dirty="0"/>
              <a:t> B)</a:t>
            </a:r>
          </a:p>
          <a:p>
            <a:r>
              <a:rPr lang="en-US" dirty="0"/>
              <a:t>In the left outer join, operation allows keeping all tuple in the left relation. However, if there is no matching tuple is found in right relation, then the attributes of right relation in the join result are filled with null values. </a:t>
            </a:r>
          </a:p>
          <a:p>
            <a:endParaRPr lang="ne-NP" dirty="0"/>
          </a:p>
        </p:txBody>
      </p:sp>
      <p:pic>
        <p:nvPicPr>
          <p:cNvPr id="6" name="Picture 5">
            <a:extLst>
              <a:ext uri="{FF2B5EF4-FFF2-40B4-BE49-F238E27FC236}">
                <a16:creationId xmlns:a16="http://schemas.microsoft.com/office/drawing/2014/main" id="{53356515-B532-4E01-AB43-ACB503DE0B54}"/>
              </a:ext>
            </a:extLst>
          </p:cNvPr>
          <p:cNvPicPr>
            <a:picLocks noChangeAspect="1"/>
          </p:cNvPicPr>
          <p:nvPr/>
        </p:nvPicPr>
        <p:blipFill>
          <a:blip r:embed="rId2"/>
          <a:stretch>
            <a:fillRect/>
          </a:stretch>
        </p:blipFill>
        <p:spPr>
          <a:xfrm>
            <a:off x="1398815" y="3949700"/>
            <a:ext cx="8915400" cy="2543175"/>
          </a:xfrm>
          <a:prstGeom prst="rect">
            <a:avLst/>
          </a:prstGeom>
        </p:spPr>
      </p:pic>
    </p:spTree>
    <p:extLst>
      <p:ext uri="{BB962C8B-B14F-4D97-AF65-F5344CB8AC3E}">
        <p14:creationId xmlns:p14="http://schemas.microsoft.com/office/powerpoint/2010/main" val="3078516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336FC0-C662-4B3D-B518-0A048A01AD7D}"/>
              </a:ext>
            </a:extLst>
          </p:cNvPr>
          <p:cNvPicPr>
            <a:picLocks noChangeAspect="1"/>
          </p:cNvPicPr>
          <p:nvPr/>
        </p:nvPicPr>
        <p:blipFill>
          <a:blip r:embed="rId2"/>
          <a:stretch>
            <a:fillRect/>
          </a:stretch>
        </p:blipFill>
        <p:spPr>
          <a:xfrm>
            <a:off x="342220" y="0"/>
            <a:ext cx="3500438" cy="3409950"/>
          </a:xfrm>
          <a:prstGeom prst="rect">
            <a:avLst/>
          </a:prstGeom>
        </p:spPr>
      </p:pic>
      <p:pic>
        <p:nvPicPr>
          <p:cNvPr id="7" name="Picture 6">
            <a:extLst>
              <a:ext uri="{FF2B5EF4-FFF2-40B4-BE49-F238E27FC236}">
                <a16:creationId xmlns:a16="http://schemas.microsoft.com/office/drawing/2014/main" id="{BD1ED4FE-BE06-491A-8596-A1E00A1060C8}"/>
              </a:ext>
            </a:extLst>
          </p:cNvPr>
          <p:cNvPicPr>
            <a:picLocks noChangeAspect="1"/>
          </p:cNvPicPr>
          <p:nvPr/>
        </p:nvPicPr>
        <p:blipFill>
          <a:blip r:embed="rId3"/>
          <a:stretch>
            <a:fillRect/>
          </a:stretch>
        </p:blipFill>
        <p:spPr>
          <a:xfrm>
            <a:off x="4060371" y="2396734"/>
            <a:ext cx="6731454" cy="3413516"/>
          </a:xfrm>
          <a:prstGeom prst="rect">
            <a:avLst/>
          </a:prstGeom>
        </p:spPr>
      </p:pic>
    </p:spTree>
    <p:extLst>
      <p:ext uri="{BB962C8B-B14F-4D97-AF65-F5344CB8AC3E}">
        <p14:creationId xmlns:p14="http://schemas.microsoft.com/office/powerpoint/2010/main" val="1858085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264F-5630-47B8-82A3-735F3F35F0B9}"/>
              </a:ext>
            </a:extLst>
          </p:cNvPr>
          <p:cNvSpPr>
            <a:spLocks noGrp="1"/>
          </p:cNvSpPr>
          <p:nvPr>
            <p:ph type="title"/>
          </p:nvPr>
        </p:nvSpPr>
        <p:spPr/>
        <p:txBody>
          <a:bodyPr/>
          <a:lstStyle/>
          <a:p>
            <a:r>
              <a:rPr lang="en-US" dirty="0"/>
              <a:t>Right Outer Join: ( A </a:t>
            </a:r>
            <a:r>
              <a:rPr lang="ne-NP" b="0" i="0" dirty="0">
                <a:solidFill>
                  <a:srgbClr val="4D5156"/>
                </a:solidFill>
                <a:effectLst/>
                <a:latin typeface="arial" panose="020B0604020202020204" pitchFamily="34" charset="0"/>
              </a:rPr>
              <a:t>⟖</a:t>
            </a:r>
            <a:r>
              <a:rPr lang="en-US" dirty="0"/>
              <a:t>B )</a:t>
            </a:r>
            <a:br>
              <a:rPr lang="en-US" dirty="0"/>
            </a:br>
            <a:endParaRPr lang="ne-NP" dirty="0"/>
          </a:p>
        </p:txBody>
      </p:sp>
      <p:sp>
        <p:nvSpPr>
          <p:cNvPr id="3" name="Content Placeholder 2">
            <a:extLst>
              <a:ext uri="{FF2B5EF4-FFF2-40B4-BE49-F238E27FC236}">
                <a16:creationId xmlns:a16="http://schemas.microsoft.com/office/drawing/2014/main" id="{75E14EBC-4B3E-4942-A7D2-7BCDCB7553A6}"/>
              </a:ext>
            </a:extLst>
          </p:cNvPr>
          <p:cNvSpPr>
            <a:spLocks noGrp="1"/>
          </p:cNvSpPr>
          <p:nvPr>
            <p:ph idx="1"/>
          </p:nvPr>
        </p:nvSpPr>
        <p:spPr/>
        <p:txBody>
          <a:bodyPr/>
          <a:lstStyle/>
          <a:p>
            <a:r>
              <a:rPr lang="en-US" dirty="0"/>
              <a:t>In the right outer join, operation allows keeping all tuple in the right relation. However, if there is no matching tuple is found in the left relation, then the attributes of the left relation in the join result are filled with null values.</a:t>
            </a:r>
            <a:endParaRPr lang="ne-NP" dirty="0"/>
          </a:p>
        </p:txBody>
      </p:sp>
      <p:pic>
        <p:nvPicPr>
          <p:cNvPr id="6" name="Picture 5">
            <a:extLst>
              <a:ext uri="{FF2B5EF4-FFF2-40B4-BE49-F238E27FC236}">
                <a16:creationId xmlns:a16="http://schemas.microsoft.com/office/drawing/2014/main" id="{31FF8A57-087F-41D2-BC09-92445D69146B}"/>
              </a:ext>
            </a:extLst>
          </p:cNvPr>
          <p:cNvPicPr>
            <a:picLocks noChangeAspect="1"/>
          </p:cNvPicPr>
          <p:nvPr/>
        </p:nvPicPr>
        <p:blipFill>
          <a:blip r:embed="rId2"/>
          <a:stretch>
            <a:fillRect/>
          </a:stretch>
        </p:blipFill>
        <p:spPr>
          <a:xfrm>
            <a:off x="1332819" y="3381375"/>
            <a:ext cx="9744075" cy="3476625"/>
          </a:xfrm>
          <a:prstGeom prst="rect">
            <a:avLst/>
          </a:prstGeom>
        </p:spPr>
      </p:pic>
    </p:spTree>
    <p:extLst>
      <p:ext uri="{BB962C8B-B14F-4D97-AF65-F5344CB8AC3E}">
        <p14:creationId xmlns:p14="http://schemas.microsoft.com/office/powerpoint/2010/main" val="25158085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988237-B773-4047-A57A-E814AB7A5187}"/>
              </a:ext>
            </a:extLst>
          </p:cNvPr>
          <p:cNvPicPr>
            <a:picLocks noChangeAspect="1"/>
          </p:cNvPicPr>
          <p:nvPr/>
        </p:nvPicPr>
        <p:blipFill>
          <a:blip r:embed="rId2"/>
          <a:stretch>
            <a:fillRect/>
          </a:stretch>
        </p:blipFill>
        <p:spPr>
          <a:xfrm>
            <a:off x="342220" y="0"/>
            <a:ext cx="3500438" cy="3409950"/>
          </a:xfrm>
          <a:prstGeom prst="rect">
            <a:avLst/>
          </a:prstGeom>
        </p:spPr>
      </p:pic>
      <p:pic>
        <p:nvPicPr>
          <p:cNvPr id="6" name="Picture 5">
            <a:extLst>
              <a:ext uri="{FF2B5EF4-FFF2-40B4-BE49-F238E27FC236}">
                <a16:creationId xmlns:a16="http://schemas.microsoft.com/office/drawing/2014/main" id="{BBF0904C-1BB3-4AE4-8ABE-89598B7A1330}"/>
              </a:ext>
            </a:extLst>
          </p:cNvPr>
          <p:cNvPicPr>
            <a:picLocks noChangeAspect="1"/>
          </p:cNvPicPr>
          <p:nvPr/>
        </p:nvPicPr>
        <p:blipFill>
          <a:blip r:embed="rId3"/>
          <a:stretch>
            <a:fillRect/>
          </a:stretch>
        </p:blipFill>
        <p:spPr>
          <a:xfrm>
            <a:off x="2722789" y="3429000"/>
            <a:ext cx="8248650" cy="3133725"/>
          </a:xfrm>
          <a:prstGeom prst="rect">
            <a:avLst/>
          </a:prstGeom>
        </p:spPr>
      </p:pic>
    </p:spTree>
    <p:extLst>
      <p:ext uri="{BB962C8B-B14F-4D97-AF65-F5344CB8AC3E}">
        <p14:creationId xmlns:p14="http://schemas.microsoft.com/office/powerpoint/2010/main" val="2652948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98BD-1067-4B87-B7B1-38F018C7254F}"/>
              </a:ext>
            </a:extLst>
          </p:cNvPr>
          <p:cNvSpPr>
            <a:spLocks noGrp="1"/>
          </p:cNvSpPr>
          <p:nvPr>
            <p:ph type="title"/>
          </p:nvPr>
        </p:nvSpPr>
        <p:spPr/>
        <p:txBody>
          <a:bodyPr/>
          <a:lstStyle/>
          <a:p>
            <a:r>
              <a:rPr lang="en-US" dirty="0"/>
              <a:t>Full outer join</a:t>
            </a:r>
            <a:endParaRPr lang="ne-NP" dirty="0"/>
          </a:p>
        </p:txBody>
      </p:sp>
      <p:sp>
        <p:nvSpPr>
          <p:cNvPr id="3" name="Content Placeholder 2">
            <a:extLst>
              <a:ext uri="{FF2B5EF4-FFF2-40B4-BE49-F238E27FC236}">
                <a16:creationId xmlns:a16="http://schemas.microsoft.com/office/drawing/2014/main" id="{A0505FC5-5BEB-4244-B72F-EF65365E106E}"/>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In a full outer join, all tuples from both relations are included in the result, irrespective of the matching condition.</a:t>
            </a:r>
            <a:endParaRPr lang="ne-NP" dirty="0"/>
          </a:p>
        </p:txBody>
      </p:sp>
    </p:spTree>
    <p:extLst>
      <p:ext uri="{BB962C8B-B14F-4D97-AF65-F5344CB8AC3E}">
        <p14:creationId xmlns:p14="http://schemas.microsoft.com/office/powerpoint/2010/main" val="1632531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DC59-82BF-43C7-BA8F-F957911DB6F1}"/>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2631A517-9056-44B1-893F-6A35BBA543F2}"/>
              </a:ext>
            </a:extLst>
          </p:cNvPr>
          <p:cNvSpPr>
            <a:spLocks noGrp="1"/>
          </p:cNvSpPr>
          <p:nvPr>
            <p:ph idx="1"/>
          </p:nvPr>
        </p:nvSpPr>
        <p:spPr/>
        <p:txBody>
          <a:bodyPr/>
          <a:lstStyle/>
          <a:p>
            <a:endParaRPr lang="ne-NP"/>
          </a:p>
        </p:txBody>
      </p:sp>
      <p:pic>
        <p:nvPicPr>
          <p:cNvPr id="4" name="Picture 3">
            <a:extLst>
              <a:ext uri="{FF2B5EF4-FFF2-40B4-BE49-F238E27FC236}">
                <a16:creationId xmlns:a16="http://schemas.microsoft.com/office/drawing/2014/main" id="{D6333AE2-A95E-4F42-A931-B2D18CAD4A45}"/>
              </a:ext>
            </a:extLst>
          </p:cNvPr>
          <p:cNvPicPr>
            <a:picLocks noChangeAspect="1"/>
          </p:cNvPicPr>
          <p:nvPr/>
        </p:nvPicPr>
        <p:blipFill>
          <a:blip r:embed="rId2"/>
          <a:stretch>
            <a:fillRect/>
          </a:stretch>
        </p:blipFill>
        <p:spPr>
          <a:xfrm>
            <a:off x="298677" y="120650"/>
            <a:ext cx="3500438" cy="3409950"/>
          </a:xfrm>
          <a:prstGeom prst="rect">
            <a:avLst/>
          </a:prstGeom>
        </p:spPr>
      </p:pic>
      <p:pic>
        <p:nvPicPr>
          <p:cNvPr id="6" name="Picture 5">
            <a:extLst>
              <a:ext uri="{FF2B5EF4-FFF2-40B4-BE49-F238E27FC236}">
                <a16:creationId xmlns:a16="http://schemas.microsoft.com/office/drawing/2014/main" id="{5A3C542E-DB0F-4E26-BBFE-527695BD029A}"/>
              </a:ext>
            </a:extLst>
          </p:cNvPr>
          <p:cNvPicPr>
            <a:picLocks noChangeAspect="1"/>
          </p:cNvPicPr>
          <p:nvPr/>
        </p:nvPicPr>
        <p:blipFill>
          <a:blip r:embed="rId3"/>
          <a:stretch>
            <a:fillRect/>
          </a:stretch>
        </p:blipFill>
        <p:spPr>
          <a:xfrm>
            <a:off x="3899127" y="2874840"/>
            <a:ext cx="7617959" cy="3437059"/>
          </a:xfrm>
          <a:prstGeom prst="rect">
            <a:avLst/>
          </a:prstGeom>
        </p:spPr>
      </p:pic>
    </p:spTree>
    <p:extLst>
      <p:ext uri="{BB962C8B-B14F-4D97-AF65-F5344CB8AC3E}">
        <p14:creationId xmlns:p14="http://schemas.microsoft.com/office/powerpoint/2010/main" val="743722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D9C9-E0C6-453F-AFFA-6DFFE66021B1}"/>
              </a:ext>
            </a:extLst>
          </p:cNvPr>
          <p:cNvSpPr>
            <a:spLocks noGrp="1"/>
          </p:cNvSpPr>
          <p:nvPr>
            <p:ph type="title"/>
          </p:nvPr>
        </p:nvSpPr>
        <p:spPr/>
        <p:txBody>
          <a:bodyPr>
            <a:normAutofit fontScale="90000"/>
          </a:bodyPr>
          <a:lstStyle/>
          <a:p>
            <a:r>
              <a:rPr lang="af-ZA" b="0" i="0" dirty="0">
                <a:effectLst/>
                <a:latin typeface="ABeeZee"/>
              </a:rPr>
              <a:t/>
            </a:r>
            <a:br>
              <a:rPr lang="af-ZA" b="0" i="0" dirty="0">
                <a:effectLst/>
                <a:latin typeface="ABeeZee"/>
              </a:rPr>
            </a:br>
            <a:r>
              <a:rPr lang="af-ZA" b="0" i="0" dirty="0">
                <a:effectLst/>
                <a:latin typeface="ABeeZee"/>
              </a:rPr>
              <a:t>Relational Database Schema</a:t>
            </a:r>
            <a:br>
              <a:rPr lang="af-ZA" b="0" i="0" dirty="0">
                <a:effectLst/>
                <a:latin typeface="ABeeZee"/>
              </a:rPr>
            </a:br>
            <a:endParaRPr lang="ne-NP" dirty="0"/>
          </a:p>
        </p:txBody>
      </p:sp>
      <p:sp>
        <p:nvSpPr>
          <p:cNvPr id="4" name="Rectangle 1">
            <a:extLst>
              <a:ext uri="{FF2B5EF4-FFF2-40B4-BE49-F238E27FC236}">
                <a16:creationId xmlns:a16="http://schemas.microsoft.com/office/drawing/2014/main" id="{8230ED65-4638-41E1-8B50-BD7F319D9490}"/>
              </a:ext>
            </a:extLst>
          </p:cNvPr>
          <p:cNvSpPr>
            <a:spLocks noGrp="1" noChangeArrowheads="1"/>
          </p:cNvSpPr>
          <p:nvPr>
            <p:ph idx="1"/>
          </p:nvPr>
        </p:nvSpPr>
        <p:spPr bwMode="auto">
          <a:xfrm>
            <a:off x="1208314" y="1492915"/>
            <a:ext cx="9916886" cy="5016758"/>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ne-NP" altLang="ne-NP" sz="3200" b="0" i="0" u="none" strike="noStrike" cap="none" normalizeH="0" baseline="0" dirty="0">
                <a:ln>
                  <a:noFill/>
                </a:ln>
                <a:solidFill>
                  <a:srgbClr val="333333"/>
                </a:solidFill>
                <a:effectLst/>
                <a:latin typeface="Georgia" panose="02040502050405020303" pitchFamily="18" charset="0"/>
              </a:rPr>
              <a:t>A set of relation schemas {</a:t>
            </a:r>
            <a:r>
              <a:rPr kumimoji="0" lang="ne-NP" altLang="ne-NP" sz="3200" b="0" i="0" u="none" strike="noStrike" cap="none" normalizeH="0" baseline="0" dirty="0">
                <a:ln>
                  <a:noFill/>
                </a:ln>
                <a:solidFill>
                  <a:srgbClr val="C7254E"/>
                </a:solidFill>
                <a:effectLst/>
                <a:latin typeface="Menlo"/>
              </a:rPr>
              <a:t>R</a:t>
            </a:r>
            <a:r>
              <a:rPr kumimoji="0" lang="ne-NP" altLang="ne-NP" sz="3200" b="0" i="0" u="none" strike="noStrike" cap="none" normalizeH="0" baseline="-30000" dirty="0">
                <a:ln>
                  <a:noFill/>
                </a:ln>
                <a:solidFill>
                  <a:srgbClr val="C7254E"/>
                </a:solidFill>
                <a:effectLst/>
                <a:latin typeface="Menlo"/>
              </a:rPr>
              <a:t>1</a:t>
            </a:r>
            <a:r>
              <a:rPr kumimoji="0" lang="ne-NP" altLang="ne-NP" sz="3200" b="0" i="0" u="none" strike="noStrike" cap="none" normalizeH="0" baseline="0" dirty="0">
                <a:ln>
                  <a:noFill/>
                </a:ln>
                <a:solidFill>
                  <a:srgbClr val="C7254E"/>
                </a:solidFill>
                <a:effectLst/>
                <a:latin typeface="Menlo"/>
              </a:rPr>
              <a:t>, R</a:t>
            </a:r>
            <a:r>
              <a:rPr kumimoji="0" lang="ne-NP" altLang="ne-NP" sz="3200" b="0" i="0" u="none" strike="noStrike" cap="none" normalizeH="0" baseline="-30000" dirty="0">
                <a:ln>
                  <a:noFill/>
                </a:ln>
                <a:solidFill>
                  <a:srgbClr val="C7254E"/>
                </a:solidFill>
                <a:effectLst/>
                <a:latin typeface="Menlo"/>
              </a:rPr>
              <a:t>2</a:t>
            </a:r>
            <a:r>
              <a:rPr kumimoji="0" lang="ne-NP" altLang="ne-NP" sz="3200" b="0" i="0" u="none" strike="noStrike" cap="none" normalizeH="0" baseline="0" dirty="0">
                <a:ln>
                  <a:noFill/>
                </a:ln>
                <a:solidFill>
                  <a:srgbClr val="C7254E"/>
                </a:solidFill>
                <a:effectLst/>
                <a:latin typeface="Menlo"/>
              </a:rPr>
              <a:t>,……,R</a:t>
            </a:r>
            <a:r>
              <a:rPr kumimoji="0" lang="ne-NP" altLang="ne-NP" sz="3200" b="0" i="0" u="none" strike="noStrike" cap="none" normalizeH="0" baseline="-30000" dirty="0">
                <a:ln>
                  <a:noFill/>
                </a:ln>
                <a:solidFill>
                  <a:srgbClr val="C7254E"/>
                </a:solidFill>
                <a:effectLst/>
                <a:latin typeface="Menlo"/>
              </a:rPr>
              <a:t>m</a:t>
            </a:r>
            <a:r>
              <a:rPr kumimoji="0" lang="ne-NP" altLang="ne-NP" sz="3200" b="0" i="0" u="none" strike="noStrike" cap="none" normalizeH="0" baseline="0" dirty="0">
                <a:ln>
                  <a:noFill/>
                </a:ln>
                <a:solidFill>
                  <a:srgbClr val="333333"/>
                </a:solidFill>
                <a:effectLst/>
                <a:latin typeface="Georgia" panose="02040502050405020303" pitchFamily="18" charset="0"/>
              </a:rPr>
              <a:t>} together with a set of integrity constraints in the database constitutes </a:t>
            </a:r>
            <a:r>
              <a:rPr kumimoji="0" lang="ne-NP" altLang="ne-NP" sz="3200" b="1" i="0" u="none" strike="noStrike" cap="none" normalizeH="0" baseline="0" dirty="0">
                <a:ln>
                  <a:noFill/>
                </a:ln>
                <a:solidFill>
                  <a:srgbClr val="333333"/>
                </a:solidFill>
                <a:effectLst/>
                <a:latin typeface="Georgia" panose="02040502050405020303" pitchFamily="18" charset="0"/>
              </a:rPr>
              <a:t>relational database schema.</a:t>
            </a:r>
            <a:r>
              <a:rPr kumimoji="0" lang="ne-NP" altLang="ne-NP" sz="3200" b="0" i="0" u="none" strike="noStrike" cap="none" normalizeH="0" baseline="0" dirty="0">
                <a:ln>
                  <a:noFill/>
                </a:ln>
                <a:solidFill>
                  <a:srgbClr val="333333"/>
                </a:solidFill>
                <a:effectLst/>
                <a:latin typeface="Georgia" panose="02040502050405020303" pitchFamily="18" charset="0"/>
              </a:rPr>
              <a:t> A relational database schema, say </a:t>
            </a:r>
            <a:r>
              <a:rPr kumimoji="0" lang="ne-NP" altLang="ne-NP" sz="3200" b="0" i="0" u="none" strike="noStrike" cap="none" normalizeH="0" baseline="0" dirty="0">
                <a:ln>
                  <a:noFill/>
                </a:ln>
                <a:solidFill>
                  <a:srgbClr val="C7254E"/>
                </a:solidFill>
                <a:effectLst/>
                <a:latin typeface="Menlo"/>
              </a:rPr>
              <a:t>S,</a:t>
            </a:r>
            <a:r>
              <a:rPr kumimoji="0" lang="ne-NP" altLang="ne-NP" sz="3200" b="0" i="0" u="none" strike="noStrike" cap="none" normalizeH="0" baseline="0" dirty="0">
                <a:ln>
                  <a:noFill/>
                </a:ln>
                <a:solidFill>
                  <a:srgbClr val="333333"/>
                </a:solidFill>
                <a:effectLst/>
                <a:latin typeface="Georgia" panose="02040502050405020303" pitchFamily="18" charset="0"/>
              </a:rPr>
              <a:t> is represented as </a:t>
            </a:r>
            <a:r>
              <a:rPr kumimoji="0" lang="ne-NP" altLang="ne-NP" sz="3200" b="0" i="0" u="none" strike="noStrike" cap="none" normalizeH="0" baseline="0" dirty="0">
                <a:ln>
                  <a:noFill/>
                </a:ln>
                <a:solidFill>
                  <a:srgbClr val="C7254E"/>
                </a:solidFill>
                <a:effectLst/>
                <a:latin typeface="Menlo"/>
              </a:rPr>
              <a:t>S</a:t>
            </a:r>
            <a:r>
              <a:rPr kumimoji="0" lang="ne-NP" altLang="ne-NP" sz="3200" b="0" i="0" u="none" strike="noStrike" cap="none" normalizeH="0" baseline="0" dirty="0">
                <a:ln>
                  <a:noFill/>
                </a:ln>
                <a:solidFill>
                  <a:srgbClr val="333333"/>
                </a:solidFill>
                <a:effectLst/>
                <a:latin typeface="Georgia" panose="02040502050405020303" pitchFamily="18" charset="0"/>
              </a:rPr>
              <a:t> = {</a:t>
            </a:r>
            <a:r>
              <a:rPr kumimoji="0" lang="ne-NP" altLang="ne-NP" sz="3200" b="0" i="0" u="none" strike="noStrike" cap="none" normalizeH="0" baseline="0" dirty="0">
                <a:ln>
                  <a:noFill/>
                </a:ln>
                <a:solidFill>
                  <a:srgbClr val="C7254E"/>
                </a:solidFill>
                <a:effectLst/>
                <a:latin typeface="Menlo"/>
              </a:rPr>
              <a:t>R</a:t>
            </a:r>
            <a:r>
              <a:rPr kumimoji="0" lang="ne-NP" altLang="ne-NP" sz="3200" b="0" i="0" u="none" strike="noStrike" cap="none" normalizeH="0" baseline="-30000" dirty="0">
                <a:ln>
                  <a:noFill/>
                </a:ln>
                <a:solidFill>
                  <a:srgbClr val="C7254E"/>
                </a:solidFill>
                <a:effectLst/>
                <a:latin typeface="Menlo"/>
              </a:rPr>
              <a:t>1</a:t>
            </a:r>
            <a:r>
              <a:rPr kumimoji="0" lang="ne-NP" altLang="ne-NP" sz="3200" b="0" i="0" u="none" strike="noStrike" cap="none" normalizeH="0" baseline="0" dirty="0">
                <a:ln>
                  <a:noFill/>
                </a:ln>
                <a:solidFill>
                  <a:srgbClr val="C7254E"/>
                </a:solidFill>
                <a:effectLst/>
                <a:latin typeface="Menlo"/>
              </a:rPr>
              <a:t>, R</a:t>
            </a:r>
            <a:r>
              <a:rPr kumimoji="0" lang="ne-NP" altLang="ne-NP" sz="3200" b="0" i="0" u="none" strike="noStrike" cap="none" normalizeH="0" baseline="-30000" dirty="0">
                <a:ln>
                  <a:noFill/>
                </a:ln>
                <a:solidFill>
                  <a:srgbClr val="C7254E"/>
                </a:solidFill>
                <a:effectLst/>
                <a:latin typeface="Menlo"/>
              </a:rPr>
              <a:t>2</a:t>
            </a:r>
            <a:r>
              <a:rPr kumimoji="0" lang="ne-NP" altLang="ne-NP" sz="3200" b="0" i="0" u="none" strike="noStrike" cap="none" normalizeH="0" baseline="0" dirty="0">
                <a:ln>
                  <a:noFill/>
                </a:ln>
                <a:solidFill>
                  <a:srgbClr val="C7254E"/>
                </a:solidFill>
                <a:effectLst/>
                <a:latin typeface="Menlo"/>
              </a:rPr>
              <a:t>,……, R</a:t>
            </a:r>
            <a:r>
              <a:rPr kumimoji="0" lang="ne-NP" altLang="ne-NP" sz="3200" b="0" i="0" u="none" strike="noStrike" cap="none" normalizeH="0" baseline="-30000" dirty="0">
                <a:ln>
                  <a:noFill/>
                </a:ln>
                <a:solidFill>
                  <a:srgbClr val="C7254E"/>
                </a:solidFill>
                <a:effectLst/>
                <a:latin typeface="Menlo"/>
              </a:rPr>
              <a:t>m</a:t>
            </a:r>
            <a:r>
              <a:rPr kumimoji="0" lang="ne-NP" altLang="ne-NP" sz="3200" b="0" i="0" u="none" strike="noStrike" cap="none" normalizeH="0" baseline="0" dirty="0">
                <a:ln>
                  <a:noFill/>
                </a:ln>
                <a:solidFill>
                  <a:srgbClr val="333333"/>
                </a:solidFill>
                <a:effectLst/>
                <a:latin typeface="Georgia" panose="02040502050405020303" pitchFamily="18" charset="0"/>
              </a:rPr>
              <a:t>).</a:t>
            </a:r>
            <a:endParaRPr kumimoji="0" lang="ne-NP" altLang="ne-NP" sz="3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ne-NP" altLang="ne-NP" sz="3200" b="0" i="0" u="none" strike="noStrike" cap="none" normalizeH="0" baseline="0" dirty="0">
              <a:ln>
                <a:noFill/>
              </a:ln>
              <a:solidFill>
                <a:srgbClr val="333333"/>
              </a:solidFill>
              <a:effectLst/>
              <a:latin typeface="Georgia" panose="02040502050405020303"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ne-NP" altLang="ne-NP" sz="3200" b="0" i="0" u="none" strike="noStrike" cap="none" normalizeH="0" baseline="0" dirty="0">
                <a:ln>
                  <a:noFill/>
                </a:ln>
                <a:solidFill>
                  <a:srgbClr val="333333"/>
                </a:solidFill>
                <a:effectLst/>
                <a:latin typeface="Georgia" panose="02040502050405020303" pitchFamily="18" charset="0"/>
              </a:rPr>
              <a:t>For example, the relational database schema for </a:t>
            </a:r>
            <a:r>
              <a:rPr kumimoji="0" lang="ne-NP" altLang="ne-NP" sz="3200" b="0" i="1" u="none" strike="noStrike" cap="none" normalizeH="0" baseline="0" dirty="0">
                <a:ln>
                  <a:noFill/>
                </a:ln>
                <a:solidFill>
                  <a:srgbClr val="333333"/>
                </a:solidFill>
                <a:effectLst/>
                <a:latin typeface="Georgia" panose="02040502050405020303" pitchFamily="18" charset="0"/>
              </a:rPr>
              <a:t>Online Book</a:t>
            </a:r>
            <a:r>
              <a:rPr kumimoji="0" lang="ne-NP" altLang="ne-NP" sz="3200" b="0" i="0" u="none" strike="noStrike" cap="none" normalizeH="0" baseline="0" dirty="0">
                <a:ln>
                  <a:noFill/>
                </a:ln>
                <a:solidFill>
                  <a:srgbClr val="333333"/>
                </a:solidFill>
                <a:effectLst/>
                <a:latin typeface="Georgia" panose="02040502050405020303" pitchFamily="18" charset="0"/>
              </a:rPr>
              <a:t> database is a set of relation schemas, namely, </a:t>
            </a:r>
            <a:r>
              <a:rPr kumimoji="0" lang="ne-NP" altLang="ne-NP" sz="3200" b="0" i="0" u="none" strike="noStrike" cap="none" normalizeH="0" baseline="0" dirty="0">
                <a:ln>
                  <a:noFill/>
                </a:ln>
                <a:solidFill>
                  <a:srgbClr val="C7254E"/>
                </a:solidFill>
                <a:effectLst/>
                <a:latin typeface="Menlo"/>
              </a:rPr>
              <a:t>BOOK, PUBLISHER, AUTHOR, AUTHOR_BOOK</a:t>
            </a:r>
            <a:r>
              <a:rPr kumimoji="0" lang="ne-NP" altLang="ne-NP" sz="3200" b="0" i="0" u="none" strike="noStrike" cap="none" normalizeH="0" baseline="0" dirty="0">
                <a:ln>
                  <a:noFill/>
                </a:ln>
                <a:solidFill>
                  <a:srgbClr val="333333"/>
                </a:solidFill>
                <a:effectLst/>
                <a:latin typeface="Georgia" panose="02040502050405020303" pitchFamily="18" charset="0"/>
              </a:rPr>
              <a:t> and </a:t>
            </a:r>
            <a:r>
              <a:rPr kumimoji="0" lang="ne-NP" altLang="ne-NP" sz="3200" b="0" i="0" u="none" strike="noStrike" cap="none" normalizeH="0" baseline="0" dirty="0">
                <a:ln>
                  <a:noFill/>
                </a:ln>
                <a:solidFill>
                  <a:srgbClr val="C7254E"/>
                </a:solidFill>
                <a:effectLst/>
                <a:latin typeface="Menlo"/>
              </a:rPr>
              <a:t>REVIEW,</a:t>
            </a:r>
            <a:r>
              <a:rPr kumimoji="0" lang="ne-NP" altLang="ne-NP" sz="3200" b="0" i="0" u="none" strike="noStrike" cap="none" normalizeH="0" baseline="0" dirty="0">
                <a:ln>
                  <a:noFill/>
                </a:ln>
                <a:solidFill>
                  <a:srgbClr val="333333"/>
                </a:solidFill>
                <a:effectLst/>
                <a:latin typeface="Georgia" panose="02040502050405020303" pitchFamily="18" charset="0"/>
              </a:rPr>
              <a:t> which is shown in below</a:t>
            </a:r>
            <a:endParaRPr kumimoji="0" lang="ne-NP" altLang="ne-NP"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6681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F17B-405B-4820-903D-D345D9CD65E4}"/>
              </a:ext>
            </a:extLst>
          </p:cNvPr>
          <p:cNvSpPr>
            <a:spLocks noGrp="1"/>
          </p:cNvSpPr>
          <p:nvPr>
            <p:ph type="title"/>
          </p:nvPr>
        </p:nvSpPr>
        <p:spPr/>
        <p:txBody>
          <a:bodyPr/>
          <a:lstStyle/>
          <a:p>
            <a:endParaRPr lang="ne-NP"/>
          </a:p>
        </p:txBody>
      </p:sp>
      <p:sp>
        <p:nvSpPr>
          <p:cNvPr id="3" name="Content Placeholder 2">
            <a:extLst>
              <a:ext uri="{FF2B5EF4-FFF2-40B4-BE49-F238E27FC236}">
                <a16:creationId xmlns:a16="http://schemas.microsoft.com/office/drawing/2014/main" id="{C3558875-1E7F-47A6-9E3F-6F79E5B2405E}"/>
              </a:ext>
            </a:extLst>
          </p:cNvPr>
          <p:cNvSpPr>
            <a:spLocks noGrp="1"/>
          </p:cNvSpPr>
          <p:nvPr>
            <p:ph idx="1"/>
          </p:nvPr>
        </p:nvSpPr>
        <p:spPr/>
        <p:txBody>
          <a:bodyPr/>
          <a:lstStyle/>
          <a:p>
            <a:r>
              <a:rPr lang="en-US" dirty="0"/>
              <a:t>department (</a:t>
            </a:r>
            <a:r>
              <a:rPr lang="en-US" u="sng" dirty="0" err="1"/>
              <a:t>deptId</a:t>
            </a:r>
            <a:r>
              <a:rPr lang="en-US" dirty="0"/>
              <a:t>, name, hod, phone)</a:t>
            </a:r>
          </a:p>
          <a:p>
            <a:r>
              <a:rPr lang="af-ZA" dirty="0"/>
              <a:t>course (coursId, ename, credits, deptNo)</a:t>
            </a:r>
          </a:p>
          <a:p>
            <a:r>
              <a:rPr lang="en-US" dirty="0"/>
              <a:t>professor (</a:t>
            </a:r>
            <a:r>
              <a:rPr lang="en-US" dirty="0" err="1"/>
              <a:t>empId</a:t>
            </a:r>
            <a:r>
              <a:rPr lang="en-US" dirty="0"/>
              <a:t>, name, sex, </a:t>
            </a:r>
            <a:r>
              <a:rPr lang="en-US" dirty="0" err="1"/>
              <a:t>startYear</a:t>
            </a:r>
            <a:r>
              <a:rPr lang="en-US" dirty="0"/>
              <a:t>, </a:t>
            </a:r>
            <a:r>
              <a:rPr lang="en-US" dirty="0" err="1"/>
              <a:t>deptNo</a:t>
            </a:r>
            <a:r>
              <a:rPr lang="en-US" dirty="0"/>
              <a:t>, phone)</a:t>
            </a:r>
            <a:endParaRPr lang="ne-NP" dirty="0"/>
          </a:p>
        </p:txBody>
      </p:sp>
    </p:spTree>
    <p:extLst>
      <p:ext uri="{BB962C8B-B14F-4D97-AF65-F5344CB8AC3E}">
        <p14:creationId xmlns:p14="http://schemas.microsoft.com/office/powerpoint/2010/main" val="1014949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8F4ED-74D7-464F-A0A2-9A4749946E15}"/>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81DB158E-F6C8-4DAD-B09C-37D81ADA2719}"/>
              </a:ext>
            </a:extLst>
          </p:cNvPr>
          <p:cNvPicPr>
            <a:picLocks noGrp="1" noChangeAspect="1"/>
          </p:cNvPicPr>
          <p:nvPr>
            <p:ph idx="1"/>
          </p:nvPr>
        </p:nvPicPr>
        <p:blipFill>
          <a:blip r:embed="rId2"/>
          <a:stretch>
            <a:fillRect/>
          </a:stretch>
        </p:blipFill>
        <p:spPr>
          <a:xfrm>
            <a:off x="1628183" y="1825625"/>
            <a:ext cx="8935634" cy="4351338"/>
          </a:xfrm>
        </p:spPr>
      </p:pic>
    </p:spTree>
    <p:extLst>
      <p:ext uri="{BB962C8B-B14F-4D97-AF65-F5344CB8AC3E}">
        <p14:creationId xmlns:p14="http://schemas.microsoft.com/office/powerpoint/2010/main" val="2205148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4DA7-3C34-4872-84AD-B6FE3B262ABF}"/>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Relational Algebra</a:t>
            </a:r>
            <a:br>
              <a:rPr lang="en-US" b="1" i="0" dirty="0">
                <a:solidFill>
                  <a:srgbClr val="222222"/>
                </a:solidFill>
                <a:effectLst/>
                <a:latin typeface="Source Sans Pro" panose="020B0503030403020204" pitchFamily="34" charset="0"/>
              </a:rPr>
            </a:br>
            <a:endParaRPr lang="ne-NP" dirty="0"/>
          </a:p>
        </p:txBody>
      </p:sp>
      <p:sp>
        <p:nvSpPr>
          <p:cNvPr id="3" name="Content Placeholder 2">
            <a:extLst>
              <a:ext uri="{FF2B5EF4-FFF2-40B4-BE49-F238E27FC236}">
                <a16:creationId xmlns:a16="http://schemas.microsoft.com/office/drawing/2014/main" id="{0B05E352-C87D-4BD3-A4F1-72C3F669F7D6}"/>
              </a:ext>
            </a:extLst>
          </p:cNvPr>
          <p:cNvSpPr>
            <a:spLocks noGrp="1"/>
          </p:cNvSpPr>
          <p:nvPr>
            <p:ph idx="1"/>
          </p:nvPr>
        </p:nvSpPr>
        <p:spPr/>
        <p:txBody>
          <a:bodyPr/>
          <a:lstStyle/>
          <a:p>
            <a:pPr algn="l"/>
            <a:r>
              <a:rPr lang="en-US" b="1" i="0" dirty="0">
                <a:solidFill>
                  <a:srgbClr val="222222"/>
                </a:solidFill>
                <a:effectLst/>
                <a:latin typeface="Source Sans Pro" panose="020B0503030403020204" pitchFamily="34" charset="0"/>
              </a:rPr>
              <a:t>RELATIONAL ALGEBRA</a:t>
            </a:r>
            <a:r>
              <a:rPr lang="en-US" b="0" i="0" dirty="0">
                <a:solidFill>
                  <a:srgbClr val="222222"/>
                </a:solidFill>
                <a:effectLst/>
                <a:latin typeface="Source Sans Pro" panose="020B0503030403020204" pitchFamily="34" charset="0"/>
              </a:rPr>
              <a:t> is a widely used procedural query language. It collects instances of relations as input and gives occurrences of relations as output. It uses various operations to perform this action. SQL Relational algebra query operations are performed recursively on a relation. The output of these operations is a new relation, which might be formed from one or more input relations.</a:t>
            </a:r>
          </a:p>
          <a:p>
            <a:endParaRPr lang="ne-NP" dirty="0"/>
          </a:p>
        </p:txBody>
      </p:sp>
    </p:spTree>
    <p:extLst>
      <p:ext uri="{BB962C8B-B14F-4D97-AF65-F5344CB8AC3E}">
        <p14:creationId xmlns:p14="http://schemas.microsoft.com/office/powerpoint/2010/main" val="1581412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86E3-6A40-49CA-A1F8-94E5D5B41A47}"/>
              </a:ext>
            </a:extLst>
          </p:cNvPr>
          <p:cNvSpPr>
            <a:spLocks noGrp="1"/>
          </p:cNvSpPr>
          <p:nvPr>
            <p:ph type="title"/>
          </p:nvPr>
        </p:nvSpPr>
        <p:spPr/>
        <p:txBody>
          <a:bodyPr/>
          <a:lstStyle/>
          <a:p>
            <a:r>
              <a:rPr lang="en-US" dirty="0"/>
              <a:t>Relation operations</a:t>
            </a:r>
            <a:endParaRPr lang="ne-NP" dirty="0"/>
          </a:p>
        </p:txBody>
      </p:sp>
      <p:sp>
        <p:nvSpPr>
          <p:cNvPr id="3" name="Content Placeholder 2">
            <a:extLst>
              <a:ext uri="{FF2B5EF4-FFF2-40B4-BE49-F238E27FC236}">
                <a16:creationId xmlns:a16="http://schemas.microsoft.com/office/drawing/2014/main" id="{35B9A944-C263-42D3-9450-152C647F1B7B}"/>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SELECT (symbol: σ)</a:t>
            </a:r>
          </a:p>
          <a:p>
            <a:r>
              <a:rPr lang="en-US" b="0" i="0" dirty="0">
                <a:solidFill>
                  <a:srgbClr val="222222"/>
                </a:solidFill>
                <a:effectLst/>
                <a:latin typeface="Source Sans Pro" panose="020B0503030403020204" pitchFamily="34" charset="0"/>
              </a:rPr>
              <a:t>The SELECT operation is used for selecting a subset of the tuples according to a given selection condition. Sigma(σ)Symbol denotes it. It is used as an expression to choose tuples which meet the selection condition. </a:t>
            </a:r>
          </a:p>
          <a:p>
            <a:r>
              <a:rPr lang="el-GR" dirty="0"/>
              <a:t>σ </a:t>
            </a:r>
            <a:r>
              <a:rPr lang="af-ZA" dirty="0"/>
              <a:t>topic = "Database" (Tutorials)</a:t>
            </a:r>
          </a:p>
          <a:p>
            <a:r>
              <a:rPr lang="en-US" dirty="0"/>
              <a:t>σ topic = "Database" and author = "guru99"( Tutorials)</a:t>
            </a:r>
          </a:p>
          <a:p>
            <a:endParaRPr lang="ne-NP" dirty="0"/>
          </a:p>
        </p:txBody>
      </p:sp>
      <p:sp>
        <p:nvSpPr>
          <p:cNvPr id="6" name="Rectangle 3">
            <a:extLst>
              <a:ext uri="{FF2B5EF4-FFF2-40B4-BE49-F238E27FC236}">
                <a16:creationId xmlns:a16="http://schemas.microsoft.com/office/drawing/2014/main" id="{6D35D062-9717-4A94-ACA6-F48279E9C8A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e-NP" altLang="ne-NP" sz="1000" b="0" i="0" u="none" strike="noStrike" cap="none" normalizeH="0" baseline="0">
                <a:ln>
                  <a:noFill/>
                </a:ln>
                <a:solidFill>
                  <a:srgbClr val="222222"/>
                </a:solidFill>
                <a:effectLst/>
                <a:latin typeface="Courier 10 Pitch"/>
              </a:rPr>
              <a:t>σ </a:t>
            </a:r>
            <a:r>
              <a:rPr kumimoji="0" lang="ne-NP" altLang="ne-NP" sz="800" b="0" i="0" u="none" strike="noStrike" cap="none" normalizeH="0" baseline="-30000">
                <a:ln>
                  <a:noFill/>
                </a:ln>
                <a:solidFill>
                  <a:srgbClr val="222222"/>
                </a:solidFill>
                <a:effectLst/>
                <a:latin typeface="Courier 10 Pitch"/>
              </a:rPr>
              <a:t>sales &gt; 50000 </a:t>
            </a:r>
            <a:r>
              <a:rPr kumimoji="0" lang="ne-NP" altLang="ne-NP" sz="1000" b="0" i="0" u="none" strike="noStrike" cap="none" normalizeH="0" baseline="0">
                <a:ln>
                  <a:noFill/>
                </a:ln>
                <a:solidFill>
                  <a:srgbClr val="222222"/>
                </a:solidFill>
                <a:effectLst/>
                <a:latin typeface="Courier 10 Pitch"/>
              </a:rPr>
              <a:t>(Customers)</a:t>
            </a:r>
            <a:r>
              <a:rPr kumimoji="0" lang="ne-NP" altLang="ne-NP" sz="800" b="0" i="0" u="none" strike="noStrike" cap="none" normalizeH="0" baseline="0">
                <a:ln>
                  <a:noFill/>
                </a:ln>
                <a:solidFill>
                  <a:schemeClr val="tx1"/>
                </a:solidFill>
                <a:effectLst/>
              </a:rPr>
              <a:t> </a:t>
            </a:r>
            <a:endParaRPr kumimoji="0" lang="ne-NP" altLang="ne-N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1102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012F-DBA2-4507-A129-BE03928F7E1B}"/>
              </a:ext>
            </a:extLst>
          </p:cNvPr>
          <p:cNvSpPr>
            <a:spLocks noGrp="1"/>
          </p:cNvSpPr>
          <p:nvPr>
            <p:ph type="title"/>
          </p:nvPr>
        </p:nvSpPr>
        <p:spPr/>
        <p:txBody>
          <a:bodyPr/>
          <a:lstStyle/>
          <a:p>
            <a:endParaRPr lang="ne-NP"/>
          </a:p>
        </p:txBody>
      </p:sp>
      <p:pic>
        <p:nvPicPr>
          <p:cNvPr id="5" name="Content Placeholder 4">
            <a:extLst>
              <a:ext uri="{FF2B5EF4-FFF2-40B4-BE49-F238E27FC236}">
                <a16:creationId xmlns:a16="http://schemas.microsoft.com/office/drawing/2014/main" id="{60D88522-B1CB-47EC-9380-4BAF89C24E4C}"/>
              </a:ext>
            </a:extLst>
          </p:cNvPr>
          <p:cNvPicPr>
            <a:picLocks noGrp="1" noChangeAspect="1"/>
          </p:cNvPicPr>
          <p:nvPr>
            <p:ph idx="1"/>
          </p:nvPr>
        </p:nvPicPr>
        <p:blipFill>
          <a:blip r:embed="rId2"/>
          <a:stretch>
            <a:fillRect/>
          </a:stretch>
        </p:blipFill>
        <p:spPr>
          <a:xfrm>
            <a:off x="3062287" y="2282031"/>
            <a:ext cx="6067425" cy="3438525"/>
          </a:xfrm>
        </p:spPr>
      </p:pic>
    </p:spTree>
    <p:extLst>
      <p:ext uri="{BB962C8B-B14F-4D97-AF65-F5344CB8AC3E}">
        <p14:creationId xmlns:p14="http://schemas.microsoft.com/office/powerpoint/2010/main" val="1161554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1295</TotalTime>
  <Words>669</Words>
  <Application>Microsoft Office PowerPoint</Application>
  <PresentationFormat>Widescreen</PresentationFormat>
  <Paragraphs>77</Paragraphs>
  <Slides>36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ABeeZee</vt:lpstr>
      <vt:lpstr>-apple-system</vt:lpstr>
      <vt:lpstr>Arial</vt:lpstr>
      <vt:lpstr>Arial</vt:lpstr>
      <vt:lpstr>Calibri</vt:lpstr>
      <vt:lpstr>Calibri Light</vt:lpstr>
      <vt:lpstr>Courier 10 Pitch</vt:lpstr>
      <vt:lpstr>Georgia</vt:lpstr>
      <vt:lpstr>Mangal</vt:lpstr>
      <vt:lpstr>Menlo</vt:lpstr>
      <vt:lpstr>Source Sans Pro</vt:lpstr>
      <vt:lpstr>urw-din</vt:lpstr>
      <vt:lpstr>Office Theme</vt:lpstr>
      <vt:lpstr>Relational Model Concepts in DBMS </vt:lpstr>
      <vt:lpstr>PowerPoint Presentation</vt:lpstr>
      <vt:lpstr>PowerPoint Presentation</vt:lpstr>
      <vt:lpstr> Relational Database Schema </vt:lpstr>
      <vt:lpstr>PowerPoint Presentation</vt:lpstr>
      <vt:lpstr>PowerPoint Presentation</vt:lpstr>
      <vt:lpstr>Relational Algebra </vt:lpstr>
      <vt:lpstr>Relation operations</vt:lpstr>
      <vt:lpstr>PowerPoint Presentation</vt:lpstr>
      <vt:lpstr>Projection(π) </vt:lpstr>
      <vt:lpstr>PowerPoint Presentation</vt:lpstr>
      <vt:lpstr>PowerPoint Presentation</vt:lpstr>
      <vt:lpstr>Union operation (υ) </vt:lpstr>
      <vt:lpstr>PowerPoint Presentation</vt:lpstr>
      <vt:lpstr>Set Difference (-) </vt:lpstr>
      <vt:lpstr>PowerPoint Presentation</vt:lpstr>
      <vt:lpstr>Intersection </vt:lpstr>
      <vt:lpstr>PowerPoint Presentation</vt:lpstr>
      <vt:lpstr>Cartesian Product</vt:lpstr>
      <vt:lpstr>PowerPoint Presentation</vt:lpstr>
      <vt:lpstr>PowerPoint Presentation</vt:lpstr>
      <vt:lpstr>PowerPoint Presentation</vt:lpstr>
      <vt:lpstr>Join Operations </vt:lpstr>
      <vt:lpstr>PowerPoint Presentation</vt:lpstr>
      <vt:lpstr>PowerPoint Presentation</vt:lpstr>
      <vt:lpstr>PowerPoint Presentation</vt:lpstr>
      <vt:lpstr>EQUI join: </vt:lpstr>
      <vt:lpstr>PowerPoint Presentation</vt:lpstr>
      <vt:lpstr>NATURAL JOIN (⋈) </vt:lpstr>
      <vt:lpstr>PowerPoint Presentation</vt:lpstr>
      <vt:lpstr>Outer Join</vt:lpstr>
      <vt:lpstr>PowerPoint Presentation</vt:lpstr>
      <vt:lpstr>Right Outer Join: ( A ⟖B ) </vt:lpstr>
      <vt:lpstr>PowerPoint Presentation</vt:lpstr>
      <vt:lpstr>Full outer join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santosh dahal</dc:creator>
  <cp:lastModifiedBy>Sanam</cp:lastModifiedBy>
  <cp:revision>61</cp:revision>
  <dcterms:created xsi:type="dcterms:W3CDTF">2022-01-06T06:37:03Z</dcterms:created>
  <dcterms:modified xsi:type="dcterms:W3CDTF">2022-07-05T05:03:34Z</dcterms:modified>
</cp:coreProperties>
</file>