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74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523DA-2FCD-47D9-93EC-0044498EBC05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71055-9968-466C-A538-E327C8FB7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9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4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6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81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71055-9968-466C-A538-E327C8FB78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9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4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6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51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338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90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69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2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77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43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87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33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464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0210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44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15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7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0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0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AAEB7F-59AF-4BDB-B039-0385F44517D8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E7C062-0EC1-4CC8-8D5D-7C2D5077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13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16" y="1825624"/>
            <a:ext cx="3200677" cy="3854739"/>
          </a:xfrm>
          <a:prstGeom prst="rect">
            <a:avLst/>
          </a:prstGeom>
        </p:spPr>
      </p:pic>
      <p:pic>
        <p:nvPicPr>
          <p:cNvPr id="6" name="Picture 5" descr="https://scanftree.com/Graph-Theory/images/g6-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584" y="2119745"/>
            <a:ext cx="446722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33908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Degree (or </a:t>
            </a:r>
            <a:r>
              <a:rPr lang="en-US" dirty="0" err="1">
                <a:solidFill>
                  <a:srgbClr val="FF0000"/>
                </a:solidFill>
              </a:rPr>
              <a:t>Valency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Let </a:t>
            </a:r>
            <a:r>
              <a:rPr lang="en-US" i="1" dirty="0"/>
              <a:t>G</a:t>
            </a:r>
            <a:r>
              <a:rPr lang="en-US" dirty="0"/>
              <a:t> be a graph with loops, and let </a:t>
            </a:r>
            <a:r>
              <a:rPr lang="en-US" i="1" dirty="0"/>
              <a:t>v</a:t>
            </a:r>
            <a:r>
              <a:rPr lang="en-US" dirty="0"/>
              <a:t> be a vertex of </a:t>
            </a:r>
            <a:r>
              <a:rPr lang="en-US" i="1" dirty="0"/>
              <a:t>G</a:t>
            </a:r>
            <a:r>
              <a:rPr lang="en-US" dirty="0"/>
              <a:t>. The degree of </a:t>
            </a:r>
            <a:r>
              <a:rPr lang="en-US" i="1" dirty="0"/>
              <a:t>v</a:t>
            </a:r>
            <a:r>
              <a:rPr lang="en-US" dirty="0"/>
              <a:t> is the number of edges meeting at </a:t>
            </a:r>
            <a:r>
              <a:rPr lang="en-US" i="1" dirty="0"/>
              <a:t>v</a:t>
            </a:r>
            <a:r>
              <a:rPr lang="en-US" dirty="0"/>
              <a:t>, and is denoted by </a:t>
            </a:r>
            <a:r>
              <a:rPr lang="en-US" i="1" dirty="0" err="1"/>
              <a:t>deg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). For example, consider, the following graph </a:t>
            </a:r>
            <a:r>
              <a:rPr lang="en-US" dirty="0" smtClean="0"/>
              <a:t>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graph </a:t>
            </a:r>
            <a:r>
              <a:rPr lang="en-US" i="1" dirty="0"/>
              <a:t>G</a:t>
            </a:r>
            <a:r>
              <a:rPr lang="en-US" dirty="0"/>
              <a:t> has </a:t>
            </a:r>
            <a:r>
              <a:rPr lang="en-US" i="1" dirty="0" err="1"/>
              <a:t>deg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= 2, </a:t>
            </a:r>
            <a:r>
              <a:rPr lang="en-US" i="1" dirty="0" err="1"/>
              <a:t>deg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= 3, </a:t>
            </a:r>
            <a:r>
              <a:rPr lang="en-US" i="1" dirty="0" err="1"/>
              <a:t>deg</a:t>
            </a:r>
            <a:r>
              <a:rPr lang="en-US" dirty="0"/>
              <a:t>(</a:t>
            </a:r>
            <a:r>
              <a:rPr lang="en-US" u="sng" dirty="0"/>
              <a:t>w</a:t>
            </a:r>
            <a:r>
              <a:rPr lang="en-US" dirty="0"/>
              <a:t>) = 4 and </a:t>
            </a:r>
            <a:r>
              <a:rPr lang="en-US" i="1" dirty="0" err="1"/>
              <a:t>deg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 = 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18" y="3248537"/>
            <a:ext cx="5597237" cy="22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8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Regular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graph is regular if all the vertices of </a:t>
            </a:r>
            <a:r>
              <a:rPr lang="en-US" i="1" dirty="0"/>
              <a:t>G</a:t>
            </a:r>
            <a:r>
              <a:rPr lang="en-US" dirty="0"/>
              <a:t> have the same degree. In particular, if the degree of each vertex is </a:t>
            </a:r>
            <a:r>
              <a:rPr lang="en-US" i="1" dirty="0"/>
              <a:t>r</a:t>
            </a:r>
            <a:r>
              <a:rPr lang="en-US" dirty="0"/>
              <a:t>, the </a:t>
            </a:r>
            <a:r>
              <a:rPr lang="en-US" i="1" dirty="0"/>
              <a:t>G</a:t>
            </a:r>
            <a:r>
              <a:rPr lang="en-US" dirty="0"/>
              <a:t> is regular of degree </a:t>
            </a:r>
            <a:r>
              <a:rPr lang="en-US" i="1" dirty="0"/>
              <a:t>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893" y="2733472"/>
            <a:ext cx="6340870" cy="324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0873" y="1825625"/>
            <a:ext cx="88946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Handshaking </a:t>
            </a:r>
            <a:r>
              <a:rPr lang="en-US" dirty="0" smtClean="0">
                <a:solidFill>
                  <a:srgbClr val="FF0000"/>
                </a:solidFill>
              </a:rPr>
              <a:t>lemma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dirty="0" smtClean="0"/>
              <a:t> The </a:t>
            </a:r>
            <a:r>
              <a:rPr lang="en-US" sz="3200" dirty="0"/>
              <a:t>Following are the consequences of the Handshaking lemma.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In any graph, the sum of all the vertex-degree is an even number.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any graph, the number of vertices of odd degree is even.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If G is a graph which has n vertices and is regular of degree r, then G has exactly 1/2 </a:t>
            </a:r>
            <a:r>
              <a:rPr lang="en-US" sz="3200" dirty="0" err="1"/>
              <a:t>nr</a:t>
            </a:r>
            <a:r>
              <a:rPr lang="en-US" sz="3200" dirty="0"/>
              <a:t> edges</a:t>
            </a:r>
            <a:r>
              <a:rPr lang="en-US" sz="3200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In any graph, the sum of all the vertex-degree is equal to twice the number of edges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593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Isomorphic </a:t>
            </a:r>
            <a:r>
              <a:rPr lang="en-US" dirty="0" smtClean="0">
                <a:solidFill>
                  <a:srgbClr val="FF0000"/>
                </a:solidFill>
              </a:rPr>
              <a:t>Graphs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 </a:t>
            </a:r>
            <a:r>
              <a:rPr lang="en-US" dirty="0"/>
              <a:t>Two graph G and H are isomorphic if H can be obtained from G by relabeling the vertices - that is, if there is a one-to-one correspondence between the vertices of G and those of H, such that the number of edges joining any pair of vertices in G is equal to the number of edges joining the corresponding pair of vertices in H. For example, two unlabeled graphs, such as</a:t>
            </a:r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4" y="4407196"/>
            <a:ext cx="8922327" cy="19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 smtClean="0"/>
              <a:t> </a:t>
            </a:r>
            <a:r>
              <a:rPr lang="en-US" dirty="0"/>
              <a:t>are isomorphic if labels can be attached to their vertices so that they become the same graph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word isomorphic derives from the Greek for </a:t>
            </a:r>
            <a:r>
              <a:rPr lang="en-US" dirty="0" smtClean="0"/>
              <a:t>same form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36" y="2807926"/>
            <a:ext cx="8063345" cy="27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Complete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 smtClean="0"/>
                  <a:t> </a:t>
                </a:r>
                <a:r>
                  <a:rPr lang="en-US" dirty="0"/>
                  <a:t>A </a:t>
                </a:r>
                <a:r>
                  <a:rPr lang="en-US" dirty="0" smtClean="0"/>
                  <a:t>complete </a:t>
                </a:r>
                <a:r>
                  <a:rPr lang="en-US" dirty="0"/>
                  <a:t>graph is a graph in which every two distinct vertices are joined by exactly one edge. The complete graph with </a:t>
                </a:r>
                <a:r>
                  <a:rPr lang="en-US" i="1" dirty="0"/>
                  <a:t>n</a:t>
                </a:r>
                <a:r>
                  <a:rPr lang="en-US" dirty="0"/>
                  <a:t> vertices is denoted by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 following are the examples of complete graphs.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074" y="3131127"/>
            <a:ext cx="9282544" cy="304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5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 smtClean="0"/>
          </a:p>
          <a:p>
            <a:pPr marL="0" indent="0" algn="just">
              <a:buNone/>
            </a:pPr>
            <a:r>
              <a:rPr lang="en-US" dirty="0"/>
              <a:t>The graph </a:t>
            </a:r>
            <a:r>
              <a:rPr lang="en-US" dirty="0" err="1"/>
              <a:t>K</a:t>
            </a:r>
            <a:r>
              <a:rPr lang="en-US" i="1" baseline="-25000" dirty="0" err="1"/>
              <a:t>n</a:t>
            </a:r>
            <a:r>
              <a:rPr lang="en-US" i="1" dirty="0"/>
              <a:t> </a:t>
            </a:r>
            <a:r>
              <a:rPr lang="en-US" dirty="0"/>
              <a:t>is regular of degree </a:t>
            </a:r>
            <a:r>
              <a:rPr lang="en-US" i="1" dirty="0"/>
              <a:t>n</a:t>
            </a:r>
            <a:r>
              <a:rPr lang="en-US" dirty="0"/>
              <a:t>-1, and therefore has 1/2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-1) edges, by consequence 3 of the handshaking lemma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5" y="1825626"/>
            <a:ext cx="8700655" cy="33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20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Definition of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A graph G = (V, E) consists of a (finite) set denoted by V, or by V(G) if one wishes to make clear which graph is under consideration, and a collection E, or E(G), of unordered pairs {u, v} of distinct elements from V. Each element of V is called a vertex or a point or a node, and each element of E is called an edge or a line or a link.</a:t>
                </a:r>
              </a:p>
              <a:p>
                <a:pPr marL="0" indent="0" algn="just">
                  <a:buNone/>
                </a:pPr>
                <a:r>
                  <a:rPr lang="en-US" dirty="0"/>
                  <a:t>Formally, a graph G is an ordered pair of disjoint sets (V, E), where E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V × V. Set V is called the vertex or node set, while set E is the edge set of graph G. Typically, it is assumed that self-loops (i.e. edges of the form (u, u), for some u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 V) are not contained in a graph.</a:t>
                </a:r>
                <a:br>
                  <a:rPr lang="en-US" dirty="0"/>
                </a:br>
                <a:r>
                  <a:rPr lang="en-US" dirty="0"/>
                  <a:t>Directed and Undirected Graph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Directed and Undirected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 graph G = (V, E) is directed if the edge set is composed of ordered vertex (node) pairs. A graph is undirected if the edge set is composed of unordered vertex </a:t>
            </a:r>
            <a:r>
              <a:rPr lang="en-US" sz="3200" dirty="0" smtClean="0"/>
              <a:t>pair.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Vertex Cardinality</a:t>
            </a:r>
          </a:p>
          <a:p>
            <a:pPr marL="0" indent="0">
              <a:buNone/>
            </a:pPr>
            <a:r>
              <a:rPr lang="en-US" sz="3200" dirty="0"/>
              <a:t>The number of vertices, the cardinality of V, is called the order of graph and devoted by |V|. We usually use </a:t>
            </a:r>
            <a:r>
              <a:rPr lang="en-US" sz="3200" i="1" dirty="0"/>
              <a:t>n </a:t>
            </a:r>
            <a:r>
              <a:rPr lang="en-US" sz="3200" dirty="0"/>
              <a:t>to denote the order of G. The number of edges, the cardinality of E, is called the size of graph and denoted by |E|. We usually use </a:t>
            </a:r>
            <a:r>
              <a:rPr lang="en-US" sz="3200" i="1" dirty="0"/>
              <a:t>m</a:t>
            </a:r>
            <a:r>
              <a:rPr lang="en-US" sz="3200" dirty="0"/>
              <a:t> to denote the size of G.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9934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Neighbor Vertex and Neighborhood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700" dirty="0" smtClean="0"/>
                  <a:t>We write </a:t>
                </a:r>
                <a:r>
                  <a:rPr lang="en-US" sz="2700" dirty="0" err="1" smtClean="0"/>
                  <a:t>v</a:t>
                </a:r>
                <a:r>
                  <a:rPr lang="en-US" sz="2700" baseline="-25000" dirty="0" err="1" smtClean="0"/>
                  <a:t>i</a:t>
                </a:r>
                <a:r>
                  <a:rPr lang="en-US" sz="2700" dirty="0" err="1" smtClean="0"/>
                  <a:t>v</a:t>
                </a:r>
                <a:r>
                  <a:rPr lang="en-US" sz="2700" baseline="-25000" dirty="0" err="1" smtClean="0"/>
                  <a:t>j</a:t>
                </a:r>
                <a:r>
                  <a:rPr lang="en-US" sz="2700" dirty="0"/>
                  <a:t> </a:t>
                </a:r>
                <a14:m>
                  <m:oMath xmlns:m="http://schemas.openxmlformats.org/officeDocument/2006/math"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700" baseline="-25000" dirty="0" smtClean="0"/>
                  <a:t> </a:t>
                </a:r>
                <a:r>
                  <a:rPr lang="en-US" sz="2700" dirty="0" smtClean="0"/>
                  <a:t>E(G</a:t>
                </a:r>
                <a:r>
                  <a:rPr lang="en-US" sz="2700" dirty="0"/>
                  <a:t>) to mean {v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, 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dirty="0"/>
                  <a:t>}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700" dirty="0"/>
                  <a:t> E(G), and if e = {v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 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baseline="-25000" dirty="0"/>
                  <a:t> </a:t>
                </a:r>
                <a:r>
                  <a:rPr lang="en-US" sz="2700" dirty="0"/>
                  <a:t>}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700" dirty="0"/>
                  <a:t> E(G), we say 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 and 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dirty="0"/>
                  <a:t> are adjacent</a:t>
                </a:r>
                <a:r>
                  <a:rPr lang="en-US" sz="27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sz="2700" dirty="0"/>
                  <a:t>Formally, given a graph G = (V, E), two vertices 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, </a:t>
                </a:r>
                <a:r>
                  <a:rPr lang="en-US" sz="2700" dirty="0" err="1" smtClean="0"/>
                  <a:t>v</a:t>
                </a:r>
                <a:r>
                  <a:rPr lang="en-US" sz="2700" baseline="-25000" dirty="0" err="1" smtClean="0"/>
                  <a:t>j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700" dirty="0" smtClean="0"/>
                  <a:t>V </a:t>
                </a:r>
                <a:r>
                  <a:rPr lang="en-US" sz="2700" dirty="0"/>
                  <a:t>are said to be neighbors, or adjacent nodes, if (vi , 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dirty="0"/>
                  <a:t>) 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700" dirty="0"/>
                  <a:t>E. If G is directed, we distinguish between incoming neighbors of 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 (those vertices 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dirty="0"/>
                  <a:t>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700" dirty="0" smtClean="0"/>
                  <a:t>V </a:t>
                </a:r>
                <a:r>
                  <a:rPr lang="en-US" sz="2700" dirty="0"/>
                  <a:t>such that (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dirty="0"/>
                  <a:t>, 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) 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700" dirty="0"/>
                  <a:t>E) and outgoing neighbors of 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 (those vertices 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baseline="-25000" dirty="0"/>
                  <a:t> 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700" dirty="0" smtClean="0"/>
                  <a:t>V </a:t>
                </a:r>
                <a:r>
                  <a:rPr lang="en-US" sz="2700" dirty="0"/>
                  <a:t>such that (v</a:t>
                </a:r>
                <a:r>
                  <a:rPr lang="en-US" sz="2700" baseline="-25000" dirty="0"/>
                  <a:t>i</a:t>
                </a:r>
                <a:r>
                  <a:rPr lang="en-US" sz="2700" dirty="0"/>
                  <a:t>, </a:t>
                </a:r>
                <a:r>
                  <a:rPr lang="en-US" sz="2700" dirty="0" err="1"/>
                  <a:t>v</a:t>
                </a:r>
                <a:r>
                  <a:rPr lang="en-US" sz="2700" baseline="-25000" dirty="0" err="1"/>
                  <a:t>j</a:t>
                </a:r>
                <a:r>
                  <a:rPr lang="en-US" sz="2700" dirty="0"/>
                  <a:t>) 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700" dirty="0"/>
                  <a:t>E</a:t>
                </a:r>
                <a:r>
                  <a:rPr lang="en-US" sz="2700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en-US" sz="2700" dirty="0"/>
                  <a:t>The open neighborhood N(v) of the vertex v consists of the set vertices adjacent to v, that is, N(v) = {</a:t>
                </a:r>
                <a:r>
                  <a:rPr lang="en-US" sz="2700" dirty="0" smtClean="0"/>
                  <a:t>w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700" dirty="0"/>
                  <a:t> v: </a:t>
                </a:r>
                <a:r>
                  <a:rPr lang="en-US" sz="2700" dirty="0" err="1"/>
                  <a:t>vw</a:t>
                </a:r>
                <a:r>
                  <a:rPr lang="en-US" sz="2700" dirty="0"/>
                  <a:t> 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700" dirty="0" smtClean="0"/>
                  <a:t> E</a:t>
                </a:r>
                <a:r>
                  <a:rPr lang="en-US" sz="2700" dirty="0"/>
                  <a:t>}. The closed neighborhood of v is N[v] = N(v)</a:t>
                </a:r>
                <a14:m>
                  <m:oMath xmlns:m="http://schemas.openxmlformats.org/officeDocument/2006/math">
                    <m:r>
                      <a:rPr lang="en-US" sz="2700" i="1" baseline="-25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700" dirty="0" smtClean="0"/>
                  <a:t>{</a:t>
                </a:r>
                <a:r>
                  <a:rPr lang="en-US" sz="2700" dirty="0"/>
                  <a:t>v}. For a set </a:t>
                </a:r>
                <a:r>
                  <a:rPr lang="en-US" sz="2700" dirty="0" smtClean="0"/>
                  <a:t>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2700" dirty="0"/>
                  <a:t> V, the open neighborhood N(S) is defined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700" i="1" baseline="-2500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700" b="0" i="1" baseline="-2500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700" dirty="0"/>
                  <a:t>N(v), and the closed neighborhood of S is N[S] = </a:t>
                </a:r>
                <a:r>
                  <a:rPr lang="en-US" sz="2700" dirty="0" smtClean="0"/>
                  <a:t>N(S)</a:t>
                </a:r>
                <a14:m>
                  <m:oMath xmlns:m="http://schemas.openxmlformats.org/officeDocument/2006/math"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700" dirty="0" smtClean="0"/>
                  <a:t>. </a:t>
                </a:r>
                <a:endParaRPr lang="en-US" sz="2700" dirty="0"/>
              </a:p>
              <a:p>
                <a:pPr marL="0" indent="0" algn="just">
                  <a:buNone/>
                </a:pPr>
                <a:endParaRPr lang="en-US" sz="2700" dirty="0"/>
              </a:p>
              <a:p>
                <a:pPr marL="0" indent="0" algn="just">
                  <a:buNone/>
                </a:pPr>
                <a:endParaRPr lang="en-US" sz="2700" dirty="0" smtClean="0"/>
              </a:p>
              <a:p>
                <a:pPr marL="0" indent="0" algn="just">
                  <a:buNone/>
                </a:pPr>
                <a:endParaRPr lang="en-US" sz="2700" dirty="0"/>
              </a:p>
              <a:p>
                <a:pPr marL="0" indent="0" algn="just">
                  <a:buNone/>
                </a:pPr>
                <a:endParaRPr lang="en-US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101" r="-1043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812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Vertex </a:t>
            </a:r>
            <a:r>
              <a:rPr lang="en-US" dirty="0" smtClean="0">
                <a:solidFill>
                  <a:srgbClr val="FF0000"/>
                </a:solidFill>
              </a:rPr>
              <a:t>Degree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The degree </a:t>
                </a:r>
                <a:r>
                  <a:rPr lang="en-US" dirty="0" err="1"/>
                  <a:t>deg</a:t>
                </a:r>
                <a:r>
                  <a:rPr lang="en-US" dirty="0"/>
                  <a:t>(v) of vertex v is the number of edges incident on v or equivalently, </a:t>
                </a:r>
                <a:r>
                  <a:rPr lang="en-US" dirty="0" err="1"/>
                  <a:t>deg</a:t>
                </a:r>
                <a:r>
                  <a:rPr lang="en-US" dirty="0"/>
                  <a:t>(v) = |N(v)|. The degree sequence of graph is (</a:t>
                </a:r>
                <a:r>
                  <a:rPr lang="en-US" dirty="0" err="1"/>
                  <a:t>deg</a:t>
                </a:r>
                <a:r>
                  <a:rPr lang="en-US" dirty="0"/>
                  <a:t>(v</a:t>
                </a:r>
                <a:r>
                  <a:rPr lang="en-US" baseline="-25000" dirty="0"/>
                  <a:t>1</a:t>
                </a:r>
                <a:r>
                  <a:rPr lang="en-US" dirty="0"/>
                  <a:t>), </a:t>
                </a:r>
                <a:r>
                  <a:rPr lang="en-US" dirty="0" err="1"/>
                  <a:t>deg</a:t>
                </a:r>
                <a:r>
                  <a:rPr lang="en-US" dirty="0"/>
                  <a:t>(v</a:t>
                </a:r>
                <a:r>
                  <a:rPr lang="en-US" baseline="-25000" dirty="0"/>
                  <a:t>2</a:t>
                </a:r>
                <a:r>
                  <a:rPr lang="en-US" dirty="0"/>
                  <a:t>), ..., </a:t>
                </a:r>
                <a:r>
                  <a:rPr lang="en-US" dirty="0" err="1"/>
                  <a:t>deg</a:t>
                </a:r>
                <a:r>
                  <a:rPr lang="en-US" dirty="0"/>
                  <a:t>(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n</a:t>
                </a:r>
                <a:r>
                  <a:rPr lang="en-US" dirty="0"/>
                  <a:t>)), typically written in non-decreasing or non-increasing order. The minimum and maximum degree of vertices in V(G) are denoted by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(G) and ∆(G), respectively. If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(G) = ∆(G) = r, then graph G is said to be regular of degree r, or simply r-regular. </a:t>
                </a:r>
              </a:p>
              <a:p>
                <a:pPr marL="0" indent="0" algn="just">
                  <a:buNone/>
                </a:pPr>
                <a:r>
                  <a:rPr lang="en-US" dirty="0"/>
                  <a:t>Formally, given a graph G = (V, E), the degree of a vertex v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V </a:t>
                </a:r>
                <a:r>
                  <a:rPr lang="en-US" dirty="0"/>
                  <a:t>is the number of its neighbors in the graph. That is,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	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(v</a:t>
                </a:r>
                <a:r>
                  <a:rPr lang="en-US" dirty="0"/>
                  <a:t>) = | {u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V: (v, w)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E} |.</a:t>
                </a:r>
              </a:p>
              <a:p>
                <a:pPr marL="0" indent="0" algn="just">
                  <a:buNone/>
                </a:pPr>
                <a:r>
                  <a:rPr lang="en-US" dirty="0"/>
                  <a:t>If G is directed, we distinguish between in-degree (number of incoming neighbors) and out-degree (number of outgoing neighbors) of a vertex.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979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Loop and Multiple </a:t>
            </a:r>
            <a:r>
              <a:rPr lang="en-US" dirty="0" smtClean="0">
                <a:solidFill>
                  <a:srgbClr val="FF0000"/>
                </a:solidFill>
              </a:rPr>
              <a:t>Edges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loop is an edge whose endpoints are equal i.e., an edge joining a vertex to itself is called a loop. We say that the graph has multiple edges if in the graph two or more edges joining the same pair of vertices.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19056"/>
            <a:ext cx="9775300" cy="22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87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Simple </a:t>
            </a:r>
            <a:r>
              <a:rPr lang="en-US" dirty="0" smtClean="0">
                <a:solidFill>
                  <a:srgbClr val="FF0000"/>
                </a:solidFill>
              </a:rPr>
              <a:t>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A graph with no loops or multiple edges is called a simple graph. We specify a simple graph by its set of vertices and set of edges, treating the edge set as a set of unordered pairs of vertices and write </a:t>
            </a:r>
            <a:r>
              <a:rPr lang="en-US" i="1" dirty="0"/>
              <a:t>e</a:t>
            </a:r>
            <a:r>
              <a:rPr lang="en-US" dirty="0"/>
              <a:t> = </a:t>
            </a:r>
            <a:r>
              <a:rPr lang="en-US" i="1" dirty="0" err="1"/>
              <a:t>uv</a:t>
            </a:r>
            <a:r>
              <a:rPr lang="en-US" dirty="0"/>
              <a:t> (or </a:t>
            </a:r>
            <a:r>
              <a:rPr lang="en-US" i="1" dirty="0"/>
              <a:t>e</a:t>
            </a:r>
            <a:r>
              <a:rPr lang="en-US" dirty="0"/>
              <a:t> = </a:t>
            </a:r>
            <a:r>
              <a:rPr lang="en-US" i="1" dirty="0"/>
              <a:t>vu</a:t>
            </a:r>
            <a:r>
              <a:rPr lang="en-US" dirty="0"/>
              <a:t>) for an edge </a:t>
            </a:r>
            <a:r>
              <a:rPr lang="en-US" i="1" dirty="0"/>
              <a:t>e</a:t>
            </a:r>
            <a:r>
              <a:rPr lang="en-US" dirty="0"/>
              <a:t> with endpoints </a:t>
            </a:r>
            <a:r>
              <a:rPr lang="en-US" i="1" dirty="0"/>
              <a:t>u</a:t>
            </a:r>
            <a:r>
              <a:rPr lang="en-US" dirty="0"/>
              <a:t> and </a:t>
            </a:r>
            <a:r>
              <a:rPr lang="en-US" i="1" dirty="0"/>
              <a:t>v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When</a:t>
            </a:r>
            <a:r>
              <a:rPr lang="en-US" dirty="0"/>
              <a:t> </a:t>
            </a:r>
            <a:r>
              <a:rPr lang="en-US" i="1" dirty="0"/>
              <a:t>u</a:t>
            </a:r>
            <a:r>
              <a:rPr lang="en-US" dirty="0"/>
              <a:t> and </a:t>
            </a:r>
            <a:r>
              <a:rPr lang="en-US" i="1" dirty="0"/>
              <a:t>v</a:t>
            </a:r>
            <a:r>
              <a:rPr lang="en-US" dirty="0"/>
              <a:t> are endpoints of an edge, they are adjacent and </a:t>
            </a:r>
            <a:r>
              <a:rPr lang="en-US" dirty="0" smtClean="0"/>
              <a:t>are neighbors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72" y="3519055"/>
            <a:ext cx="3856675" cy="155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1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Connected </a:t>
            </a:r>
            <a:r>
              <a:rPr lang="en-US" dirty="0" smtClean="0">
                <a:solidFill>
                  <a:srgbClr val="FF0000"/>
                </a:solidFill>
              </a:rPr>
              <a:t>Graph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graph that is in one piece is said to be connected, whereas one which splits into several pieces is disconnected.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graph G is connected if there is a path in G between any given pair of vertices, otherwise it is disconnected. Every disconnected graph can be split up into a number of connected subgraphs, called </a:t>
            </a:r>
            <a:r>
              <a:rPr lang="en-US" dirty="0" smtClean="0"/>
              <a:t>components.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45" y="2765826"/>
            <a:ext cx="8548255" cy="182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Subgraph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Let </a:t>
            </a:r>
            <a:r>
              <a:rPr lang="en-US" i="1" dirty="0"/>
              <a:t>G</a:t>
            </a:r>
            <a:r>
              <a:rPr lang="en-US" dirty="0"/>
              <a:t> be a graph with vertex set 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and edge-list E(G). A subgraph of </a:t>
            </a:r>
            <a:r>
              <a:rPr lang="en-US" i="1" dirty="0"/>
              <a:t>G</a:t>
            </a:r>
            <a:r>
              <a:rPr lang="en-US" dirty="0"/>
              <a:t> is a graph all of whose vertices belong to 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and all of whose edges belong to 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). For example, if </a:t>
            </a:r>
            <a:r>
              <a:rPr lang="en-US" i="1" dirty="0"/>
              <a:t>G </a:t>
            </a:r>
            <a:r>
              <a:rPr lang="en-US" dirty="0"/>
              <a:t>is the connected graph below: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where 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= {</a:t>
            </a:r>
            <a:r>
              <a:rPr lang="en-US" i="1" dirty="0"/>
              <a:t>u</a:t>
            </a:r>
            <a:r>
              <a:rPr lang="en-US" dirty="0"/>
              <a:t>,</a:t>
            </a:r>
            <a:r>
              <a:rPr lang="en-US" i="1" dirty="0"/>
              <a:t> v</a:t>
            </a:r>
            <a:r>
              <a:rPr lang="en-US" dirty="0"/>
              <a:t>, </a:t>
            </a:r>
            <a:r>
              <a:rPr lang="en-US" i="1" dirty="0"/>
              <a:t>w</a:t>
            </a:r>
            <a:r>
              <a:rPr lang="en-US" dirty="0"/>
              <a:t>, </a:t>
            </a:r>
            <a:r>
              <a:rPr lang="en-US" i="1" dirty="0"/>
              <a:t>z</a:t>
            </a:r>
            <a:r>
              <a:rPr lang="en-US" dirty="0"/>
              <a:t>} and</a:t>
            </a:r>
            <a:r>
              <a:rPr lang="en-US" i="1" dirty="0"/>
              <a:t> E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= (</a:t>
            </a:r>
            <a:r>
              <a:rPr lang="en-US" i="1" dirty="0" err="1"/>
              <a:t>uv</a:t>
            </a:r>
            <a:r>
              <a:rPr lang="en-US" dirty="0" err="1"/>
              <a:t>,</a:t>
            </a:r>
            <a:r>
              <a:rPr lang="en-US" i="1" dirty="0" err="1"/>
              <a:t>uw</a:t>
            </a:r>
            <a:r>
              <a:rPr lang="en-US" dirty="0"/>
              <a:t>, </a:t>
            </a:r>
            <a:r>
              <a:rPr lang="en-US" i="1" dirty="0" err="1"/>
              <a:t>vv</a:t>
            </a:r>
            <a:r>
              <a:rPr lang="en-US" dirty="0"/>
              <a:t>, </a:t>
            </a:r>
            <a:r>
              <a:rPr lang="en-US" i="1" dirty="0" err="1"/>
              <a:t>vw</a:t>
            </a:r>
            <a:r>
              <a:rPr lang="en-US" dirty="0"/>
              <a:t>, </a:t>
            </a:r>
            <a:r>
              <a:rPr lang="en-US" i="1" dirty="0" err="1"/>
              <a:t>wz</a:t>
            </a:r>
            <a:r>
              <a:rPr lang="en-US" dirty="0"/>
              <a:t>, </a:t>
            </a:r>
            <a:r>
              <a:rPr lang="en-US" i="1" dirty="0" err="1"/>
              <a:t>wz</a:t>
            </a:r>
            <a:r>
              <a:rPr lang="en-US" dirty="0"/>
              <a:t>} then the following four graphs are subgraphs of G.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8" y="3131041"/>
            <a:ext cx="5347854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5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597</Words>
  <Application>Microsoft Office PowerPoint</Application>
  <PresentationFormat>Widescreen</PresentationFormat>
  <Paragraphs>99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Definition of Graph</vt:lpstr>
      <vt:lpstr>Directed and Undirected Graph</vt:lpstr>
      <vt:lpstr>Neighbor Vertex and Neighborhood</vt:lpstr>
      <vt:lpstr>Vertex Degree</vt:lpstr>
      <vt:lpstr>Loop and Multiple Edges</vt:lpstr>
      <vt:lpstr>Simple Graph</vt:lpstr>
      <vt:lpstr>Connected Graph</vt:lpstr>
      <vt:lpstr>Subgraph</vt:lpstr>
      <vt:lpstr>Continued….</vt:lpstr>
      <vt:lpstr>Degree (or Valency)</vt:lpstr>
      <vt:lpstr>Regular Graph</vt:lpstr>
      <vt:lpstr>Continued…. </vt:lpstr>
      <vt:lpstr>Handshaking lemma</vt:lpstr>
      <vt:lpstr>Isomorphic Graphs</vt:lpstr>
      <vt:lpstr>Continued…. </vt:lpstr>
      <vt:lpstr>Complete Graphs</vt:lpstr>
      <vt:lpstr>Continued….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Graph</dc:title>
  <dc:creator>Windows User</dc:creator>
  <cp:lastModifiedBy>Windows User</cp:lastModifiedBy>
  <cp:revision>16</cp:revision>
  <dcterms:created xsi:type="dcterms:W3CDTF">2021-07-10T03:55:28Z</dcterms:created>
  <dcterms:modified xsi:type="dcterms:W3CDTF">2021-07-10T06:47:26Z</dcterms:modified>
</cp:coreProperties>
</file>