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9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2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5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10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290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692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62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4708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1046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43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32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40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246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385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0265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6226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861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648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962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20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68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4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7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62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60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8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89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4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22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E2DC421-67B8-4BCB-9BF3-1D99339A8DE8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D5D1EC9-7190-4546-8F21-EC472E5A4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8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2078/03/22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798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Operations on Graphs </a:t>
            </a:r>
            <a:endParaRPr lang="en-US" sz="6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78028"/>
            <a:ext cx="9912927" cy="3928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165273" y="3906982"/>
                <a:ext cx="415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73" y="3906982"/>
                <a:ext cx="41563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033164" y="4267200"/>
                <a:ext cx="748145" cy="374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164" y="4267200"/>
                <a:ext cx="748145" cy="3740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16039" y="5781902"/>
                <a:ext cx="1136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39" y="5781902"/>
                <a:ext cx="1136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204364" y="5781902"/>
                <a:ext cx="10945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4" y="5781902"/>
                <a:ext cx="109450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2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Cartesian product of graphs </a:t>
            </a:r>
            <a:endParaRPr lang="en-US" sz="6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The Cartesian </a:t>
                </a:r>
                <a:r>
                  <a:rPr lang="en-US" sz="3600" dirty="0"/>
                  <a:t>product of two simple graphs G and H is the simple graph </a:t>
                </a:r>
                <a:r>
                  <a:rPr lang="en-US" sz="3600" dirty="0" smtClean="0"/>
                  <a:t>G X H </a:t>
                </a:r>
                <a:r>
                  <a:rPr lang="en-US" sz="3600" dirty="0"/>
                  <a:t>with vertex set V(G) </a:t>
                </a:r>
                <a:r>
                  <a:rPr lang="en-US" sz="3600" dirty="0" smtClean="0"/>
                  <a:t>x </a:t>
                </a:r>
                <a:r>
                  <a:rPr lang="en-US" sz="3600" dirty="0"/>
                  <a:t>V(H) in which (u, v) is adjacent to 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 smtClean="0"/>
                  <a:t>) </a:t>
                </a:r>
                <a:r>
                  <a:rPr lang="en-US" sz="3600" dirty="0"/>
                  <a:t>if and only if either 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and </a:t>
                </a:r>
                <a:r>
                  <a:rPr lang="en-US" sz="3600" dirty="0" smtClean="0"/>
                  <a:t>v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E(H), or u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and </a:t>
                </a:r>
                <a:r>
                  <a:rPr lang="en-US" sz="3600" dirty="0" smtClean="0"/>
                  <a:t> 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 E(G). 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The composition of two simple graphs G and H is the simple graph with vertex </a:t>
                </a:r>
                <a:r>
                  <a:rPr lang="en-US" sz="3600" dirty="0" smtClean="0"/>
                  <a:t>V(G</a:t>
                </a:r>
                <a:r>
                  <a:rPr lang="en-US" sz="3600" dirty="0"/>
                  <a:t>) × V(H) in which (u, v) is adjacent to </a:t>
                </a:r>
                <a:r>
                  <a:rPr lang="en-US" sz="3600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 smtClean="0"/>
                  <a:t>) </a:t>
                </a:r>
                <a:r>
                  <a:rPr lang="en-US" sz="3600" dirty="0"/>
                  <a:t>if and only if either </a:t>
                </a:r>
                <a:r>
                  <a:rPr lang="en-US" sz="3600" dirty="0" smtClean="0"/>
                  <a:t>u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E(G) are u = u' and </a:t>
                </a:r>
                <a:r>
                  <a:rPr lang="en-US" sz="3600" dirty="0" smtClean="0"/>
                  <a:t>v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r>
                      <a:rPr lang="en-U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en-US" sz="3600" dirty="0"/>
                  <a:t>E(H). It is denoted by G[H].</a:t>
                </a:r>
              </a:p>
              <a:p>
                <a:pPr marL="0" indent="0" algn="just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 r="-522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09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6600" dirty="0">
                <a:solidFill>
                  <a:srgbClr val="FF0000"/>
                </a:solidFill>
              </a:rPr>
              <a:t>Note: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be two graphs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then</m:t>
                    </m:r>
                  </m:oMath>
                </a14:m>
                <a:endParaRPr lang="en-US" i="1" dirty="0" smtClean="0"/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i="1" dirty="0" smtClean="0"/>
                  <a:t> </a:t>
                </a:r>
                <a:r>
                  <a:rPr lang="en-US" i="1" dirty="0"/>
                  <a:t>The union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 be (V, E), where </a:t>
                </a:r>
                <a:r>
                  <a:rPr lang="en-US" dirty="0" smtClean="0"/>
                  <a:t>V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dirty="0"/>
                  <a:t>sum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together with all the lines joining </a:t>
                </a:r>
                <a:r>
                  <a:rPr lang="en-US" dirty="0" smtClean="0"/>
                  <a:t>points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 smtClean="0"/>
                  <a:t>The </a:t>
                </a:r>
                <a:r>
                  <a:rPr lang="en-US" dirty="0"/>
                  <a:t>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having 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u =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and </a:t>
                </a:r>
                <a:r>
                  <a:rPr lang="en-US" dirty="0" smtClean="0"/>
                  <a:t>v </a:t>
                </a:r>
                <a:r>
                  <a:rPr lang="en-US" dirty="0"/>
                  <a:t>=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/>
                  <a:t>) </a:t>
                </a:r>
                <a:r>
                  <a:rPr lang="en-US" dirty="0"/>
                  <a:t>are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514350" indent="-514350" algn="just">
                  <a:buFont typeface="+mj-lt"/>
                  <a:buAutoNum type="arabicPeriod"/>
                </a:pPr>
                <a:r>
                  <a:rPr lang="en-US" dirty="0" smtClean="0"/>
                  <a:t> </a:t>
                </a:r>
                <a:r>
                  <a:rPr lang="en-US" dirty="0"/>
                  <a:t>The composition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[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] </a:t>
                </a:r>
                <a:r>
                  <a:rPr lang="en-US" dirty="0"/>
                  <a:t>as having </a:t>
                </a:r>
                <a:r>
                  <a:rPr lang="en-US" i="1" dirty="0"/>
                  <a:t>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u =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and </a:t>
                </a:r>
                <a:r>
                  <a:rPr lang="en-US" dirty="0"/>
                  <a:t>v =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are adjacent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or 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mtClean="0"/>
                  <a:t>).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72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800" dirty="0" smtClean="0">
                    <a:solidFill>
                      <a:srgbClr val="FF0000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be 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be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800" dirty="0">
                    <a:solidFill>
                      <a:srgbClr val="FF0000"/>
                    </a:solidFill>
                  </a:rPr>
                  <a:t>graph. Then pro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ve that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is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800" dirty="0">
                    <a:solidFill>
                      <a:srgbClr val="FF0000"/>
                    </a:solidFill>
                  </a:rPr>
                  <a:t>graph. 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is a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800" dirty="0">
                    <a:solidFill>
                      <a:srgbClr val="FF0000"/>
                    </a:solidFill>
                  </a:rPr>
                  <a:t>graph. (iii)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is 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 smtClean="0">
                    <a:solidFill>
                      <a:srgbClr val="FF0000"/>
                    </a:solidFill>
                  </a:rPr>
                  <a:t>) </a:t>
                </a:r>
                <a:r>
                  <a:rPr lang="en-US" sz="2800" dirty="0">
                    <a:solidFill>
                      <a:srgbClr val="FF0000"/>
                    </a:solidFill>
                  </a:rPr>
                  <a:t>graph.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217" t="-4608" r="-1159" b="-10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>
                  <a:buFont typeface="Arial" panose="020B0604020202020204" pitchFamily="34" charset="0"/>
                  <a:buAutoNum type="romanLcParenBoth"/>
                </a:pPr>
                <a:r>
                  <a:rPr lang="en-US" dirty="0" smtClean="0">
                    <a:solidFill>
                      <a:schemeClr val="tx1"/>
                    </a:solidFill>
                  </a:rPr>
                  <a:t>By </a:t>
                </a:r>
                <a:r>
                  <a:rPr lang="en-US" dirty="0">
                    <a:solidFill>
                      <a:schemeClr val="tx1"/>
                    </a:solidFill>
                  </a:rPr>
                  <a:t>the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>
                    <a:solidFill>
                      <a:schemeClr val="tx1"/>
                    </a:solidFill>
                  </a:rPr>
                  <a:t>The union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subgraph with vertex set </a:t>
                </a:r>
                <a:r>
                  <a:rPr lang="en-US" i="1" dirty="0">
                    <a:solidFill>
                      <a:schemeClr val="tx1"/>
                    </a:solidFill>
                  </a:rPr>
                  <a:t>V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U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and edge set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U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). 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graph. 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AutoNum type="romanLcParenBoth"/>
                </a:pPr>
                <a:r>
                  <a:rPr lang="en-US" dirty="0" smtClean="0">
                    <a:solidFill>
                      <a:schemeClr val="tx1"/>
                    </a:solidFill>
                  </a:rPr>
                  <a:t>Number </a:t>
                </a:r>
                <a:r>
                  <a:rPr lang="en-US" dirty="0">
                    <a:solidFill>
                      <a:schemeClr val="tx1"/>
                    </a:solidFill>
                  </a:rPr>
                  <a:t>of lines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 number of lines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+ number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of </a:t>
                </a:r>
                <a:r>
                  <a:rPr lang="en-US" dirty="0">
                    <a:solidFill>
                      <a:schemeClr val="tx1"/>
                    </a:solidFill>
                  </a:rPr>
                  <a:t>lines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+ number of lines joining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with points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n-US" dirty="0">
                    <a:solidFill>
                      <a:schemeClr val="tx1"/>
                    </a:solidFill>
                  </a:rPr>
                  <a:t>It completes the proof of (ii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(iii) Number </a:t>
                </a:r>
                <a:r>
                  <a:rPr lang="en-US" dirty="0">
                    <a:solidFill>
                      <a:schemeClr val="tx1"/>
                    </a:solidFill>
                  </a:rPr>
                  <a:t>of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Now</a:t>
                </a:r>
                <a:r>
                  <a:rPr lang="en-US" dirty="0">
                    <a:solidFill>
                      <a:schemeClr val="tx1"/>
                    </a:solidFill>
                  </a:rPr>
                  <a:t>, let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 points adjacent to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are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), </a:t>
                </a: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where adjacent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22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69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Continued…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deg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= </a:t>
                </a:r>
                <a:r>
                  <a:rPr lang="en-US" dirty="0" err="1">
                    <a:solidFill>
                      <a:schemeClr val="tx1"/>
                    </a:solidFill>
                  </a:rPr>
                  <a:t>deg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</a:t>
                </a:r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:r>
                  <a:rPr lang="en-US" dirty="0" err="1">
                    <a:solidFill>
                      <a:schemeClr val="tx1"/>
                    </a:solidFill>
                  </a:rPr>
                  <a:t>deg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The total number of lines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	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deg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 + </m:t>
                        </m:r>
                        <m:r>
                          <m:rPr>
                            <m:nor/>
                          </m:rPr>
                          <a:rPr lang="en-US" dirty="0" err="1">
                            <a:solidFill>
                              <a:schemeClr val="tx1"/>
                            </a:solidFill>
                          </a:rPr>
                          <m:t>deg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) 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m:t>deg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m:t>) + </m:t>
                            </m:r>
                            <m:r>
                              <m:rPr>
                                <m:nor/>
                              </m:rPr>
                              <a:rPr lang="en-US" dirty="0" err="1">
                                <a:solidFill>
                                  <a:schemeClr val="tx1"/>
                                </a:solidFill>
                              </a:rPr>
                              <m:t>deg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chemeClr val="tx1"/>
                                </a:solidFill>
                              </a:rPr>
                              <m:t>)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deg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deg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tx1"/>
                            </a:solidFill>
                          </a:rPr>
                          <m:t> (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nary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deg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 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+2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[2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+ </a:t>
                </a:r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]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12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89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Blocks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A connected non-trivial  graph having no cut point (vertex) is called its blocks. </a:t>
            </a:r>
            <a:r>
              <a:rPr lang="en-US" dirty="0" smtClean="0"/>
              <a:t>A </a:t>
            </a:r>
            <a:r>
              <a:rPr lang="en-US" dirty="0"/>
              <a:t>block of a graph is a sub-graph. Every graph is the union of </a:t>
            </a:r>
            <a:r>
              <a:rPr lang="en-US" dirty="0" smtClean="0"/>
              <a:t>its blocks.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Note</a:t>
            </a:r>
            <a:r>
              <a:rPr lang="en-US" dirty="0"/>
              <a:t>: Let </a:t>
            </a:r>
            <a:r>
              <a:rPr lang="en-US" i="1" dirty="0"/>
              <a:t>G </a:t>
            </a:r>
            <a:r>
              <a:rPr lang="en-US" dirty="0"/>
              <a:t>be a graph and a family of paths S in G is called internally-disjoint if no vertex of G is an internal vertex of more than one path of the family. 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183" y="2701636"/>
            <a:ext cx="8271162" cy="193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Isomorphism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/>
                  <a:t>Two graphs G and H are id</a:t>
                </a:r>
                <a:r>
                  <a:rPr lang="en-US" sz="3600" i="1" dirty="0" smtClean="0"/>
                  <a:t>e</a:t>
                </a:r>
                <a:r>
                  <a:rPr lang="en-US" sz="3600" dirty="0" smtClean="0"/>
                  <a:t>ntical if </a:t>
                </a:r>
                <a:endParaRPr lang="en-US" sz="36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600" dirty="0" smtClean="0"/>
                  <a:t>V(G</a:t>
                </a:r>
                <a:r>
                  <a:rPr lang="en-US" sz="3600" dirty="0"/>
                  <a:t>) = V(H) </a:t>
                </a:r>
                <a:endParaRPr lang="en-US" sz="3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600" dirty="0" smtClean="0"/>
                  <a:t>E(G</a:t>
                </a:r>
                <a:r>
                  <a:rPr lang="en-US" sz="3600" dirty="0"/>
                  <a:t>) = E(H) and </a:t>
                </a:r>
                <a:endParaRPr lang="en-US" sz="3600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3600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3600" dirty="0" smtClean="0"/>
                  <a:t> </a:t>
                </a:r>
                <a:endParaRPr lang="en-US" sz="3600" dirty="0"/>
              </a:p>
              <a:p>
                <a:pPr marL="0" indent="0">
                  <a:buNone/>
                </a:pPr>
                <a:r>
                  <a:rPr lang="en-US" sz="3600" dirty="0" smtClean="0"/>
                  <a:t>	then </a:t>
                </a:r>
                <a:r>
                  <a:rPr lang="en-US" sz="3600" dirty="0"/>
                  <a:t>we write G=H. </a:t>
                </a:r>
                <a:endParaRPr lang="en-US" sz="3600" dirty="0" smtClean="0"/>
              </a:p>
              <a:p>
                <a:pPr marL="0" indent="0">
                  <a:buNone/>
                </a:pPr>
                <a:r>
                  <a:rPr lang="en-US" sz="3600" dirty="0"/>
                  <a:t>If two graphs are identical, then they can be clearly represented by identical diagrams.</a:t>
                </a:r>
              </a:p>
              <a:p>
                <a:pPr marL="0" indent="0">
                  <a:buNone/>
                </a:pPr>
                <a:endParaRPr lang="en-US" sz="3600" dirty="0"/>
              </a:p>
              <a:p>
                <a:pPr marL="0" indent="0" algn="just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7" t="-3361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71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Isomorphism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The 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are said to be isomorphic if there exists a bijective mapping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such that {u, v}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if and only if </a:t>
                </a:r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u),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v)}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Then function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called an isomorphism. </a:t>
                </a:r>
              </a:p>
              <a:p>
                <a:pPr marL="0" indent="0">
                  <a:buNone/>
                </a:pPr>
                <a:r>
                  <a:rPr lang="en-US" b="1" dirty="0"/>
                  <a:t>Note: </a:t>
                </a:r>
                <a:endParaRPr lang="en-US" b="1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If </a:t>
                </a:r>
                <a:r>
                  <a:rPr lang="en-US" dirty="0"/>
                  <a:t>G and H are isomorphic graphs, then we write G =H. 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No </a:t>
                </a:r>
                <a:r>
                  <a:rPr lang="en-US" dirty="0"/>
                  <a:t>isomorphism for multigraphs.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 then they have same number of vertices and edges but converse may not be true. </a:t>
                </a:r>
              </a:p>
              <a:p>
                <a:pPr marL="0" indent="0" algn="just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0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Complement of a graph 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dirty="0" smtClean="0"/>
                  <a:t>Let G be a simple graph. The complement of G is the simple graph With the same vertex set V is which two vertices are adjacent if and only if they are not adjacent in G. It is denoted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i="1" dirty="0" smtClean="0"/>
                  <a:t>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Self complementary graph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graph G is said to be self complementary if </a:t>
                </a:r>
                <a:r>
                  <a:rPr lang="en-US" dirty="0" smtClean="0"/>
                  <a:t>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744" y="4101260"/>
            <a:ext cx="9102437" cy="20757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786255" y="5292436"/>
                <a:ext cx="637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55" y="5292436"/>
                <a:ext cx="6373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08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24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be the isomorphic graphs, with isomorphism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 smtClean="0"/>
                  <a:t>. </a:t>
                </a:r>
                <a:r>
                  <a:rPr lang="en-US" sz="2400" dirty="0"/>
                  <a:t>Then, (</a:t>
                </a:r>
                <a:r>
                  <a:rPr lang="en-US" sz="2400" dirty="0" err="1"/>
                  <a:t>i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have the same number of vertices. (ii)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have the same number of edges. (iii) If u is adjacent to v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 smtClean="0"/>
                  <a:t>(</a:t>
                </a:r>
                <a:r>
                  <a:rPr lang="en-US" sz="2400" dirty="0"/>
                  <a:t>u) is adjacent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 smtClean="0"/>
                  <a:t>(</a:t>
                </a:r>
                <a:r>
                  <a:rPr lang="en-US" sz="2400" dirty="0"/>
                  <a:t>v)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. </a:t>
                </a:r>
                <a:r>
                  <a:rPr lang="en-US" sz="2400" dirty="0"/>
                  <a:t>(iv) If u has degree k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/>
                  <a:t>, </a:t>
                </a:r>
                <a:r>
                  <a:rPr lang="en-US" sz="2400" dirty="0"/>
                  <a:t>then Ø(u) has degree k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. </a:t>
                </a:r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28" t="-9677" r="-870" b="-13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71500" indent="-571500" algn="just">
                  <a:buAutoNum type="romanLcParenBoth"/>
                </a:pPr>
                <a:r>
                  <a:rPr lang="en-US" dirty="0" smtClean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an one-to-one correspondence, </a:t>
                </a:r>
                <a:r>
                  <a:rPr lang="en-US" dirty="0" smtClean="0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have the same number of </a:t>
                </a:r>
                <a:r>
                  <a:rPr lang="en-US" dirty="0" smtClean="0"/>
                  <a:t>vertices.</a:t>
                </a:r>
              </a:p>
              <a:p>
                <a:pPr marL="571500" indent="-571500" algn="just">
                  <a:buAutoNum type="romanLcParenBoth"/>
                </a:pPr>
                <a:r>
                  <a:rPr lang="en-US" dirty="0" smtClean="0"/>
                  <a:t>Here</a:t>
                </a:r>
                <a:r>
                  <a:rPr lang="en-US" dirty="0"/>
                  <a:t>, each edge {u; v}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corresponded with a unique edge </a:t>
                </a:r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u),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v)}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vice-versa. It implies that </a:t>
                </a:r>
                <a:r>
                  <a:rPr lang="en-US" dirty="0" smtClean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|=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|. </a:t>
                </a:r>
              </a:p>
              <a:p>
                <a:pPr marL="571500" indent="-571500" algn="just">
                  <a:buAutoNum type="romanLcParenBoth"/>
                </a:pPr>
                <a:r>
                  <a:rPr lang="en-US" dirty="0" smtClean="0"/>
                  <a:t> </a:t>
                </a:r>
                <a:r>
                  <a:rPr lang="en-US" dirty="0"/>
                  <a:t>If u is adjacent to v, then {u, v}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Then, </a:t>
                </a:r>
                <a:r>
                  <a:rPr lang="en-US" dirty="0" smtClean="0"/>
                  <a:t>the vertex {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u),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v)} belongs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u) is adjacent to the vertex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v)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</a:p>
              <a:p>
                <a:pPr marL="571500" indent="-571500" algn="just">
                  <a:buAutoNum type="romanLcParenBoth"/>
                </a:pPr>
                <a:r>
                  <a:rPr lang="en-US" dirty="0" smtClean="0"/>
                  <a:t>Let </a:t>
                </a:r>
                <a:r>
                  <a:rPr lang="en-US" dirty="0"/>
                  <a:t>us take </a:t>
                </a:r>
                <a:r>
                  <a:rPr lang="en-US" dirty="0" smtClean="0"/>
                  <a:t>d(u</a:t>
                </a:r>
                <a:r>
                  <a:rPr lang="en-US" dirty="0"/>
                  <a:t>) = k,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which </a:t>
                </a:r>
                <a:r>
                  <a:rPr lang="en-US" dirty="0"/>
                  <a:t>are adjacent to u. Now, from (iii), the vertex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u)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adjacent to the vertices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), </a:t>
                </a:r>
                <a:r>
                  <a:rPr lang="en-US" dirty="0"/>
                  <a:t>...,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This implies that </a:t>
                </a:r>
                <a:r>
                  <a:rPr lang="en-US" dirty="0" smtClean="0"/>
                  <a:t>d(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u)) = k. Thus,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u) has degree k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r>
                  <a:rPr lang="en-US" dirty="0"/>
                  <a:t>Hence, it is proved. </a:t>
                </a:r>
              </a:p>
              <a:p>
                <a:pPr marL="571500" indent="-571500" algn="just">
                  <a:buAutoNum type="romanLcParenBoth"/>
                </a:pPr>
                <a:endParaRPr lang="en-US" dirty="0"/>
              </a:p>
              <a:p>
                <a:pPr marL="571500" indent="-571500" algn="just">
                  <a:buAutoNum type="romanLcParenBoth"/>
                </a:pPr>
                <a:endParaRPr lang="en-US" dirty="0"/>
              </a:p>
              <a:p>
                <a:pPr marL="571500" indent="-571500" algn="just">
                  <a:buAutoNum type="romanLcParenBoth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221" r="-1159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74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Subgraphs 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graph H = </a:t>
                </a:r>
                <a:r>
                  <a:rPr lang="en-US" dirty="0" smtClean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} </a:t>
                </a:r>
                <a:r>
                  <a:rPr lang="en-US" dirty="0"/>
                  <a:t>is called sub graph of G = {V, E}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dirty="0" smtClean="0"/>
                  <a:t> E</a:t>
                </a:r>
                <a:r>
                  <a:rPr lang="en-US" dirty="0"/>
                  <a:t>. If u is a sub graph of G, we say that G is a super graph of H. </a:t>
                </a:r>
              </a:p>
              <a:p>
                <a:pPr marL="0" indent="0">
                  <a:buNone/>
                </a:pPr>
                <a:r>
                  <a:rPr lang="en-US" b="1" dirty="0"/>
                  <a:t>Note: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us take H be a sub graph of G. Further, if </a:t>
                </a:r>
              </a:p>
              <a:p>
                <a:pPr marL="0" indent="0">
                  <a:buNone/>
                </a:pPr>
                <a:r>
                  <a:rPr lang="en-US" dirty="0"/>
                  <a:t>V(H)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VG</a:t>
                </a:r>
                <a:r>
                  <a:rPr lang="en-US" dirty="0"/>
                  <a:t>) or, E(H)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E(G), </a:t>
                </a:r>
              </a:p>
              <a:p>
                <a:pPr marL="0" indent="0">
                  <a:buNone/>
                </a:pPr>
                <a:r>
                  <a:rPr lang="en-US" dirty="0"/>
                  <a:t>then H is called a proper sub graph of G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smtClean="0"/>
                  <a:t>Spinning subgraph: </a:t>
                </a:r>
                <a:r>
                  <a:rPr lang="en-US" dirty="0"/>
                  <a:t>Consider H be a sub graph of G with V(H) </a:t>
                </a:r>
                <a:r>
                  <a:rPr lang="en-US" i="1" dirty="0"/>
                  <a:t>= V(</a:t>
                </a:r>
                <a:r>
                  <a:rPr lang="en-US" dirty="0"/>
                  <a:t>G). It means H and G have exactly the same vertex set. Then, H is said to be the spanning subgraph of G. 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90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Component of a graph 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a maximal connected subgraph of a graph G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called a connected component or simply a component of G. </a:t>
                </a:r>
                <a:endParaRPr lang="en-US" dirty="0" smtClean="0"/>
              </a:p>
              <a:p>
                <a:pPr marL="0" indent="0" algn="just">
                  <a:buNone/>
                </a:pPr>
                <a:r>
                  <a:rPr lang="en-US" dirty="0" smtClean="0"/>
                  <a:t>For </a:t>
                </a:r>
                <a:r>
                  <a:rPr lang="en-US" dirty="0"/>
                  <a:t>example</a:t>
                </a:r>
                <a:r>
                  <a:rPr lang="en-US" dirty="0" smtClean="0"/>
                  <a:t>, </a:t>
                </a:r>
                <a:r>
                  <a:rPr lang="en-US" dirty="0"/>
                  <a:t>the graph given </a:t>
                </a:r>
                <a:r>
                  <a:rPr lang="en-US" dirty="0" smtClean="0"/>
                  <a:t>below </a:t>
                </a:r>
                <a:r>
                  <a:rPr lang="en-US" dirty="0"/>
                  <a:t>has three </a:t>
                </a:r>
                <a:r>
                  <a:rPr lang="en-US" dirty="0" smtClean="0"/>
                  <a:t>components.</a:t>
                </a: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:endParaRPr lang="en-US" dirty="0" smtClean="0"/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1" dirty="0" smtClean="0"/>
              </a:p>
              <a:p>
                <a:pPr marL="0" indent="0">
                  <a:buNone/>
                </a:pPr>
                <a:r>
                  <a:rPr lang="en-US" b="1" dirty="0" smtClean="0"/>
                  <a:t>Note </a:t>
                </a:r>
                <a:r>
                  <a:rPr lang="en-US" dirty="0" smtClean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 A </a:t>
                </a:r>
                <a:r>
                  <a:rPr lang="en-US" dirty="0"/>
                  <a:t>vertex v of a connected graph G is a cut-vertex </a:t>
                </a:r>
                <a:r>
                  <a:rPr lang="en-US" i="1" dirty="0"/>
                  <a:t>(</a:t>
                </a:r>
                <a:r>
                  <a:rPr lang="en-US" dirty="0"/>
                  <a:t>or cut point) if the graph G - v is disconnected. </a:t>
                </a:r>
                <a:endParaRPr lang="en-US" dirty="0" smtClean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An </a:t>
                </a:r>
                <a:r>
                  <a:rPr lang="en-US" dirty="0"/>
                  <a:t>edge e is said to be a bridge for </a:t>
                </a:r>
                <a:r>
                  <a:rPr lang="en-US" dirty="0" smtClean="0"/>
                  <a:t>G if </a:t>
                </a:r>
                <a:r>
                  <a:rPr lang="en-US" dirty="0"/>
                  <a:t>G-e is disconnected. </a:t>
                </a:r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35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764" y="2963398"/>
            <a:ext cx="8700654" cy="165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6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Operations on Graphs </a:t>
            </a:r>
            <a:endParaRPr lang="en-US" sz="6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i="1" dirty="0" smtClean="0"/>
                  <a:t>L</a:t>
                </a:r>
                <a:r>
                  <a:rPr lang="en-US" dirty="0"/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be subgraphs of </a:t>
                </a:r>
                <a:r>
                  <a:rPr lang="en-US" dirty="0" smtClean="0"/>
                  <a:t>G.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disjoint if they have no vertices in </a:t>
                </a:r>
                <a:r>
                  <a:rPr lang="en-US" dirty="0" smtClean="0"/>
                  <a:t>common.  Also they </a:t>
                </a:r>
                <a:r>
                  <a:rPr lang="en-US" dirty="0"/>
                  <a:t>are edge disjoint if they have no edges in common.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union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</a:t>
                </a:r>
                <a:r>
                  <a:rPr lang="en-US" dirty="0" smtClean="0"/>
                  <a:t>subgraph </a:t>
                </a:r>
                <a:r>
                  <a:rPr lang="en-US" dirty="0"/>
                  <a:t>with vertex set </a:t>
                </a:r>
                <a:r>
                  <a:rPr lang="en-US" i="1" dirty="0"/>
                  <a:t>V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U 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and edge set </a:t>
                </a:r>
                <a:r>
                  <a:rPr lang="en-US" dirty="0" smtClean="0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U 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).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disjoint, their union is also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have at least one vertex in common then their intersection is the subgraph with vertex set </a:t>
                </a:r>
                <a:r>
                  <a:rPr lang="en-US" dirty="0" smtClean="0"/>
                  <a:t>V(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dirty="0" smtClean="0"/>
                  <a:t> V</a:t>
                </a:r>
                <a:r>
                  <a:rPr lang="en-US" i="1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:r>
                  <a:rPr lang="en-US" dirty="0"/>
                  <a:t>and edge set </a:t>
                </a:r>
                <a:r>
                  <a:rPr lang="en-US" dirty="0" smtClean="0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 </m:t>
                    </m:r>
                  </m:oMath>
                </a14:m>
                <a:r>
                  <a:rPr lang="en-US" dirty="0" smtClean="0"/>
                  <a:t>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dirty="0"/>
                  <a:t>graph G and the union (intersection) of its subgraphs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are given in </a:t>
                </a:r>
                <a:r>
                  <a:rPr lang="en-US" dirty="0" smtClean="0"/>
                  <a:t>f</a:t>
                </a:r>
                <a:r>
                  <a:rPr lang="en-US" u="sng" dirty="0" smtClean="0"/>
                  <a:t>i</a:t>
                </a:r>
                <a:r>
                  <a:rPr lang="en-US" dirty="0" smtClean="0"/>
                  <a:t>gure.</a:t>
                </a:r>
                <a:endParaRPr lang="en-US" dirty="0"/>
              </a:p>
              <a:p>
                <a:pPr marL="0" indent="0" algn="just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913" b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92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232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Blocks</vt:lpstr>
      <vt:lpstr>Isomorphism </vt:lpstr>
      <vt:lpstr>Isomorphism </vt:lpstr>
      <vt:lpstr>Complement of a graph </vt:lpstr>
      <vt:lpstr>Let G_1 and G_2 be the isomorphic graphs, with isomorphism ∅. Then, (i) G_1 and G_2 have the same number of vertices. (ii) G_1 and G_2 have the same number of edges. (iii) If u is adjacent to v is G_1, then ∅(u) is adjacent to ∅(v) is G_2. (iv) If u has degree k is G_1, then Ø(u) has degree k is G_2. </vt:lpstr>
      <vt:lpstr>Subgraphs </vt:lpstr>
      <vt:lpstr>Component of a graph </vt:lpstr>
      <vt:lpstr>Operations on Graphs </vt:lpstr>
      <vt:lpstr>Operations on Graphs </vt:lpstr>
      <vt:lpstr>Cartesian product of graphs </vt:lpstr>
      <vt:lpstr>Note:</vt:lpstr>
      <vt:lpstr>Let G_1 be a (p_1, q_1) and G_2 be a (p_2, q_2) graph. Then prove that (1) G_1 U G_2 is a (p_1 + p_2, q_1+q_2) graph. (ii) G_1+G_2 is a (p_1 + p_2, q_1+q_2+p_1 p_2) graph. (iii) G_1 x G_2 is a (p_1 p_2, p_2 q_1+p_1 q_2) graph. </vt:lpstr>
      <vt:lpstr>Continued…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Blocks</dc:title>
  <dc:creator>Windows User</dc:creator>
  <cp:lastModifiedBy>Windows User</cp:lastModifiedBy>
  <cp:revision>25</cp:revision>
  <dcterms:created xsi:type="dcterms:W3CDTF">2021-08-02T03:26:00Z</dcterms:created>
  <dcterms:modified xsi:type="dcterms:W3CDTF">2021-08-02T08:29:09Z</dcterms:modified>
</cp:coreProperties>
</file>