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3.gif" ContentType="image/gif"/>
  <Override PartName="/ppt/media/image16.png" ContentType="image/png"/>
  <Override PartName="/ppt/media/image12.gif" ContentType="image/gif"/>
  <Override PartName="/ppt/media/image15.png" ContentType="image/png"/>
  <Override PartName="/ppt/media/image11.gif" ContentType="image/gif"/>
  <Override PartName="/ppt/media/image14.png" ContentType="image/png"/>
  <Override PartName="/ppt/media/image10.gif" ContentType="image/gif"/>
  <Override PartName="/ppt/media/image9.png" ContentType="image/png"/>
  <Override PartName="/ppt/media/image8.png" ContentType="image/png"/>
  <Override PartName="/ppt/media/image23.jpeg" ContentType="image/jpeg"/>
  <Override PartName="/ppt/media/image22.png" ContentType="image/png"/>
  <Override PartName="/ppt/media/image5.png" ContentType="image/png"/>
  <Override PartName="/ppt/media/image7.png" ContentType="image/png"/>
  <Override PartName="/ppt/media/image1.jpeg" ContentType="image/jpeg"/>
  <Override PartName="/ppt/media/image20.png" ContentType="image/png"/>
  <Override PartName="/ppt/media/image3.png" ContentType="image/png"/>
  <Override PartName="/ppt/media/image18.gif" ContentType="image/gif"/>
  <Override PartName="/ppt/media/image4.png" ContentType="image/png"/>
  <Override PartName="/ppt/media/image21.png" ContentType="image/png"/>
  <Override PartName="/ppt/media/image19.png" ContentType="image/png"/>
  <Override PartName="/ppt/media/image17.png" ContentType="image/png"/>
  <Override PartName="/ppt/media/image2.png" ContentType="image/png"/>
  <Override PartName="/ppt/media/image6.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B3A0EA1-26C3-4596-8AC9-8EFAC0A4903E}"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B345BA9-9E61-4CB9-B470-EC0FC458EFA3}"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D098529-E5B3-4EF2-A96A-753D535A0A86}"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BCD01CB-5019-49B9-B14D-DF0737DE7225}"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95AA701-D948-4DD5-834D-8D5B3AB786F1}"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45C52B6-632B-493B-A7DC-C099CEB5F311}"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35A9242-08C1-4911-8457-E36F55861077}"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0FE59EA-F64F-4847-9900-449EE62B73ED}"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A746B3A-8845-4807-ACA2-4F122254455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21D0A2F-BAF3-4591-B037-E5C5438A45CE}"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9F9ED6C-AB9A-4DDF-BC2D-424D22D3F7A1}"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89F4967-24B9-48D8-9E27-B68A30C0FD1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71BE196-D515-4876-9FD3-5D67C2D4187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DE85575-9CCD-4CA7-916A-C3CB213AFAF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09330AB-D705-47EC-AB10-6C41526FB67C}"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FB16AEEF-8FA8-4268-BEE2-E2BB832C155D}"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3E832983-3331-40D3-8E73-997861699FA3}"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5346B8F7-369C-45CD-9F4D-97278F2FC236}"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9DAE0F2-9295-4EA4-9511-629236ACBD6E}"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8AFD32BF-02EB-41D7-A323-FF042E53DFD7}"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CD4DC1E8-3A09-4A1B-B844-E1431CC187C9}"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57CC0016-3C86-4C6E-A2AC-48B4B256E35C}"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A74C84D-3CFE-42B8-9E7B-F0E1D01C828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59A09E1F-B954-498B-917D-1EC4A8BBA723}"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5A244442-BD4B-4346-A422-52F85B4141AC}"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50384C4-0981-4AB1-9C01-284BABF3DC52}"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052C0EC-3EED-4CFB-8A06-B384CF6C8143}"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4842F60D-9718-40BE-A731-70D844CAD99C}"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D43BB6A6-3279-438A-8848-BABB273C1FD7}"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CB459F9F-CA53-4886-BE7D-9E56EAB3966D}"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975E4EF-7102-497E-84D2-93BB4C2D0C9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5A474B5-7217-488B-A165-AF538546237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C80828A-F997-4415-BCBF-69664609872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A197581-0178-4ECC-8869-D311EB1CE94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EF8B692-73E2-475E-8739-8E77BB36075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AC3C749-BFF3-4F62-9511-2156D61D4A93}"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6"/>
          <p:cNvGrpSpPr/>
          <p:nvPr/>
        </p:nvGrpSpPr>
        <p:grpSpPr>
          <a:xfrm>
            <a:off x="-15840" y="0"/>
            <a:ext cx="12229560" cy="6855840"/>
            <a:chOff x="-15840" y="0"/>
            <a:chExt cx="12229560" cy="6855840"/>
          </a:xfrm>
        </p:grpSpPr>
        <p:pic>
          <p:nvPicPr>
            <p:cNvPr id="1" name="Picture 7" descr="HD-PanelContent.png"/>
            <p:cNvPicPr/>
            <p:nvPr/>
          </p:nvPicPr>
          <p:blipFill>
            <a:blip r:embed="rId3"/>
            <a:stretch/>
          </p:blipFill>
          <p:spPr>
            <a:xfrm>
              <a:off x="0" y="0"/>
              <a:ext cx="12188520" cy="6855840"/>
            </a:xfrm>
            <a:prstGeom prst="rect">
              <a:avLst/>
            </a:prstGeom>
            <a:ln w="0">
              <a:noFill/>
            </a:ln>
          </p:spPr>
        </p:pic>
        <p:sp>
          <p:nvSpPr>
            <p:cNvPr id="2" name="Rectangle 8"/>
            <p:cNvSpPr/>
            <p:nvPr/>
          </p:nvSpPr>
          <p:spPr>
            <a:xfrm>
              <a:off x="608040" y="609480"/>
              <a:ext cx="10972440" cy="5638320"/>
            </a:xfrm>
            <a:prstGeom prst="rect">
              <a:avLst/>
            </a:prstGeom>
            <a:noFill/>
            <a:ln w="15875">
              <a:solidFill>
                <a:srgbClr val="83992a"/>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3" name="Picture 9" descr="HDRibbonContent-UniformTrim.png"/>
            <p:cNvPicPr/>
            <p:nvPr/>
          </p:nvPicPr>
          <p:blipFill>
            <a:blip r:embed="rId4"/>
            <a:stretch/>
          </p:blipFill>
          <p:spPr>
            <a:xfrm>
              <a:off x="-15840" y="3153960"/>
              <a:ext cx="776880" cy="606240"/>
            </a:xfrm>
            <a:prstGeom prst="rect">
              <a:avLst/>
            </a:prstGeom>
            <a:ln w="0">
              <a:noFill/>
            </a:ln>
          </p:spPr>
        </p:pic>
        <p:pic>
          <p:nvPicPr>
            <p:cNvPr id="4" name="Picture 10" descr="HDRibbonContent-UniformTrim.png"/>
            <p:cNvPicPr/>
            <p:nvPr/>
          </p:nvPicPr>
          <p:blipFill>
            <a:blip r:embed="rId5"/>
            <a:stretch/>
          </p:blipFill>
          <p:spPr>
            <a:xfrm>
              <a:off x="11436840" y="3153960"/>
              <a:ext cx="776880" cy="606240"/>
            </a:xfrm>
            <a:prstGeom prst="rect">
              <a:avLst/>
            </a:prstGeom>
            <a:ln w="0">
              <a:noFill/>
            </a:ln>
          </p:spPr>
        </p:pic>
      </p:grpSp>
      <p:sp>
        <p:nvSpPr>
          <p:cNvPr id="5" name="Straight Connector 6"/>
          <p:cNvSpPr/>
          <p:nvPr/>
        </p:nvSpPr>
        <p:spPr>
          <a:xfrm>
            <a:off x="1396080" y="2421360"/>
            <a:ext cx="9407160" cy="360"/>
          </a:xfrm>
          <a:prstGeom prst="line">
            <a:avLst/>
          </a:prstGeom>
          <a:ln>
            <a:solidFill>
              <a:srgbClr val="83992a"/>
            </a:solidFill>
            <a:round/>
          </a:ln>
        </p:spPr>
        <p:style>
          <a:lnRef idx="2">
            <a:schemeClr val="accent1"/>
          </a:lnRef>
          <a:fillRef idx="0">
            <a:schemeClr val="accent1"/>
          </a:fillRef>
          <a:effectRef idx="1">
            <a:schemeClr val="accent1"/>
          </a:effectRef>
          <a:fontRef idx="minor"/>
        </p:style>
      </p:sp>
      <p:sp>
        <p:nvSpPr>
          <p:cNvPr id="6" name="PlaceHolder 1"/>
          <p:cNvSpPr>
            <a:spLocks noGrp="1"/>
          </p:cNvSpPr>
          <p:nvPr>
            <p:ph type="title"/>
          </p:nvPr>
        </p:nvSpPr>
        <p:spPr>
          <a:xfrm>
            <a:off x="1295280" y="982080"/>
            <a:ext cx="9600840" cy="1303560"/>
          </a:xfrm>
          <a:prstGeom prst="rect">
            <a:avLst/>
          </a:prstGeom>
          <a:noFill/>
          <a:ln w="0">
            <a:noFill/>
          </a:ln>
        </p:spPr>
        <p:txBody>
          <a:bodyPr anchor="ctr">
            <a:noAutofit/>
          </a:bodyPr>
          <a:p>
            <a:pPr algn="ctr">
              <a:lnSpc>
                <a:spcPct val="100000"/>
              </a:lnSpc>
              <a:buNone/>
            </a:pPr>
            <a:r>
              <a:rPr b="0" lang="en-US" sz="4400" spc="-1" strike="noStrike">
                <a:solidFill>
                  <a:srgbClr val="262626"/>
                </a:solidFill>
                <a:latin typeface="Garamond"/>
              </a:rPr>
              <a:t>Click to edit Master title style</a:t>
            </a:r>
            <a:endParaRPr b="0" lang="en-US" sz="4400" spc="-1" strike="noStrike">
              <a:solidFill>
                <a:srgbClr val="000000"/>
              </a:solidFill>
              <a:latin typeface="Garamond"/>
            </a:endParaRPr>
          </a:p>
        </p:txBody>
      </p:sp>
      <p:sp>
        <p:nvSpPr>
          <p:cNvPr id="7" name="PlaceHolder 2"/>
          <p:cNvSpPr>
            <a:spLocks noGrp="1"/>
          </p:cNvSpPr>
          <p:nvPr>
            <p:ph type="body"/>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Edit Master text styles</a:t>
            </a:r>
            <a:endParaRPr b="0" lang="en-US" sz="2400" spc="-1" strike="noStrike">
              <a:solidFill>
                <a:srgbClr val="262626"/>
              </a:solidFill>
              <a:latin typeface="Garamond"/>
            </a:endParaRPr>
          </a:p>
          <a:p>
            <a:pPr lvl="1" marL="743040" indent="-28584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Second level</a:t>
            </a:r>
            <a:endParaRPr b="0" lang="en-US" sz="2000" spc="-1" strike="noStrike">
              <a:solidFill>
                <a:srgbClr val="262626"/>
              </a:solidFill>
              <a:latin typeface="Garamond"/>
            </a:endParaRPr>
          </a:p>
          <a:p>
            <a:pPr lvl="2" marL="1200240" indent="-285840">
              <a:lnSpc>
                <a:spcPct val="100000"/>
              </a:lnSpc>
              <a:spcBef>
                <a:spcPts val="360"/>
              </a:spcBef>
              <a:spcAft>
                <a:spcPts val="601"/>
              </a:spcAft>
              <a:buClr>
                <a:srgbClr val="83992a"/>
              </a:buClr>
              <a:buSzPct val="115000"/>
              <a:buFont typeface="Arial"/>
              <a:buChar char="•"/>
            </a:pPr>
            <a:r>
              <a:rPr b="0" lang="en-US" sz="1800" spc="-1" strike="noStrike">
                <a:solidFill>
                  <a:srgbClr val="262626"/>
                </a:solidFill>
                <a:latin typeface="Garamond"/>
              </a:rPr>
              <a:t>Third level</a:t>
            </a:r>
            <a:endParaRPr b="0" lang="en-US" sz="1800" spc="-1" strike="noStrike">
              <a:solidFill>
                <a:srgbClr val="262626"/>
              </a:solidFill>
              <a:latin typeface="Garamond"/>
            </a:endParaRPr>
          </a:p>
          <a:p>
            <a:pPr lvl="3" marL="1542960" indent="-171360">
              <a:lnSpc>
                <a:spcPct val="100000"/>
              </a:lnSpc>
              <a:spcBef>
                <a:spcPts val="320"/>
              </a:spcBef>
              <a:spcAft>
                <a:spcPts val="601"/>
              </a:spcAft>
              <a:buClr>
                <a:srgbClr val="83992a"/>
              </a:buClr>
              <a:buSzPct val="115000"/>
              <a:buFont typeface="Arial"/>
              <a:buChar char="•"/>
            </a:pPr>
            <a:r>
              <a:rPr b="0" lang="en-US" sz="1600" spc="-1" strike="noStrike">
                <a:solidFill>
                  <a:srgbClr val="262626"/>
                </a:solidFill>
                <a:latin typeface="Garamond"/>
              </a:rPr>
              <a:t>Fourth level</a:t>
            </a:r>
            <a:endParaRPr b="0" lang="en-US" sz="1600" spc="-1" strike="noStrike">
              <a:solidFill>
                <a:srgbClr val="262626"/>
              </a:solidFill>
              <a:latin typeface="Garamond"/>
            </a:endParaRPr>
          </a:p>
          <a:p>
            <a:pPr lvl="4" marL="2000160" indent="-171360">
              <a:lnSpc>
                <a:spcPct val="100000"/>
              </a:lnSpc>
              <a:spcBef>
                <a:spcPts val="281"/>
              </a:spcBef>
              <a:spcAft>
                <a:spcPts val="601"/>
              </a:spcAft>
              <a:buClr>
                <a:srgbClr val="83992a"/>
              </a:buClr>
              <a:buSzPct val="115000"/>
              <a:buFont typeface="Arial"/>
              <a:buChar char="•"/>
            </a:pPr>
            <a:r>
              <a:rPr b="0" lang="en-US" sz="1400" spc="-1" strike="noStrike">
                <a:solidFill>
                  <a:srgbClr val="262626"/>
                </a:solidFill>
                <a:latin typeface="Garamond"/>
              </a:rPr>
              <a:t>Fifth level</a:t>
            </a:r>
            <a:endParaRPr b="0" lang="en-US" sz="1400" spc="-1" strike="noStrike">
              <a:solidFill>
                <a:srgbClr val="262626"/>
              </a:solidFill>
              <a:latin typeface="Garamond"/>
            </a:endParaRPr>
          </a:p>
        </p:txBody>
      </p:sp>
      <p:sp>
        <p:nvSpPr>
          <p:cNvPr id="8" name="PlaceHolder 3"/>
          <p:cNvSpPr>
            <a:spLocks noGrp="1"/>
          </p:cNvSpPr>
          <p:nvPr>
            <p:ph type="dt" idx="1"/>
          </p:nvPr>
        </p:nvSpPr>
        <p:spPr>
          <a:xfrm>
            <a:off x="8677440" y="5969160"/>
            <a:ext cx="1599840" cy="279000"/>
          </a:xfrm>
          <a:prstGeom prst="rect">
            <a:avLst/>
          </a:prstGeom>
          <a:noFill/>
          <a:ln w="0">
            <a:noFill/>
          </a:ln>
        </p:spPr>
        <p:txBody>
          <a:bodyPr anchor="ctr">
            <a:noAutofit/>
          </a:bodyPr>
          <a:lstStyle>
            <a:lvl1pPr algn="r">
              <a:lnSpc>
                <a:spcPct val="100000"/>
              </a:lnSpc>
              <a:buNone/>
              <a:defRPr b="0" lang="en-US" sz="1000" spc="-1" strike="noStrike">
                <a:solidFill>
                  <a:srgbClr val="000000"/>
                </a:solidFill>
                <a:latin typeface="Garamond"/>
              </a:defRPr>
            </a:lvl1pPr>
          </a:lstStyle>
          <a:p>
            <a:pPr algn="r">
              <a:lnSpc>
                <a:spcPct val="100000"/>
              </a:lnSpc>
              <a:buNone/>
            </a:pPr>
            <a:r>
              <a:rPr b="0" lang="en-US" sz="1000" spc="-1" strike="noStrike">
                <a:solidFill>
                  <a:srgbClr val="000000"/>
                </a:solidFill>
                <a:latin typeface="Garamond"/>
              </a:rPr>
              <a:t>&lt;date/time&gt;</a:t>
            </a:r>
            <a:endParaRPr b="0" lang="en-US" sz="1000" spc="-1" strike="noStrike">
              <a:latin typeface="Times New Roman"/>
            </a:endParaRPr>
          </a:p>
        </p:txBody>
      </p:sp>
      <p:sp>
        <p:nvSpPr>
          <p:cNvPr id="9" name="PlaceHolder 4"/>
          <p:cNvSpPr>
            <a:spLocks noGrp="1"/>
          </p:cNvSpPr>
          <p:nvPr>
            <p:ph type="ftr" idx="2"/>
          </p:nvPr>
        </p:nvSpPr>
        <p:spPr>
          <a:xfrm>
            <a:off x="1295280" y="5969160"/>
            <a:ext cx="7305480" cy="27900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0" name="PlaceHolder 5"/>
          <p:cNvSpPr>
            <a:spLocks noGrp="1"/>
          </p:cNvSpPr>
          <p:nvPr>
            <p:ph type="sldNum" idx="3"/>
          </p:nvPr>
        </p:nvSpPr>
        <p:spPr>
          <a:xfrm>
            <a:off x="10353960" y="5969160"/>
            <a:ext cx="542160" cy="279000"/>
          </a:xfrm>
          <a:prstGeom prst="rect">
            <a:avLst/>
          </a:prstGeom>
          <a:noFill/>
          <a:ln w="0">
            <a:noFill/>
          </a:ln>
        </p:spPr>
        <p:txBody>
          <a:bodyPr anchor="ctr">
            <a:noAutofit/>
          </a:bodyPr>
          <a:lstStyle>
            <a:lvl1pPr algn="r">
              <a:lnSpc>
                <a:spcPct val="100000"/>
              </a:lnSpc>
              <a:buNone/>
              <a:defRPr b="0" lang="en-US" sz="1000" spc="-1" strike="noStrike">
                <a:solidFill>
                  <a:srgbClr val="000000"/>
                </a:solidFill>
                <a:latin typeface="Garamond"/>
              </a:defRPr>
            </a:lvl1pPr>
          </a:lstStyle>
          <a:p>
            <a:pPr algn="r">
              <a:lnSpc>
                <a:spcPct val="100000"/>
              </a:lnSpc>
              <a:buNone/>
            </a:pPr>
            <a:fld id="{614C7A13-5048-4086-AADD-A90A97DE125A}" type="slidenum">
              <a:rPr b="0" lang="en-US" sz="1000" spc="-1" strike="noStrike">
                <a:solidFill>
                  <a:srgbClr val="000000"/>
                </a:solidFill>
                <a:latin typeface="Garamond"/>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8"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9"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50"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1"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20064787-DF0B-4F47-B40C-36816559CBF6}"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PlaceHolder 1"/>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89" name="PlaceHolder 2"/>
          <p:cNvSpPr>
            <a:spLocks noGrp="1"/>
          </p:cNvSpPr>
          <p:nvPr>
            <p:ph type="ftr" idx="8"/>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90" name="PlaceHolder 3"/>
          <p:cNvSpPr>
            <a:spLocks noGrp="1"/>
          </p:cNvSpPr>
          <p:nvPr>
            <p:ph type="sldNum" idx="9"/>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17C41E18-D523-466C-BA22-D92E23CDABF0}" type="slidenum">
              <a:rPr b="0" lang="en-US" sz="1200" spc="-1" strike="noStrike">
                <a:solidFill>
                  <a:srgbClr val="8b8b8b"/>
                </a:solidFill>
                <a:latin typeface="Calibri"/>
              </a:rPr>
              <a:t>&lt;number&gt;</a:t>
            </a:fld>
            <a:endParaRPr b="0" lang="en-US" sz="1200" spc="-1" strike="noStrike">
              <a:latin typeface="Times New Roman"/>
            </a:endParaRPr>
          </a:p>
        </p:txBody>
      </p:sp>
      <p:sp>
        <p:nvSpPr>
          <p:cNvPr id="9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9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gif"/><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gif"/><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gif"/><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gif"/><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Box 7"/>
          <p:cNvSpPr/>
          <p:nvPr/>
        </p:nvSpPr>
        <p:spPr>
          <a:xfrm>
            <a:off x="661320" y="647280"/>
            <a:ext cx="10873800" cy="6122160"/>
          </a:xfrm>
          <a:prstGeom prst="rect">
            <a:avLst/>
          </a:prstGeom>
          <a:solidFill>
            <a:schemeClr val="accent6"/>
          </a:solidFill>
          <a:ln w="0">
            <a:noFill/>
          </a:ln>
        </p:spPr>
        <p:style>
          <a:lnRef idx="0"/>
          <a:fillRef idx="0"/>
          <a:effectRef idx="0"/>
          <a:fontRef idx="minor"/>
        </p:style>
        <p:txBody>
          <a:bodyPr lIns="90000" rIns="90000" tIns="45000" bIns="45000" anchor="t">
            <a:spAutoFit/>
          </a:bodyPr>
          <a:p>
            <a:pPr algn="ctr">
              <a:lnSpc>
                <a:spcPct val="100000"/>
              </a:lnSpc>
              <a:buNone/>
            </a:pPr>
            <a:r>
              <a:rPr b="0" lang="en-US" sz="6000" spc="-1" strike="noStrike">
                <a:solidFill>
                  <a:srgbClr val="002060"/>
                </a:solidFill>
                <a:latin typeface="Garamond"/>
              </a:rPr>
              <a:t>ONLINE CLASS</a:t>
            </a:r>
            <a:endParaRPr b="0" lang="en-US" sz="6000" spc="-1" strike="noStrike">
              <a:latin typeface="Arial"/>
            </a:endParaRPr>
          </a:p>
          <a:p>
            <a:pPr algn="ctr">
              <a:lnSpc>
                <a:spcPct val="100000"/>
              </a:lnSpc>
              <a:buNone/>
            </a:pPr>
            <a:r>
              <a:rPr b="0" lang="en-US" sz="4800" spc="-1" strike="noStrike">
                <a:solidFill>
                  <a:srgbClr val="000000"/>
                </a:solidFill>
                <a:latin typeface="Garamond"/>
              </a:rPr>
              <a:t>GRAPH THEORY</a:t>
            </a:r>
            <a:endParaRPr b="0" lang="en-US" sz="4800" spc="-1" strike="noStrike">
              <a:latin typeface="Arial"/>
            </a:endParaRPr>
          </a:p>
          <a:p>
            <a:pPr algn="ctr">
              <a:lnSpc>
                <a:spcPct val="100000"/>
              </a:lnSpc>
              <a:buNone/>
            </a:pPr>
            <a:r>
              <a:rPr b="0" lang="en-US" sz="4800" spc="-1" strike="noStrike">
                <a:solidFill>
                  <a:srgbClr val="ff0000"/>
                </a:solidFill>
                <a:latin typeface="Garamond"/>
              </a:rPr>
              <a:t>BICTE  SEMESTER</a:t>
            </a:r>
            <a:endParaRPr b="0" lang="en-US" sz="4800" spc="-1" strike="noStrike">
              <a:latin typeface="Arial"/>
            </a:endParaRPr>
          </a:p>
          <a:p>
            <a:pPr algn="ctr">
              <a:lnSpc>
                <a:spcPct val="100000"/>
              </a:lnSpc>
              <a:buNone/>
            </a:pPr>
            <a:r>
              <a:rPr b="0" lang="en-US" sz="4800" spc="-1" strike="noStrike">
                <a:solidFill>
                  <a:srgbClr val="000000"/>
                </a:solidFill>
                <a:latin typeface="Garamond"/>
              </a:rPr>
              <a:t>2078/03/22</a:t>
            </a:r>
            <a:endParaRPr b="0" lang="en-US" sz="4800" spc="-1" strike="noStrike">
              <a:latin typeface="Arial"/>
            </a:endParaRPr>
          </a:p>
          <a:p>
            <a:pPr algn="just">
              <a:lnSpc>
                <a:spcPct val="100000"/>
              </a:lnSpc>
              <a:buNone/>
            </a:pPr>
            <a:endParaRPr b="0" lang="en-US" sz="4800" spc="-1" strike="noStrike">
              <a:latin typeface="Arial"/>
            </a:endParaRPr>
          </a:p>
          <a:p>
            <a:pPr algn="ctr">
              <a:lnSpc>
                <a:spcPct val="100000"/>
              </a:lnSpc>
              <a:buNone/>
            </a:pPr>
            <a:r>
              <a:rPr b="0" lang="en-US" sz="4800" spc="-1" strike="noStrike">
                <a:solidFill>
                  <a:srgbClr val="002060"/>
                </a:solidFill>
                <a:latin typeface="Garamond"/>
              </a:rPr>
              <a:t>	</a:t>
            </a:r>
            <a:r>
              <a:rPr b="0" lang="en-US" sz="4800" spc="-1" strike="noStrike">
                <a:solidFill>
                  <a:srgbClr val="002060"/>
                </a:solidFill>
                <a:latin typeface="Garamond"/>
              </a:rPr>
              <a:t>	</a:t>
            </a:r>
            <a:r>
              <a:rPr b="0" lang="en-US" sz="4800" spc="-1" strike="noStrike">
                <a:solidFill>
                  <a:srgbClr val="002060"/>
                </a:solidFill>
                <a:latin typeface="Garamond"/>
              </a:rPr>
              <a:t>	</a:t>
            </a:r>
            <a:r>
              <a:rPr b="0" lang="en-US" sz="4800" spc="-1" strike="noStrike">
                <a:solidFill>
                  <a:srgbClr val="002060"/>
                </a:solidFill>
                <a:latin typeface="Garamond"/>
              </a:rPr>
              <a:t>	</a:t>
            </a:r>
            <a:r>
              <a:rPr b="0" lang="en-US" sz="4800" spc="-1" strike="noStrike">
                <a:solidFill>
                  <a:srgbClr val="002060"/>
                </a:solidFill>
                <a:latin typeface="Garamond"/>
              </a:rPr>
              <a:t>	</a:t>
            </a:r>
            <a:r>
              <a:rPr b="0" lang="en-US" sz="4800" spc="-1" strike="noStrike">
                <a:solidFill>
                  <a:srgbClr val="002060"/>
                </a:solidFill>
                <a:latin typeface="Garamond"/>
              </a:rPr>
              <a:t>	</a:t>
            </a:r>
            <a:r>
              <a:rPr b="0" lang="en-US" sz="4800" spc="-1" strike="noStrike">
                <a:solidFill>
                  <a:srgbClr val="161616"/>
                </a:solidFill>
                <a:latin typeface="Garamond"/>
              </a:rPr>
              <a:t>PRESENTED BY</a:t>
            </a:r>
            <a:r>
              <a:rPr b="0" lang="en-US" sz="4800" spc="-1" strike="noStrike">
                <a:solidFill>
                  <a:srgbClr val="161616"/>
                </a:solidFill>
                <a:latin typeface="Garamond"/>
              </a:rPr>
              <a:t>	</a:t>
            </a:r>
            <a:r>
              <a:rPr b="0" lang="en-US" sz="4800" spc="-1" strike="noStrike">
                <a:solidFill>
                  <a:srgbClr val="c00000"/>
                </a:solidFill>
                <a:latin typeface="Garamond"/>
              </a:rPr>
              <a:t>	</a:t>
            </a:r>
            <a:r>
              <a:rPr b="0" lang="en-US" sz="4800" spc="-1" strike="noStrike">
                <a:solidFill>
                  <a:srgbClr val="c00000"/>
                </a:solidFill>
                <a:latin typeface="Garamond"/>
              </a:rPr>
              <a:t>	</a:t>
            </a:r>
            <a:r>
              <a:rPr b="0" lang="en-US" sz="4800" spc="-1" strike="noStrike">
                <a:solidFill>
                  <a:srgbClr val="c00000"/>
                </a:solidFill>
                <a:latin typeface="Garamond"/>
              </a:rPr>
              <a:t>	</a:t>
            </a:r>
            <a:r>
              <a:rPr b="0" lang="en-US" sz="4800" spc="-1" strike="noStrike">
                <a:solidFill>
                  <a:srgbClr val="c00000"/>
                </a:solidFill>
                <a:latin typeface="Garamond"/>
              </a:rPr>
              <a:t>	</a:t>
            </a:r>
            <a:r>
              <a:rPr b="0" lang="en-US" sz="4800" spc="-1" strike="noStrike">
                <a:solidFill>
                  <a:srgbClr val="c00000"/>
                </a:solidFill>
                <a:latin typeface="Garamond"/>
              </a:rPr>
              <a:t>	</a:t>
            </a:r>
            <a:r>
              <a:rPr b="0" lang="en-US" sz="4800" spc="-1" strike="noStrike">
                <a:solidFill>
                  <a:srgbClr val="c00000"/>
                </a:solidFill>
                <a:latin typeface="Garamond"/>
              </a:rPr>
              <a:t>	</a:t>
            </a:r>
            <a:r>
              <a:rPr b="0" lang="en-US" sz="4800" spc="-1" strike="noStrike">
                <a:solidFill>
                  <a:srgbClr val="c00000"/>
                </a:solidFill>
                <a:latin typeface="Garamond"/>
              </a:rPr>
              <a:t>KALYAN DAHAL</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ff0000"/>
                </a:solidFill>
                <a:latin typeface="Calibri Light"/>
              </a:rPr>
              <a:t>Tree Graph</a:t>
            </a:r>
            <a:endParaRPr b="0" lang="en-US" sz="4400" spc="-1" strike="noStrike">
              <a:solidFill>
                <a:srgbClr val="000000"/>
              </a:solidFill>
              <a:latin typeface="Calibri"/>
            </a:endParaRPr>
          </a:p>
        </p:txBody>
      </p:sp>
      <p:sp>
        <p:nvSpPr>
          <p:cNvPr id="155" name="PlaceHolder 2"/>
          <p:cNvSpPr>
            <a:spLocks noGrp="1"/>
          </p:cNvSpPr>
          <p:nvPr>
            <p:ph/>
          </p:nvPr>
        </p:nvSpPr>
        <p:spPr>
          <a:xfrm>
            <a:off x="838080" y="1825560"/>
            <a:ext cx="10515240" cy="4350960"/>
          </a:xfrm>
          <a:prstGeom prst="rect">
            <a:avLst/>
          </a:prstGeom>
          <a:noFill/>
          <a:ln w="0">
            <a:noFill/>
          </a:ln>
        </p:spPr>
        <p:txBody>
          <a:bodyPr anchor="t">
            <a:normAutofit/>
          </a:bodyPr>
          <a:p>
            <a:pPr algn="just">
              <a:lnSpc>
                <a:spcPct val="90000"/>
              </a:lnSpc>
              <a:spcBef>
                <a:spcPts val="1001"/>
              </a:spcBef>
              <a:buNone/>
              <a:tabLst>
                <a:tab algn="l" pos="0"/>
              </a:tabLst>
            </a:pPr>
            <a:r>
              <a:rPr b="0" lang="en-US" sz="2800" spc="-1" strike="noStrike">
                <a:solidFill>
                  <a:srgbClr val="000000"/>
                </a:solidFill>
                <a:latin typeface="Calibri"/>
              </a:rPr>
              <a:t>A tree is a connected graph which has no cycles.</a:t>
            </a:r>
            <a:endParaRPr b="0" lang="en-US" sz="2800" spc="-1" strike="noStrike">
              <a:solidFill>
                <a:srgbClr val="000000"/>
              </a:solidFill>
              <a:latin typeface="Calibri"/>
            </a:endParaRPr>
          </a:p>
        </p:txBody>
      </p:sp>
      <p:pic>
        <p:nvPicPr>
          <p:cNvPr id="156" name="Picture 4" descr="https://scanftree.com/Graph-Theory/g29.gif"/>
          <p:cNvPicPr/>
          <p:nvPr/>
        </p:nvPicPr>
        <p:blipFill>
          <a:blip r:embed="rId1"/>
          <a:stretch/>
        </p:blipFill>
        <p:spPr>
          <a:xfrm>
            <a:off x="1219320" y="2481120"/>
            <a:ext cx="9767160" cy="3392640"/>
          </a:xfrm>
          <a:prstGeom prst="rect">
            <a:avLst/>
          </a:prstGeom>
          <a:ln w="0">
            <a:noFill/>
          </a:ln>
        </p:spPr>
      </p:pic>
    </p:spTree>
  </p:cSld>
  <mc:AlternateContent>
    <mc:Choice Requires="p14">
      <p:transition spd="slow" p14:dur="4400">
        <p14:honeycomb/>
      </p:transition>
    </mc:Choice>
    <mc:Fallback>
      <p:transition spd="slow">
        <p:fade/>
      </p:transition>
    </mc:Fallback>
  </mc:AlternateContent>
  <p:timing>
    <p:tnLst>
      <p:par>
        <p:cTn id="172" dur="indefinite" restart="never" nodeType="tmRoot">
          <p:childTnLst>
            <p:seq>
              <p:cTn id="173" dur="indefinite" nodeType="mainSeq">
                <p:childTnLst>
                  <p:par>
                    <p:cTn id="174" fill="hold">
                      <p:stCondLst>
                        <p:cond delay="indefinite"/>
                      </p:stCondLst>
                      <p:childTnLst>
                        <p:par>
                          <p:cTn id="175" fill="hold">
                            <p:stCondLst>
                              <p:cond delay="0"/>
                            </p:stCondLst>
                            <p:childTnLst>
                              <p:par>
                                <p:cTn id="176" nodeType="clickEffect" fill="hold" presetClass="entr" presetID="16" presetSubtype="21">
                                  <p:stCondLst>
                                    <p:cond delay="0"/>
                                  </p:stCondLst>
                                  <p:childTnLst>
                                    <p:set>
                                      <p:cBhvr>
                                        <p:cTn id="177" dur="1" fill="hold">
                                          <p:stCondLst>
                                            <p:cond delay="0"/>
                                          </p:stCondLst>
                                        </p:cTn>
                                        <p:tgtEl>
                                          <p:spTgt spid="154"/>
                                        </p:tgtEl>
                                        <p:attrNameLst>
                                          <p:attrName>style.visibility</p:attrName>
                                        </p:attrNameLst>
                                      </p:cBhvr>
                                      <p:to>
                                        <p:strVal val="visible"/>
                                      </p:to>
                                    </p:set>
                                    <p:animEffect filter="barn(inVertical)" transition="in">
                                      <p:cBhvr additive="repl">
                                        <p:cTn id="178" dur="500"/>
                                        <p:tgtEl>
                                          <p:spTgt spid="154"/>
                                        </p:tgtEl>
                                      </p:cBhvr>
                                    </p:animEffec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2" presetSubtype="4">
                                  <p:stCondLst>
                                    <p:cond delay="0"/>
                                  </p:stCondLst>
                                  <p:childTnLst>
                                    <p:set>
                                      <p:cBhvr>
                                        <p:cTn id="182" dur="1" fill="hold">
                                          <p:stCondLst>
                                            <p:cond delay="0"/>
                                          </p:stCondLst>
                                        </p:cTn>
                                        <p:tgtEl>
                                          <p:spTgt spid="155">
                                            <p:txEl>
                                              <p:pRg st="0" end="0"/>
                                            </p:txEl>
                                          </p:spTgt>
                                        </p:tgtEl>
                                        <p:attrNameLst>
                                          <p:attrName>style.visibility</p:attrName>
                                        </p:attrNameLst>
                                      </p:cBhvr>
                                      <p:to>
                                        <p:strVal val="visible"/>
                                      </p:to>
                                    </p:set>
                                    <p:anim calcmode="lin" valueType="num">
                                      <p:cBhvr additive="repl">
                                        <p:cTn id="183" dur="500" fill="hold"/>
                                        <p:tgtEl>
                                          <p:spTgt spid="155">
                                            <p:txEl>
                                              <p:pRg st="0" end="0"/>
                                            </p:txEl>
                                          </p:spTgt>
                                        </p:tgtEl>
                                        <p:attrNameLst>
                                          <p:attrName>ppt_x</p:attrName>
                                        </p:attrNameLst>
                                      </p:cBhvr>
                                      <p:tavLst>
                                        <p:tav tm="0">
                                          <p:val>
                                            <p:strVal val="#ppt_x"/>
                                          </p:val>
                                        </p:tav>
                                        <p:tav tm="100000">
                                          <p:val>
                                            <p:strVal val="#ppt_x"/>
                                          </p:val>
                                        </p:tav>
                                      </p:tavLst>
                                    </p:anim>
                                    <p:anim calcmode="lin" valueType="num">
                                      <p:cBhvr additive="repl">
                                        <p:cTn id="184" dur="500" fill="hold"/>
                                        <p:tgtEl>
                                          <p:spTgt spid="1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2" presetSubtype="4">
                                  <p:stCondLst>
                                    <p:cond delay="0"/>
                                  </p:stCondLst>
                                  <p:childTnLst>
                                    <p:set>
                                      <p:cBhvr>
                                        <p:cTn id="188" dur="1" fill="hold">
                                          <p:stCondLst>
                                            <p:cond delay="0"/>
                                          </p:stCondLst>
                                        </p:cTn>
                                        <p:tgtEl>
                                          <p:spTgt spid="156"/>
                                        </p:tgtEl>
                                        <p:attrNameLst>
                                          <p:attrName>style.visibility</p:attrName>
                                        </p:attrNameLst>
                                      </p:cBhvr>
                                      <p:to>
                                        <p:strVal val="visible"/>
                                      </p:to>
                                    </p:set>
                                    <p:anim calcmode="lin" valueType="num">
                                      <p:cBhvr additive="repl">
                                        <p:cTn id="189" dur="500" fill="hold"/>
                                        <p:tgtEl>
                                          <p:spTgt spid="156"/>
                                        </p:tgtEl>
                                        <p:attrNameLst>
                                          <p:attrName>ppt_x</p:attrName>
                                        </p:attrNameLst>
                                      </p:cBhvr>
                                      <p:tavLst>
                                        <p:tav tm="0">
                                          <p:val>
                                            <p:strVal val="#ppt_x"/>
                                          </p:val>
                                        </p:tav>
                                        <p:tav tm="100000">
                                          <p:val>
                                            <p:strVal val="#ppt_x"/>
                                          </p:val>
                                        </p:tav>
                                      </p:tavLst>
                                    </p:anim>
                                    <p:anim calcmode="lin" valueType="num">
                                      <p:cBhvr additive="repl">
                                        <p:cTn id="190"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ff0000"/>
                </a:solidFill>
                <a:latin typeface="Calibri Light"/>
              </a:rPr>
              <a:t>Spanning Tree</a:t>
            </a:r>
            <a:endParaRPr b="0" lang="en-US" sz="4400" spc="-1" strike="noStrike">
              <a:solidFill>
                <a:srgbClr val="000000"/>
              </a:solidFill>
              <a:latin typeface="Calibri"/>
            </a:endParaRPr>
          </a:p>
        </p:txBody>
      </p:sp>
      <p:sp>
        <p:nvSpPr>
          <p:cNvPr id="158" name="PlaceHolder 2"/>
          <p:cNvSpPr>
            <a:spLocks noGrp="1"/>
          </p:cNvSpPr>
          <p:nvPr>
            <p:ph/>
          </p:nvPr>
        </p:nvSpPr>
        <p:spPr>
          <a:xfrm>
            <a:off x="1143000" y="1821240"/>
            <a:ext cx="10515240" cy="4350960"/>
          </a:xfrm>
          <a:prstGeom prst="rect">
            <a:avLst/>
          </a:prstGeom>
          <a:noFill/>
          <a:ln w="0">
            <a:noFill/>
          </a:ln>
        </p:spPr>
        <p:txBody>
          <a:bodyPr anchor="t">
            <a:normAutofit/>
          </a:bodyPr>
          <a:p>
            <a:pPr algn="just">
              <a:lnSpc>
                <a:spcPct val="90000"/>
              </a:lnSpc>
              <a:spcBef>
                <a:spcPts val="1001"/>
              </a:spcBef>
              <a:buNone/>
              <a:tabLst>
                <a:tab algn="l" pos="0"/>
              </a:tabLst>
            </a:pPr>
            <a:r>
              <a:rPr b="0" lang="en-US" sz="2800" spc="-1" strike="noStrike">
                <a:solidFill>
                  <a:srgbClr val="000000"/>
                </a:solidFill>
                <a:latin typeface="Calibri"/>
              </a:rPr>
              <a:t>If </a:t>
            </a:r>
            <a:r>
              <a:rPr b="0" i="1" lang="en-US" sz="2800" spc="-1" strike="noStrike">
                <a:solidFill>
                  <a:srgbClr val="000000"/>
                </a:solidFill>
                <a:latin typeface="Calibri"/>
              </a:rPr>
              <a:t>G</a:t>
            </a:r>
            <a:r>
              <a:rPr b="0" lang="en-US" sz="2800" spc="-1" strike="noStrike">
                <a:solidFill>
                  <a:srgbClr val="000000"/>
                </a:solidFill>
                <a:latin typeface="Calibri"/>
              </a:rPr>
              <a:t> is a connected graph, the spanning tree in </a:t>
            </a:r>
            <a:r>
              <a:rPr b="0" i="1" lang="en-US" sz="2800" spc="-1" strike="noStrike">
                <a:solidFill>
                  <a:srgbClr val="000000"/>
                </a:solidFill>
                <a:latin typeface="Calibri"/>
              </a:rPr>
              <a:t>G</a:t>
            </a:r>
            <a:r>
              <a:rPr b="0" lang="en-US" sz="2800" spc="-1" strike="noStrike">
                <a:solidFill>
                  <a:srgbClr val="000000"/>
                </a:solidFill>
                <a:latin typeface="Calibri"/>
              </a:rPr>
              <a:t> is a subgraph of </a:t>
            </a:r>
            <a:r>
              <a:rPr b="0" i="1" lang="en-US" sz="2800" spc="-1" strike="noStrike">
                <a:solidFill>
                  <a:srgbClr val="000000"/>
                </a:solidFill>
                <a:latin typeface="Calibri"/>
              </a:rPr>
              <a:t>G</a:t>
            </a:r>
            <a:r>
              <a:rPr b="0" lang="en-US" sz="2800" spc="-1" strike="noStrike">
                <a:solidFill>
                  <a:srgbClr val="000000"/>
                </a:solidFill>
                <a:latin typeface="Calibri"/>
              </a:rPr>
              <a:t> which includes every vertex of </a:t>
            </a:r>
            <a:r>
              <a:rPr b="0" i="1" lang="en-US" sz="2800" spc="-1" strike="noStrike">
                <a:solidFill>
                  <a:srgbClr val="000000"/>
                </a:solidFill>
                <a:latin typeface="Calibri"/>
              </a:rPr>
              <a:t>G</a:t>
            </a:r>
            <a:r>
              <a:rPr b="0" lang="en-US" sz="2800" spc="-1" strike="noStrike">
                <a:solidFill>
                  <a:srgbClr val="000000"/>
                </a:solidFill>
                <a:latin typeface="Calibri"/>
              </a:rPr>
              <a:t> and is also a tree. Consider the following graph.</a:t>
            </a: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r>
              <a:rPr b="0" lang="en-US" sz="2800" spc="-1" strike="noStrike">
                <a:solidFill>
                  <a:srgbClr val="000000"/>
                </a:solidFill>
                <a:latin typeface="Calibri"/>
              </a:rPr>
              <a:t>The following are the three of its spanning trees:</a:t>
            </a:r>
            <a:endParaRPr b="0" lang="en-US" sz="2800" spc="-1" strike="noStrike">
              <a:solidFill>
                <a:srgbClr val="000000"/>
              </a:solidFill>
              <a:latin typeface="Calibri"/>
            </a:endParaRPr>
          </a:p>
        </p:txBody>
      </p:sp>
      <p:pic>
        <p:nvPicPr>
          <p:cNvPr id="159" name="Picture 5" descr="https://scanftree.com/Graph-Theory/images/g30.PNG"/>
          <p:cNvPicPr/>
          <p:nvPr/>
        </p:nvPicPr>
        <p:blipFill>
          <a:blip r:embed="rId1"/>
          <a:stretch/>
        </p:blipFill>
        <p:spPr>
          <a:xfrm>
            <a:off x="3907800" y="3200400"/>
            <a:ext cx="5007600" cy="2303280"/>
          </a:xfrm>
          <a:prstGeom prst="rect">
            <a:avLst/>
          </a:prstGeom>
          <a:ln w="0">
            <a:noFill/>
          </a:ln>
        </p:spPr>
      </p:pic>
    </p:spTree>
  </p:cSld>
  <mc:AlternateContent>
    <mc:Choice Requires="p14">
      <p:transition spd="slow" p14:dur="3900">
        <p14:glitter dir="l" pattern="hexagon"/>
      </p:transition>
    </mc:Choice>
    <mc:Fallback>
      <p:transition spd="slow">
        <p:fade/>
      </p:transition>
    </mc:Fallback>
  </mc:AlternateContent>
  <p:timing>
    <p:tnLst>
      <p:par>
        <p:cTn id="191" dur="indefinite" restart="never" nodeType="tmRoot">
          <p:childTnLst>
            <p:seq>
              <p:cTn id="192" dur="indefinite" nodeType="mainSeq">
                <p:childTnLst>
                  <p:par>
                    <p:cTn id="193" fill="hold">
                      <p:stCondLst>
                        <p:cond delay="indefinite"/>
                      </p:stCondLst>
                      <p:childTnLst>
                        <p:par>
                          <p:cTn id="194" fill="hold">
                            <p:stCondLst>
                              <p:cond delay="0"/>
                            </p:stCondLst>
                            <p:childTnLst>
                              <p:par>
                                <p:cTn id="195" nodeType="clickEffect" fill="hold" presetClass="entr" presetID="16" presetSubtype="21">
                                  <p:stCondLst>
                                    <p:cond delay="0"/>
                                  </p:stCondLst>
                                  <p:childTnLst>
                                    <p:set>
                                      <p:cBhvr>
                                        <p:cTn id="196" dur="1" fill="hold">
                                          <p:stCondLst>
                                            <p:cond delay="0"/>
                                          </p:stCondLst>
                                        </p:cTn>
                                        <p:tgtEl>
                                          <p:spTgt spid="157"/>
                                        </p:tgtEl>
                                        <p:attrNameLst>
                                          <p:attrName>style.visibility</p:attrName>
                                        </p:attrNameLst>
                                      </p:cBhvr>
                                      <p:to>
                                        <p:strVal val="visible"/>
                                      </p:to>
                                    </p:set>
                                    <p:animEffect filter="barn(inVertical)" transition="in">
                                      <p:cBhvr additive="repl">
                                        <p:cTn id="197" dur="500"/>
                                        <p:tgtEl>
                                          <p:spTgt spid="157"/>
                                        </p:tgtEl>
                                      </p:cBhvr>
                                    </p:animEffect>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2" presetSubtype="4">
                                  <p:stCondLst>
                                    <p:cond delay="0"/>
                                  </p:stCondLst>
                                  <p:childTnLst>
                                    <p:set>
                                      <p:cBhvr>
                                        <p:cTn id="201" dur="1" fill="hold">
                                          <p:stCondLst>
                                            <p:cond delay="0"/>
                                          </p:stCondLst>
                                        </p:cTn>
                                        <p:tgtEl>
                                          <p:spTgt spid="158">
                                            <p:txEl>
                                              <p:pRg st="0" end="0"/>
                                            </p:txEl>
                                          </p:spTgt>
                                        </p:tgtEl>
                                        <p:attrNameLst>
                                          <p:attrName>style.visibility</p:attrName>
                                        </p:attrNameLst>
                                      </p:cBhvr>
                                      <p:to>
                                        <p:strVal val="visible"/>
                                      </p:to>
                                    </p:set>
                                    <p:anim calcmode="lin" valueType="num">
                                      <p:cBhvr additive="repl">
                                        <p:cTn id="202" dur="500" fill="hold"/>
                                        <p:tgtEl>
                                          <p:spTgt spid="158">
                                            <p:txEl>
                                              <p:pRg st="0" end="0"/>
                                            </p:txEl>
                                          </p:spTgt>
                                        </p:tgtEl>
                                        <p:attrNameLst>
                                          <p:attrName>ppt_x</p:attrName>
                                        </p:attrNameLst>
                                      </p:cBhvr>
                                      <p:tavLst>
                                        <p:tav tm="0">
                                          <p:val>
                                            <p:strVal val="#ppt_x"/>
                                          </p:val>
                                        </p:tav>
                                        <p:tav tm="100000">
                                          <p:val>
                                            <p:strVal val="#ppt_x"/>
                                          </p:val>
                                        </p:tav>
                                      </p:tavLst>
                                    </p:anim>
                                    <p:anim calcmode="lin" valueType="num">
                                      <p:cBhvr additive="repl">
                                        <p:cTn id="203" dur="500" fill="hold"/>
                                        <p:tgtEl>
                                          <p:spTgt spid="1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nodeType="clickEffect" fill="hold" presetClass="entr" presetID="2" presetSubtype="4">
                                  <p:stCondLst>
                                    <p:cond delay="0"/>
                                  </p:stCondLst>
                                  <p:childTnLst>
                                    <p:set>
                                      <p:cBhvr>
                                        <p:cTn id="207" dur="1" fill="hold">
                                          <p:stCondLst>
                                            <p:cond delay="0"/>
                                          </p:stCondLst>
                                        </p:cTn>
                                        <p:tgtEl>
                                          <p:spTgt spid="159"/>
                                        </p:tgtEl>
                                        <p:attrNameLst>
                                          <p:attrName>style.visibility</p:attrName>
                                        </p:attrNameLst>
                                      </p:cBhvr>
                                      <p:to>
                                        <p:strVal val="visible"/>
                                      </p:to>
                                    </p:set>
                                    <p:anim calcmode="lin" valueType="num">
                                      <p:cBhvr additive="repl">
                                        <p:cTn id="208" dur="500" fill="hold"/>
                                        <p:tgtEl>
                                          <p:spTgt spid="159"/>
                                        </p:tgtEl>
                                        <p:attrNameLst>
                                          <p:attrName>ppt_x</p:attrName>
                                        </p:attrNameLst>
                                      </p:cBhvr>
                                      <p:tavLst>
                                        <p:tav tm="0">
                                          <p:val>
                                            <p:strVal val="#ppt_x"/>
                                          </p:val>
                                        </p:tav>
                                        <p:tav tm="100000">
                                          <p:val>
                                            <p:strVal val="#ppt_x"/>
                                          </p:val>
                                        </p:tav>
                                      </p:tavLst>
                                    </p:anim>
                                    <p:anim calcmode="lin" valueType="num">
                                      <p:cBhvr additive="repl">
                                        <p:cTn id="209" dur="500" fill="hold"/>
                                        <p:tgtEl>
                                          <p:spTgt spid="159"/>
                                        </p:tgtEl>
                                        <p:attrNameLst>
                                          <p:attrName>ppt_y</p:attrName>
                                        </p:attrNameLst>
                                      </p:cBhvr>
                                      <p:tavLst>
                                        <p:tav tm="0">
                                          <p:val>
                                            <p:strVal val="1+#ppt_h/2"/>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nodeType="clickEffect" fill="hold" presetClass="entr" presetID="2" presetSubtype="4">
                                  <p:stCondLst>
                                    <p:cond delay="0"/>
                                  </p:stCondLst>
                                  <p:childTnLst>
                                    <p:set>
                                      <p:cBhvr>
                                        <p:cTn id="213" dur="1" fill="hold">
                                          <p:stCondLst>
                                            <p:cond delay="0"/>
                                          </p:stCondLst>
                                        </p:cTn>
                                        <p:tgtEl>
                                          <p:spTgt spid="158">
                                            <p:txEl>
                                              <p:pRg st="6" end="6"/>
                                            </p:txEl>
                                          </p:spTgt>
                                        </p:tgtEl>
                                        <p:attrNameLst>
                                          <p:attrName>style.visibility</p:attrName>
                                        </p:attrNameLst>
                                      </p:cBhvr>
                                      <p:to>
                                        <p:strVal val="visible"/>
                                      </p:to>
                                    </p:set>
                                    <p:anim calcmode="lin" valueType="num">
                                      <p:cBhvr additive="repl">
                                        <p:cTn id="214" dur="500" fill="hold"/>
                                        <p:tgtEl>
                                          <p:spTgt spid="158">
                                            <p:txEl>
                                              <p:pRg st="6" end="6"/>
                                            </p:txEl>
                                          </p:spTgt>
                                        </p:tgtEl>
                                        <p:attrNameLst>
                                          <p:attrName>ppt_x</p:attrName>
                                        </p:attrNameLst>
                                      </p:cBhvr>
                                      <p:tavLst>
                                        <p:tav tm="0">
                                          <p:val>
                                            <p:strVal val="#ppt_x"/>
                                          </p:val>
                                        </p:tav>
                                        <p:tav tm="100000">
                                          <p:val>
                                            <p:strVal val="#ppt_x"/>
                                          </p:val>
                                        </p:tav>
                                      </p:tavLst>
                                    </p:anim>
                                    <p:anim calcmode="lin" valueType="num">
                                      <p:cBhvr additive="repl">
                                        <p:cTn id="215" dur="500" fill="hold"/>
                                        <p:tgtEl>
                                          <p:spTgt spid="15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ff0000"/>
                </a:solidFill>
                <a:latin typeface="Calibri Light"/>
              </a:rPr>
              <a:t>Continued…..</a:t>
            </a:r>
            <a:endParaRPr b="0" lang="en-US" sz="4400" spc="-1" strike="noStrike">
              <a:solidFill>
                <a:srgbClr val="000000"/>
              </a:solidFill>
              <a:latin typeface="Calibri"/>
            </a:endParaRPr>
          </a:p>
        </p:txBody>
      </p:sp>
      <p:pic>
        <p:nvPicPr>
          <p:cNvPr id="161" name="Content Placeholder 4" descr="https://scanftree.com/Graph-Theory/images/g31.PNG"/>
          <p:cNvPicPr/>
          <p:nvPr/>
        </p:nvPicPr>
        <p:blipFill>
          <a:blip r:embed="rId1"/>
          <a:stretch/>
        </p:blipFill>
        <p:spPr>
          <a:xfrm>
            <a:off x="1828800" y="1825560"/>
            <a:ext cx="8991360" cy="4350960"/>
          </a:xfrm>
          <a:prstGeom prst="rect">
            <a:avLst/>
          </a:prstGeom>
          <a:ln w="0">
            <a:noFill/>
          </a:ln>
        </p:spPr>
      </p:pic>
    </p:spTree>
  </p:cSld>
  <mc:AlternateContent>
    <mc:Choice Requires="p14">
      <p:transition spd="slow" p14:dur="3900">
        <p14:glitter dir="l" pattern="hexagon"/>
      </p:transition>
    </mc:Choice>
    <mc:Fallback>
      <p:transition spd="slow">
        <p:fade/>
      </p:transition>
    </mc:Fallback>
  </mc:AlternateContent>
  <p:timing>
    <p:tnLst>
      <p:par>
        <p:cTn id="216" dur="indefinite" restart="never" nodeType="tmRoot">
          <p:childTnLst>
            <p:seq>
              <p:cTn id="217" dur="indefinite" nodeType="mainSeq">
                <p:childTnLst>
                  <p:par>
                    <p:cTn id="218" fill="hold">
                      <p:stCondLst>
                        <p:cond delay="indefinite"/>
                      </p:stCondLst>
                      <p:childTnLst>
                        <p:par>
                          <p:cTn id="219" fill="hold">
                            <p:stCondLst>
                              <p:cond delay="0"/>
                            </p:stCondLst>
                            <p:childTnLst>
                              <p:par>
                                <p:cTn id="220" nodeType="clickEffect" fill="hold" presetClass="entr" presetID="2" presetSubtype="4">
                                  <p:stCondLst>
                                    <p:cond delay="0"/>
                                  </p:stCondLst>
                                  <p:childTnLst>
                                    <p:set>
                                      <p:cBhvr>
                                        <p:cTn id="221" dur="1" fill="hold">
                                          <p:stCondLst>
                                            <p:cond delay="0"/>
                                          </p:stCondLst>
                                        </p:cTn>
                                        <p:tgtEl>
                                          <p:spTgt spid="161"/>
                                        </p:tgtEl>
                                        <p:attrNameLst>
                                          <p:attrName>style.visibility</p:attrName>
                                        </p:attrNameLst>
                                      </p:cBhvr>
                                      <p:to>
                                        <p:strVal val="visible"/>
                                      </p:to>
                                    </p:set>
                                    <p:anim calcmode="lin" valueType="num">
                                      <p:cBhvr additive="repl">
                                        <p:cTn id="222" dur="500" fill="hold"/>
                                        <p:tgtEl>
                                          <p:spTgt spid="161"/>
                                        </p:tgtEl>
                                        <p:attrNameLst>
                                          <p:attrName>ppt_x</p:attrName>
                                        </p:attrNameLst>
                                      </p:cBhvr>
                                      <p:tavLst>
                                        <p:tav tm="0">
                                          <p:val>
                                            <p:strVal val="#ppt_x"/>
                                          </p:val>
                                        </p:tav>
                                        <p:tav tm="100000">
                                          <p:val>
                                            <p:strVal val="#ppt_x"/>
                                          </p:val>
                                        </p:tav>
                                      </p:tavLst>
                                    </p:anim>
                                    <p:anim calcmode="lin" valueType="num">
                                      <p:cBhvr additive="repl">
                                        <p:cTn id="223"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ff0000"/>
                </a:solidFill>
                <a:latin typeface="Calibri Light"/>
              </a:rPr>
              <a:t>Interval Graphs</a:t>
            </a:r>
            <a:endParaRPr b="0" lang="en-US" sz="4400" spc="-1" strike="noStrike">
              <a:solidFill>
                <a:srgbClr val="000000"/>
              </a:solidFill>
              <a:latin typeface="Calibri"/>
            </a:endParaRPr>
          </a:p>
        </p:txBody>
      </p:sp>
      <p:sp>
        <p:nvSpPr>
          <p:cNvPr id="163" name="PlaceHolder 2"/>
          <p:cNvSpPr>
            <a:spLocks noGrp="1"/>
          </p:cNvSpPr>
          <p:nvPr>
            <p:ph/>
          </p:nvPr>
        </p:nvSpPr>
        <p:spPr>
          <a:xfrm>
            <a:off x="838080" y="1825560"/>
            <a:ext cx="10515240" cy="4350960"/>
          </a:xfrm>
          <a:prstGeom prst="rect">
            <a:avLst/>
          </a:prstGeom>
          <a:noFill/>
          <a:ln w="0">
            <a:noFill/>
          </a:ln>
        </p:spPr>
        <p:txBody>
          <a:bodyPr anchor="t">
            <a:normAutofit fontScale="95000"/>
          </a:bodyPr>
          <a:p>
            <a:pPr algn="just">
              <a:lnSpc>
                <a:spcPct val="90000"/>
              </a:lnSpc>
              <a:spcBef>
                <a:spcPts val="1001"/>
              </a:spcBef>
              <a:buNone/>
              <a:tabLst>
                <a:tab algn="l" pos="0"/>
              </a:tabLst>
            </a:pPr>
            <a:r>
              <a:rPr b="0" lang="en-US" sz="2800" spc="-1" strike="noStrike">
                <a:solidFill>
                  <a:srgbClr val="000000"/>
                </a:solidFill>
                <a:latin typeface="Calibri"/>
              </a:rPr>
              <a:t>Consider the intervals (0, 3), (2, 7), (-1, 1), (2, 3), (1, 4), (6, 8) which may be illustrated as</a:t>
            </a: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r>
              <a:rPr b="0" lang="en-US" sz="2800" spc="-1" strike="noStrike">
                <a:solidFill>
                  <a:srgbClr val="000000"/>
                </a:solidFill>
                <a:latin typeface="Calibri"/>
              </a:rPr>
              <a:t>We can construct the resulting interval graphs by taking the interval as vertices, join two of these vertices by an edge whenever the corresponding intervals have at least one point in common.</a:t>
            </a: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p:txBody>
      </p:sp>
      <p:pic>
        <p:nvPicPr>
          <p:cNvPr id="164" name="Picture 3" descr=""/>
          <p:cNvPicPr/>
          <p:nvPr/>
        </p:nvPicPr>
        <p:blipFill>
          <a:blip r:embed="rId1"/>
          <a:stretch/>
        </p:blipFill>
        <p:spPr>
          <a:xfrm>
            <a:off x="1856520" y="2908440"/>
            <a:ext cx="8395560" cy="1816560"/>
          </a:xfrm>
          <a:prstGeom prst="rect">
            <a:avLst/>
          </a:prstGeom>
          <a:ln w="0">
            <a:noFill/>
          </a:ln>
        </p:spPr>
      </p:pic>
    </p:spTree>
  </p:cSld>
  <mc:AlternateContent>
    <mc:Choice Requires="p14">
      <p:transition spd="slow" p14:dur="1250"/>
    </mc:Choice>
    <mc:Fallback>
      <p:transition spd="slow"/>
    </mc:Fallback>
  </mc:AlternateContent>
  <p:timing>
    <p:tnLst>
      <p:par>
        <p:cTn id="224" dur="indefinite" restart="never" nodeType="tmRoot">
          <p:childTnLst>
            <p:seq>
              <p:cTn id="225" dur="indefinite" nodeType="mainSeq">
                <p:childTnLst>
                  <p:par>
                    <p:cTn id="226" fill="hold">
                      <p:stCondLst>
                        <p:cond delay="indefinite"/>
                      </p:stCondLst>
                      <p:childTnLst>
                        <p:par>
                          <p:cTn id="227" fill="hold">
                            <p:stCondLst>
                              <p:cond delay="0"/>
                            </p:stCondLst>
                            <p:childTnLst>
                              <p:par>
                                <p:cTn id="228" nodeType="clickEffect" fill="hold" presetClass="entr" presetID="16" presetSubtype="21">
                                  <p:stCondLst>
                                    <p:cond delay="0"/>
                                  </p:stCondLst>
                                  <p:childTnLst>
                                    <p:set>
                                      <p:cBhvr>
                                        <p:cTn id="229" dur="1" fill="hold">
                                          <p:stCondLst>
                                            <p:cond delay="0"/>
                                          </p:stCondLst>
                                        </p:cTn>
                                        <p:tgtEl>
                                          <p:spTgt spid="162"/>
                                        </p:tgtEl>
                                        <p:attrNameLst>
                                          <p:attrName>style.visibility</p:attrName>
                                        </p:attrNameLst>
                                      </p:cBhvr>
                                      <p:to>
                                        <p:strVal val="visible"/>
                                      </p:to>
                                    </p:set>
                                    <p:animEffect filter="barn(inVertical)" transition="in">
                                      <p:cBhvr additive="repl">
                                        <p:cTn id="230" dur="500"/>
                                        <p:tgtEl>
                                          <p:spTgt spid="162"/>
                                        </p:tgtEl>
                                      </p:cBhvr>
                                    </p:animEffec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2" presetSubtype="4">
                                  <p:stCondLst>
                                    <p:cond delay="0"/>
                                  </p:stCondLst>
                                  <p:childTnLst>
                                    <p:set>
                                      <p:cBhvr>
                                        <p:cTn id="234" dur="1" fill="hold">
                                          <p:stCondLst>
                                            <p:cond delay="0"/>
                                          </p:stCondLst>
                                        </p:cTn>
                                        <p:tgtEl>
                                          <p:spTgt spid="163">
                                            <p:txEl>
                                              <p:pRg st="0" end="0"/>
                                            </p:txEl>
                                          </p:spTgt>
                                        </p:tgtEl>
                                        <p:attrNameLst>
                                          <p:attrName>style.visibility</p:attrName>
                                        </p:attrNameLst>
                                      </p:cBhvr>
                                      <p:to>
                                        <p:strVal val="visible"/>
                                      </p:to>
                                    </p:set>
                                    <p:anim calcmode="lin" valueType="num">
                                      <p:cBhvr additive="repl">
                                        <p:cTn id="235" dur="500" fill="hold"/>
                                        <p:tgtEl>
                                          <p:spTgt spid="163">
                                            <p:txEl>
                                              <p:pRg st="0" end="0"/>
                                            </p:txEl>
                                          </p:spTgt>
                                        </p:tgtEl>
                                        <p:attrNameLst>
                                          <p:attrName>ppt_x</p:attrName>
                                        </p:attrNameLst>
                                      </p:cBhvr>
                                      <p:tavLst>
                                        <p:tav tm="0">
                                          <p:val>
                                            <p:strVal val="#ppt_x"/>
                                          </p:val>
                                        </p:tav>
                                        <p:tav tm="100000">
                                          <p:val>
                                            <p:strVal val="#ppt_x"/>
                                          </p:val>
                                        </p:tav>
                                      </p:tavLst>
                                    </p:anim>
                                    <p:anim calcmode="lin" valueType="num">
                                      <p:cBhvr additive="repl">
                                        <p:cTn id="236" dur="500" fill="hold"/>
                                        <p:tgtEl>
                                          <p:spTgt spid="1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2" presetSubtype="4">
                                  <p:stCondLst>
                                    <p:cond delay="0"/>
                                  </p:stCondLst>
                                  <p:childTnLst>
                                    <p:set>
                                      <p:cBhvr>
                                        <p:cTn id="240" dur="1" fill="hold">
                                          <p:stCondLst>
                                            <p:cond delay="0"/>
                                          </p:stCondLst>
                                        </p:cTn>
                                        <p:tgtEl>
                                          <p:spTgt spid="164"/>
                                        </p:tgtEl>
                                        <p:attrNameLst>
                                          <p:attrName>style.visibility</p:attrName>
                                        </p:attrNameLst>
                                      </p:cBhvr>
                                      <p:to>
                                        <p:strVal val="visible"/>
                                      </p:to>
                                    </p:set>
                                    <p:anim calcmode="lin" valueType="num">
                                      <p:cBhvr additive="repl">
                                        <p:cTn id="241" dur="500" fill="hold"/>
                                        <p:tgtEl>
                                          <p:spTgt spid="164"/>
                                        </p:tgtEl>
                                        <p:attrNameLst>
                                          <p:attrName>ppt_x</p:attrName>
                                        </p:attrNameLst>
                                      </p:cBhvr>
                                      <p:tavLst>
                                        <p:tav tm="0">
                                          <p:val>
                                            <p:strVal val="#ppt_x"/>
                                          </p:val>
                                        </p:tav>
                                        <p:tav tm="100000">
                                          <p:val>
                                            <p:strVal val="#ppt_x"/>
                                          </p:val>
                                        </p:tav>
                                      </p:tavLst>
                                    </p:anim>
                                    <p:anim calcmode="lin" valueType="num">
                                      <p:cBhvr additive="repl">
                                        <p:cTn id="242" dur="500" fill="hold"/>
                                        <p:tgtEl>
                                          <p:spTgt spid="164"/>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2" presetSubtype="4">
                                  <p:stCondLst>
                                    <p:cond delay="0"/>
                                  </p:stCondLst>
                                  <p:childTnLst>
                                    <p:set>
                                      <p:cBhvr>
                                        <p:cTn id="246" dur="1" fill="hold">
                                          <p:stCondLst>
                                            <p:cond delay="0"/>
                                          </p:stCondLst>
                                        </p:cTn>
                                        <p:tgtEl>
                                          <p:spTgt spid="163">
                                            <p:txEl>
                                              <p:pRg st="5" end="5"/>
                                            </p:txEl>
                                          </p:spTgt>
                                        </p:tgtEl>
                                        <p:attrNameLst>
                                          <p:attrName>style.visibility</p:attrName>
                                        </p:attrNameLst>
                                      </p:cBhvr>
                                      <p:to>
                                        <p:strVal val="visible"/>
                                      </p:to>
                                    </p:set>
                                    <p:anim calcmode="lin" valueType="num">
                                      <p:cBhvr additive="repl">
                                        <p:cTn id="247" dur="500" fill="hold"/>
                                        <p:tgtEl>
                                          <p:spTgt spid="163">
                                            <p:txEl>
                                              <p:pRg st="5" end="5"/>
                                            </p:txEl>
                                          </p:spTgt>
                                        </p:tgtEl>
                                        <p:attrNameLst>
                                          <p:attrName>ppt_x</p:attrName>
                                        </p:attrNameLst>
                                      </p:cBhvr>
                                      <p:tavLst>
                                        <p:tav tm="0">
                                          <p:val>
                                            <p:strVal val="#ppt_x"/>
                                          </p:val>
                                        </p:tav>
                                        <p:tav tm="100000">
                                          <p:val>
                                            <p:strVal val="#ppt_x"/>
                                          </p:val>
                                        </p:tav>
                                      </p:tavLst>
                                    </p:anim>
                                    <p:anim calcmode="lin" valueType="num">
                                      <p:cBhvr additive="repl">
                                        <p:cTn id="248" dur="500" fill="hold"/>
                                        <p:tgtEl>
                                          <p:spTgt spid="1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ff0000"/>
                </a:solidFill>
                <a:latin typeface="Calibri Light"/>
              </a:rPr>
              <a:t>Continued…..</a:t>
            </a:r>
            <a:endParaRPr b="0" lang="en-US" sz="4400" spc="-1" strike="noStrike">
              <a:solidFill>
                <a:srgbClr val="000000"/>
              </a:solidFill>
              <a:latin typeface="Calibri"/>
            </a:endParaRPr>
          </a:p>
        </p:txBody>
      </p:sp>
      <p:sp>
        <p:nvSpPr>
          <p:cNvPr id="166"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Note that since the intervals (-1, 1) and (1, 4) are open intervals, they do not have a point in common.</a:t>
            </a:r>
            <a:endParaRPr b="0" lang="en-US" sz="2800" spc="-1" strike="noStrike">
              <a:solidFill>
                <a:srgbClr val="000000"/>
              </a:solidFill>
              <a:latin typeface="Calibri"/>
            </a:endParaRPr>
          </a:p>
        </p:txBody>
      </p:sp>
      <p:pic>
        <p:nvPicPr>
          <p:cNvPr id="167" name="Picture 6" descr=""/>
          <p:cNvPicPr/>
          <p:nvPr/>
        </p:nvPicPr>
        <p:blipFill>
          <a:blip r:embed="rId1"/>
          <a:stretch/>
        </p:blipFill>
        <p:spPr>
          <a:xfrm>
            <a:off x="1011240" y="2078280"/>
            <a:ext cx="10154880" cy="2770560"/>
          </a:xfrm>
          <a:prstGeom prst="rect">
            <a:avLst/>
          </a:prstGeom>
          <a:ln w="0">
            <a:noFill/>
          </a:ln>
        </p:spPr>
      </p:pic>
    </p:spTree>
  </p:cSld>
  <mc:AlternateContent>
    <mc:Choice Requires="p14">
      <p:transition spd="slow" p14:dur="1250"/>
    </mc:Choice>
    <mc:Fallback>
      <p:transition spd="slow"/>
    </mc:Fallback>
  </mc:AlternateContent>
  <p:timing>
    <p:tnLst>
      <p:par>
        <p:cTn id="249" dur="indefinite" restart="never" nodeType="tmRoot">
          <p:childTnLst>
            <p:seq>
              <p:cTn id="250" dur="indefinite" nodeType="mainSeq">
                <p:childTnLst>
                  <p:par>
                    <p:cTn id="251" fill="hold">
                      <p:stCondLst>
                        <p:cond delay="indefinite"/>
                      </p:stCondLst>
                      <p:childTnLst>
                        <p:par>
                          <p:cTn id="252" fill="hold">
                            <p:stCondLst>
                              <p:cond delay="0"/>
                            </p:stCondLst>
                            <p:childTnLst>
                              <p:par>
                                <p:cTn id="253" nodeType="clickEffect" fill="hold" presetClass="entr" presetID="2" presetSubtype="4">
                                  <p:stCondLst>
                                    <p:cond delay="0"/>
                                  </p:stCondLst>
                                  <p:childTnLst>
                                    <p:set>
                                      <p:cBhvr>
                                        <p:cTn id="254" dur="1" fill="hold">
                                          <p:stCondLst>
                                            <p:cond delay="0"/>
                                          </p:stCondLst>
                                        </p:cTn>
                                        <p:tgtEl>
                                          <p:spTgt spid="167"/>
                                        </p:tgtEl>
                                        <p:attrNameLst>
                                          <p:attrName>style.visibility</p:attrName>
                                        </p:attrNameLst>
                                      </p:cBhvr>
                                      <p:to>
                                        <p:strVal val="visible"/>
                                      </p:to>
                                    </p:set>
                                    <p:anim calcmode="lin" valueType="num">
                                      <p:cBhvr additive="repl">
                                        <p:cTn id="255" dur="500" fill="hold"/>
                                        <p:tgtEl>
                                          <p:spTgt spid="167"/>
                                        </p:tgtEl>
                                        <p:attrNameLst>
                                          <p:attrName>ppt_x</p:attrName>
                                        </p:attrNameLst>
                                      </p:cBhvr>
                                      <p:tavLst>
                                        <p:tav tm="0">
                                          <p:val>
                                            <p:strVal val="#ppt_x"/>
                                          </p:val>
                                        </p:tav>
                                        <p:tav tm="100000">
                                          <p:val>
                                            <p:strVal val="#ppt_x"/>
                                          </p:val>
                                        </p:tav>
                                      </p:tavLst>
                                    </p:anim>
                                    <p:anim calcmode="lin" valueType="num">
                                      <p:cBhvr additive="repl">
                                        <p:cTn id="256"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2" presetSubtype="4">
                                  <p:stCondLst>
                                    <p:cond delay="0"/>
                                  </p:stCondLst>
                                  <p:childTnLst>
                                    <p:set>
                                      <p:cBhvr>
                                        <p:cTn id="260" dur="1" fill="hold">
                                          <p:stCondLst>
                                            <p:cond delay="0"/>
                                          </p:stCondLst>
                                        </p:cTn>
                                        <p:tgtEl>
                                          <p:spTgt spid="166">
                                            <p:txEl>
                                              <p:pRg st="7" end="7"/>
                                            </p:txEl>
                                          </p:spTgt>
                                        </p:tgtEl>
                                        <p:attrNameLst>
                                          <p:attrName>style.visibility</p:attrName>
                                        </p:attrNameLst>
                                      </p:cBhvr>
                                      <p:to>
                                        <p:strVal val="visible"/>
                                      </p:to>
                                    </p:set>
                                    <p:anim calcmode="lin" valueType="num">
                                      <p:cBhvr additive="repl">
                                        <p:cTn id="261" dur="500" fill="hold"/>
                                        <p:tgtEl>
                                          <p:spTgt spid="166">
                                            <p:txEl>
                                              <p:pRg st="7" end="7"/>
                                            </p:txEl>
                                          </p:spTgt>
                                        </p:tgtEl>
                                        <p:attrNameLst>
                                          <p:attrName>ppt_x</p:attrName>
                                        </p:attrNameLst>
                                      </p:cBhvr>
                                      <p:tavLst>
                                        <p:tav tm="0">
                                          <p:val>
                                            <p:strVal val="#ppt_x"/>
                                          </p:val>
                                        </p:tav>
                                        <p:tav tm="100000">
                                          <p:val>
                                            <p:strVal val="#ppt_x"/>
                                          </p:val>
                                        </p:tav>
                                      </p:tavLst>
                                    </p:anim>
                                    <p:anim calcmode="lin" valueType="num">
                                      <p:cBhvr additive="repl">
                                        <p:cTn id="262" dur="500" fill="hold"/>
                                        <p:tgtEl>
                                          <p:spTgt spid="16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ff0000"/>
                </a:solidFill>
                <a:latin typeface="Calibri Light"/>
              </a:rPr>
              <a:t>Definition of Diagraph</a:t>
            </a:r>
            <a:endParaRPr b="0" lang="en-US" sz="4400" spc="-1" strike="noStrike">
              <a:solidFill>
                <a:srgbClr val="000000"/>
              </a:solidFill>
              <a:latin typeface="Calibri"/>
            </a:endParaRPr>
          </a:p>
        </p:txBody>
      </p:sp>
      <p:sp>
        <p:nvSpPr>
          <p:cNvPr id="169" name="PlaceHolder 2"/>
          <p:cNvSpPr>
            <a:spLocks noGrp="1"/>
          </p:cNvSpPr>
          <p:nvPr>
            <p:ph/>
          </p:nvPr>
        </p:nvSpPr>
        <p:spPr>
          <a:xfrm>
            <a:off x="838080" y="1825560"/>
            <a:ext cx="10515240" cy="4350960"/>
          </a:xfrm>
          <a:prstGeom prst="rect">
            <a:avLst/>
          </a:prstGeom>
          <a:noFill/>
          <a:ln w="0">
            <a:noFill/>
          </a:ln>
        </p:spPr>
        <p:txBody>
          <a:bodyPr anchor="t">
            <a:normAutofit/>
          </a:bodyPr>
          <a:p>
            <a:pPr algn="just">
              <a:lnSpc>
                <a:spcPct val="90000"/>
              </a:lnSpc>
              <a:spcBef>
                <a:spcPts val="1001"/>
              </a:spcBef>
              <a:buNone/>
              <a:tabLst>
                <a:tab algn="l" pos="0"/>
              </a:tabLst>
            </a:pPr>
            <a:r>
              <a:rPr b="0" lang="en-US" sz="3200" spc="-1" strike="noStrike">
                <a:solidFill>
                  <a:srgbClr val="000000"/>
                </a:solidFill>
                <a:latin typeface="Calibri"/>
              </a:rPr>
              <a:t>A directed graph or diagraph </a:t>
            </a:r>
            <a:r>
              <a:rPr b="0" i="1" lang="en-US" sz="3200" spc="-1" strike="noStrike">
                <a:solidFill>
                  <a:srgbClr val="000000"/>
                </a:solidFill>
                <a:latin typeface="Calibri"/>
              </a:rPr>
              <a:t>D</a:t>
            </a:r>
            <a:r>
              <a:rPr b="0" lang="en-US" sz="3200" spc="-1" strike="noStrike">
                <a:solidFill>
                  <a:srgbClr val="000000"/>
                </a:solidFill>
                <a:latin typeface="Calibri"/>
              </a:rPr>
              <a:t> consists of a set of elements, called vertices, and a list of ordered pairs of these elements, called arcs. The set of vertices is called arcs. The set of vertices is called the vertex-set of </a:t>
            </a:r>
            <a:r>
              <a:rPr b="0" i="1" lang="en-US" sz="3200" spc="-1" strike="noStrike">
                <a:solidFill>
                  <a:srgbClr val="000000"/>
                </a:solidFill>
                <a:latin typeface="Calibri"/>
              </a:rPr>
              <a:t>D</a:t>
            </a:r>
            <a:r>
              <a:rPr b="0" lang="en-US" sz="3200" spc="-1" strike="noStrike">
                <a:solidFill>
                  <a:srgbClr val="000000"/>
                </a:solidFill>
                <a:latin typeface="Calibri"/>
              </a:rPr>
              <a:t>, denoted by </a:t>
            </a:r>
            <a:r>
              <a:rPr b="0" i="1" lang="en-US" sz="3200" spc="-1" strike="noStrike">
                <a:solidFill>
                  <a:srgbClr val="000000"/>
                </a:solidFill>
                <a:latin typeface="Calibri"/>
              </a:rPr>
              <a:t>V</a:t>
            </a:r>
            <a:r>
              <a:rPr b="0" lang="en-US" sz="3200" spc="-1" strike="noStrike">
                <a:solidFill>
                  <a:srgbClr val="000000"/>
                </a:solidFill>
                <a:latin typeface="Calibri"/>
              </a:rPr>
              <a:t>(</a:t>
            </a:r>
            <a:r>
              <a:rPr b="0" i="1" lang="en-US" sz="3200" spc="-1" strike="noStrike">
                <a:solidFill>
                  <a:srgbClr val="000000"/>
                </a:solidFill>
                <a:latin typeface="Calibri"/>
              </a:rPr>
              <a:t>D</a:t>
            </a:r>
            <a:r>
              <a:rPr b="0" lang="en-US" sz="3200" spc="-1" strike="noStrike">
                <a:solidFill>
                  <a:srgbClr val="000000"/>
                </a:solidFill>
                <a:latin typeface="Calibri"/>
              </a:rPr>
              <a:t>), and the list of arcs is called the arc-list of </a:t>
            </a:r>
            <a:r>
              <a:rPr b="0" i="1" lang="en-US" sz="3200" spc="-1" strike="noStrike">
                <a:solidFill>
                  <a:srgbClr val="000000"/>
                </a:solidFill>
                <a:latin typeface="Calibri"/>
              </a:rPr>
              <a:t>D</a:t>
            </a:r>
            <a:r>
              <a:rPr b="0" lang="en-US" sz="3200" spc="-1" strike="noStrike">
                <a:solidFill>
                  <a:srgbClr val="000000"/>
                </a:solidFill>
                <a:latin typeface="Calibri"/>
              </a:rPr>
              <a:t>, denoted by </a:t>
            </a:r>
            <a:r>
              <a:rPr b="0" i="1" lang="en-US" sz="3200" spc="-1" strike="noStrike">
                <a:solidFill>
                  <a:srgbClr val="000000"/>
                </a:solidFill>
                <a:latin typeface="Calibri"/>
              </a:rPr>
              <a:t>A</a:t>
            </a:r>
            <a:r>
              <a:rPr b="0" lang="en-US" sz="3200" spc="-1" strike="noStrike">
                <a:solidFill>
                  <a:srgbClr val="000000"/>
                </a:solidFill>
                <a:latin typeface="Calibri"/>
              </a:rPr>
              <a:t>(</a:t>
            </a:r>
            <a:r>
              <a:rPr b="0" i="1" lang="en-US" sz="3200" spc="-1" strike="noStrike">
                <a:solidFill>
                  <a:srgbClr val="000000"/>
                </a:solidFill>
                <a:latin typeface="Calibri"/>
              </a:rPr>
              <a:t>D</a:t>
            </a:r>
            <a:r>
              <a:rPr b="0" lang="en-US" sz="3200" spc="-1" strike="noStrike">
                <a:solidFill>
                  <a:srgbClr val="000000"/>
                </a:solidFill>
                <a:latin typeface="Calibri"/>
              </a:rPr>
              <a:t>). If v and w are vertices of </a:t>
            </a:r>
            <a:r>
              <a:rPr b="0" i="1" lang="en-US" sz="3200" spc="-1" strike="noStrike">
                <a:solidFill>
                  <a:srgbClr val="000000"/>
                </a:solidFill>
                <a:latin typeface="Calibri"/>
              </a:rPr>
              <a:t>D</a:t>
            </a:r>
            <a:r>
              <a:rPr b="0" lang="en-US" sz="3200" spc="-1" strike="noStrike">
                <a:solidFill>
                  <a:srgbClr val="000000"/>
                </a:solidFill>
                <a:latin typeface="Calibri"/>
              </a:rPr>
              <a:t>, then an arc of the form </a:t>
            </a:r>
            <a:r>
              <a:rPr b="0" i="1" lang="en-US" sz="3200" spc="-1" strike="noStrike">
                <a:solidFill>
                  <a:srgbClr val="000000"/>
                </a:solidFill>
                <a:latin typeface="Calibri"/>
              </a:rPr>
              <a:t>vw</a:t>
            </a:r>
            <a:r>
              <a:rPr b="0" lang="en-US" sz="3200" spc="-1" strike="noStrike">
                <a:solidFill>
                  <a:srgbClr val="000000"/>
                </a:solidFill>
                <a:latin typeface="Calibri"/>
              </a:rPr>
              <a:t> is said to be directed from v to </a:t>
            </a:r>
            <a:r>
              <a:rPr b="0" i="1" lang="en-US" sz="3200" spc="-1" strike="noStrike">
                <a:solidFill>
                  <a:srgbClr val="000000"/>
                </a:solidFill>
                <a:latin typeface="Calibri"/>
              </a:rPr>
              <a:t>w</a:t>
            </a:r>
            <a:r>
              <a:rPr b="0" lang="en-US" sz="3200" spc="-1" strike="noStrike">
                <a:solidFill>
                  <a:srgbClr val="000000"/>
                </a:solidFill>
                <a:latin typeface="Calibri"/>
              </a:rPr>
              <a:t>, or to join </a:t>
            </a:r>
            <a:r>
              <a:rPr b="0" i="1" lang="en-US" sz="3200" spc="-1" strike="noStrike">
                <a:solidFill>
                  <a:srgbClr val="000000"/>
                </a:solidFill>
                <a:latin typeface="Calibri"/>
              </a:rPr>
              <a:t>v</a:t>
            </a:r>
            <a:r>
              <a:rPr b="0" lang="en-US" sz="3200" spc="-1" strike="noStrike">
                <a:solidFill>
                  <a:srgbClr val="000000"/>
                </a:solidFill>
                <a:latin typeface="Calibri"/>
              </a:rPr>
              <a:t> to </a:t>
            </a:r>
            <a:r>
              <a:rPr b="0" i="1" lang="en-US" sz="3200" spc="-1" strike="noStrike">
                <a:solidFill>
                  <a:srgbClr val="000000"/>
                </a:solidFill>
                <a:latin typeface="Calibri"/>
              </a:rPr>
              <a:t>w</a:t>
            </a:r>
            <a:r>
              <a:rPr b="0" lang="en-US" sz="3200" spc="-1" strike="noStrike">
                <a:solidFill>
                  <a:srgbClr val="000000"/>
                </a:solidFill>
                <a:latin typeface="Calibri"/>
              </a:rPr>
              <a:t>.</a:t>
            </a:r>
            <a:endParaRPr b="0" lang="en-US" sz="3200" spc="-1" strike="noStrike">
              <a:solidFill>
                <a:srgbClr val="000000"/>
              </a:solidFill>
              <a:latin typeface="Calibri"/>
            </a:endParaRPr>
          </a:p>
        </p:txBody>
      </p:sp>
      <p:pic>
        <p:nvPicPr>
          <p:cNvPr id="170" name="Picture 4" descr="https://scanftree.com/Graph-Theory/g34.gif"/>
          <p:cNvPicPr/>
          <p:nvPr/>
        </p:nvPicPr>
        <p:blipFill>
          <a:blip r:embed="rId1"/>
          <a:stretch/>
        </p:blipFill>
        <p:spPr>
          <a:xfrm>
            <a:off x="2341440" y="4973760"/>
            <a:ext cx="8270640" cy="1094040"/>
          </a:xfrm>
          <a:prstGeom prst="rect">
            <a:avLst/>
          </a:prstGeom>
          <a:ln w="0">
            <a:noFill/>
          </a:ln>
        </p:spPr>
      </p:pic>
    </p:spTree>
  </p:cSld>
  <mc:AlternateContent>
    <mc:Choice Requires="p14">
      <p:transition spd="slow" p14:dur="1600"/>
    </mc:Choice>
    <mc:Fallback>
      <p:transition spd="slow"/>
    </mc:Fallback>
  </mc:AlternateContent>
  <p:timing>
    <p:tnLst>
      <p:par>
        <p:cTn id="263" dur="indefinite" restart="never" nodeType="tmRoot">
          <p:childTnLst>
            <p:seq>
              <p:cTn id="264" dur="indefinite" nodeType="mainSeq">
                <p:childTnLst>
                  <p:par>
                    <p:cTn id="265" fill="hold">
                      <p:stCondLst>
                        <p:cond delay="indefinite"/>
                      </p:stCondLst>
                      <p:childTnLst>
                        <p:par>
                          <p:cTn id="266" fill="hold">
                            <p:stCondLst>
                              <p:cond delay="0"/>
                            </p:stCondLst>
                            <p:childTnLst>
                              <p:par>
                                <p:cTn id="267" nodeType="clickEffect" fill="hold" presetClass="entr" presetID="16" presetSubtype="21">
                                  <p:stCondLst>
                                    <p:cond delay="0"/>
                                  </p:stCondLst>
                                  <p:childTnLst>
                                    <p:set>
                                      <p:cBhvr>
                                        <p:cTn id="268" dur="1" fill="hold">
                                          <p:stCondLst>
                                            <p:cond delay="0"/>
                                          </p:stCondLst>
                                        </p:cTn>
                                        <p:tgtEl>
                                          <p:spTgt spid="168"/>
                                        </p:tgtEl>
                                        <p:attrNameLst>
                                          <p:attrName>style.visibility</p:attrName>
                                        </p:attrNameLst>
                                      </p:cBhvr>
                                      <p:to>
                                        <p:strVal val="visible"/>
                                      </p:to>
                                    </p:set>
                                    <p:animEffect filter="barn(inVertical)" transition="in">
                                      <p:cBhvr additive="repl">
                                        <p:cTn id="269" dur="500"/>
                                        <p:tgtEl>
                                          <p:spTgt spid="168"/>
                                        </p:tgtEl>
                                      </p:cBhvr>
                                    </p:animEffect>
                                  </p:childTnLst>
                                </p:cTn>
                              </p:par>
                            </p:childTnLst>
                          </p:cTn>
                        </p:par>
                      </p:childTnLst>
                    </p:cTn>
                  </p:par>
                  <p:par>
                    <p:cTn id="270" fill="hold">
                      <p:stCondLst>
                        <p:cond delay="indefinite"/>
                      </p:stCondLst>
                      <p:childTnLst>
                        <p:par>
                          <p:cTn id="271" fill="hold">
                            <p:stCondLst>
                              <p:cond delay="0"/>
                            </p:stCondLst>
                            <p:childTnLst>
                              <p:par>
                                <p:cTn id="272" nodeType="clickEffect" fill="hold" presetClass="entr" presetID="2" presetSubtype="4">
                                  <p:stCondLst>
                                    <p:cond delay="0"/>
                                  </p:stCondLst>
                                  <p:childTnLst>
                                    <p:set>
                                      <p:cBhvr>
                                        <p:cTn id="273" dur="1" fill="hold">
                                          <p:stCondLst>
                                            <p:cond delay="0"/>
                                          </p:stCondLst>
                                        </p:cTn>
                                        <p:tgtEl>
                                          <p:spTgt spid="169">
                                            <p:txEl>
                                              <p:pRg st="0" end="0"/>
                                            </p:txEl>
                                          </p:spTgt>
                                        </p:tgtEl>
                                        <p:attrNameLst>
                                          <p:attrName>style.visibility</p:attrName>
                                        </p:attrNameLst>
                                      </p:cBhvr>
                                      <p:to>
                                        <p:strVal val="visible"/>
                                      </p:to>
                                    </p:set>
                                    <p:anim calcmode="lin" valueType="num">
                                      <p:cBhvr additive="repl">
                                        <p:cTn id="274" dur="500" fill="hold"/>
                                        <p:tgtEl>
                                          <p:spTgt spid="169">
                                            <p:txEl>
                                              <p:pRg st="0" end="0"/>
                                            </p:txEl>
                                          </p:spTgt>
                                        </p:tgtEl>
                                        <p:attrNameLst>
                                          <p:attrName>ppt_x</p:attrName>
                                        </p:attrNameLst>
                                      </p:cBhvr>
                                      <p:tavLst>
                                        <p:tav tm="0">
                                          <p:val>
                                            <p:strVal val="#ppt_x"/>
                                          </p:val>
                                        </p:tav>
                                        <p:tav tm="100000">
                                          <p:val>
                                            <p:strVal val="#ppt_x"/>
                                          </p:val>
                                        </p:tav>
                                      </p:tavLst>
                                    </p:anim>
                                    <p:anim calcmode="lin" valueType="num">
                                      <p:cBhvr additive="repl">
                                        <p:cTn id="275" dur="500" fill="hold"/>
                                        <p:tgtEl>
                                          <p:spTgt spid="1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6" fill="hold">
                      <p:stCondLst>
                        <p:cond delay="indefinite"/>
                      </p:stCondLst>
                      <p:childTnLst>
                        <p:par>
                          <p:cTn id="277" fill="hold">
                            <p:stCondLst>
                              <p:cond delay="0"/>
                            </p:stCondLst>
                            <p:childTnLst>
                              <p:par>
                                <p:cTn id="278" nodeType="clickEffect" fill="hold" presetClass="entr" presetID="2" presetSubtype="4">
                                  <p:stCondLst>
                                    <p:cond delay="0"/>
                                  </p:stCondLst>
                                  <p:childTnLst>
                                    <p:set>
                                      <p:cBhvr>
                                        <p:cTn id="279" dur="1" fill="hold">
                                          <p:stCondLst>
                                            <p:cond delay="0"/>
                                          </p:stCondLst>
                                        </p:cTn>
                                        <p:tgtEl>
                                          <p:spTgt spid="170"/>
                                        </p:tgtEl>
                                        <p:attrNameLst>
                                          <p:attrName>style.visibility</p:attrName>
                                        </p:attrNameLst>
                                      </p:cBhvr>
                                      <p:to>
                                        <p:strVal val="visible"/>
                                      </p:to>
                                    </p:set>
                                    <p:anim calcmode="lin" valueType="num">
                                      <p:cBhvr additive="repl">
                                        <p:cTn id="280" dur="500" fill="hold"/>
                                        <p:tgtEl>
                                          <p:spTgt spid="170"/>
                                        </p:tgtEl>
                                        <p:attrNameLst>
                                          <p:attrName>ppt_x</p:attrName>
                                        </p:attrNameLst>
                                      </p:cBhvr>
                                      <p:tavLst>
                                        <p:tav tm="0">
                                          <p:val>
                                            <p:strVal val="#ppt_x"/>
                                          </p:val>
                                        </p:tav>
                                        <p:tav tm="100000">
                                          <p:val>
                                            <p:strVal val="#ppt_x"/>
                                          </p:val>
                                        </p:tav>
                                      </p:tavLst>
                                    </p:anim>
                                    <p:anim calcmode="lin" valueType="num">
                                      <p:cBhvr additive="repl">
                                        <p:cTn id="281" dur="500" fill="hold"/>
                                        <p:tgtEl>
                                          <p:spTgt spid="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ff0000"/>
                </a:solidFill>
                <a:latin typeface="Calibri Light"/>
              </a:rPr>
              <a:t>The underlying graph</a:t>
            </a:r>
            <a:endParaRPr b="0" lang="en-US" sz="4400" spc="-1" strike="noStrike">
              <a:solidFill>
                <a:srgbClr val="000000"/>
              </a:solidFill>
              <a:latin typeface="Calibri"/>
            </a:endParaRPr>
          </a:p>
        </p:txBody>
      </p:sp>
      <p:sp>
        <p:nvSpPr>
          <p:cNvPr id="172" name="PlaceHolder 2"/>
          <p:cNvSpPr>
            <a:spLocks noGrp="1"/>
          </p:cNvSpPr>
          <p:nvPr>
            <p:ph/>
          </p:nvPr>
        </p:nvSpPr>
        <p:spPr>
          <a:xfrm>
            <a:off x="838080" y="1825560"/>
            <a:ext cx="10515240" cy="4350960"/>
          </a:xfrm>
          <a:prstGeom prst="rect">
            <a:avLst/>
          </a:prstGeom>
          <a:noFill/>
          <a:ln w="0">
            <a:noFill/>
          </a:ln>
        </p:spPr>
        <p:txBody>
          <a:bodyPr anchor="t">
            <a:normAutofit/>
          </a:bodyPr>
          <a:p>
            <a:pPr>
              <a:lnSpc>
                <a:spcPct val="90000"/>
              </a:lnSpc>
              <a:spcBef>
                <a:spcPts val="1001"/>
              </a:spcBef>
              <a:buNone/>
              <a:tabLst>
                <a:tab algn="l" pos="0"/>
              </a:tabLst>
            </a:pPr>
            <a:r>
              <a:rPr b="0" lang="en-US" sz="2800" spc="-1" strike="noStrike">
                <a:solidFill>
                  <a:srgbClr val="000000"/>
                </a:solidFill>
                <a:latin typeface="Calibri"/>
              </a:rPr>
              <a:t>The underlying graph of diagraph is the graph obtained by replacing each arc of diagraph by corresponding (undirected) edge. For example, consider the following digraph</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The underlying graph of the above digraph is</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173" name="Picture 3" descr=""/>
          <p:cNvPicPr/>
          <p:nvPr/>
        </p:nvPicPr>
        <p:blipFill>
          <a:blip r:embed="rId1"/>
          <a:stretch/>
        </p:blipFill>
        <p:spPr>
          <a:xfrm>
            <a:off x="3560760" y="3069720"/>
            <a:ext cx="4807080" cy="1086120"/>
          </a:xfrm>
          <a:prstGeom prst="rect">
            <a:avLst/>
          </a:prstGeom>
          <a:ln w="0">
            <a:noFill/>
          </a:ln>
        </p:spPr>
      </p:pic>
      <p:pic>
        <p:nvPicPr>
          <p:cNvPr id="174" name="Picture 5" descr=""/>
          <p:cNvPicPr/>
          <p:nvPr/>
        </p:nvPicPr>
        <p:blipFill>
          <a:blip r:embed="rId2"/>
          <a:stretch/>
        </p:blipFill>
        <p:spPr>
          <a:xfrm>
            <a:off x="2480040" y="4809240"/>
            <a:ext cx="6968520" cy="1182240"/>
          </a:xfrm>
          <a:prstGeom prst="rect">
            <a:avLst/>
          </a:prstGeom>
          <a:ln w="0">
            <a:noFill/>
          </a:ln>
        </p:spPr>
      </p:pic>
    </p:spTree>
  </p:cSld>
  <mc:AlternateContent>
    <mc:Choice Requires="p14">
      <p:transition spd="slow" p14:dur="1200">
        <p14:prism/>
      </p:transition>
    </mc:Choice>
    <mc:Fallback>
      <p:transition spd="slow">
        <p:fade/>
      </p:transition>
    </mc:Fallback>
  </mc:AlternateContent>
  <p:timing>
    <p:tnLst>
      <p:par>
        <p:cTn id="282" dur="indefinite" restart="never" nodeType="tmRoot">
          <p:childTnLst>
            <p:seq>
              <p:cTn id="283" dur="indefinite" nodeType="mainSeq">
                <p:childTnLst>
                  <p:par>
                    <p:cTn id="284" fill="hold">
                      <p:stCondLst>
                        <p:cond delay="indefinite"/>
                      </p:stCondLst>
                      <p:childTnLst>
                        <p:par>
                          <p:cTn id="285" fill="hold">
                            <p:stCondLst>
                              <p:cond delay="0"/>
                            </p:stCondLst>
                            <p:childTnLst>
                              <p:par>
                                <p:cTn id="286" nodeType="clickEffect" fill="hold" presetClass="entr" presetID="16" presetSubtype="21">
                                  <p:stCondLst>
                                    <p:cond delay="0"/>
                                  </p:stCondLst>
                                  <p:childTnLst>
                                    <p:set>
                                      <p:cBhvr>
                                        <p:cTn id="287" dur="1" fill="hold">
                                          <p:stCondLst>
                                            <p:cond delay="0"/>
                                          </p:stCondLst>
                                        </p:cTn>
                                        <p:tgtEl>
                                          <p:spTgt spid="171"/>
                                        </p:tgtEl>
                                        <p:attrNameLst>
                                          <p:attrName>style.visibility</p:attrName>
                                        </p:attrNameLst>
                                      </p:cBhvr>
                                      <p:to>
                                        <p:strVal val="visible"/>
                                      </p:to>
                                    </p:set>
                                    <p:animEffect filter="barn(inVertical)" transition="in">
                                      <p:cBhvr additive="repl">
                                        <p:cTn id="288" dur="500"/>
                                        <p:tgtEl>
                                          <p:spTgt spid="171"/>
                                        </p:tgtEl>
                                      </p:cBhvr>
                                    </p:animEffect>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2" presetSubtype="4">
                                  <p:stCondLst>
                                    <p:cond delay="0"/>
                                  </p:stCondLst>
                                  <p:childTnLst>
                                    <p:set>
                                      <p:cBhvr>
                                        <p:cTn id="292" dur="1" fill="hold">
                                          <p:stCondLst>
                                            <p:cond delay="0"/>
                                          </p:stCondLst>
                                        </p:cTn>
                                        <p:tgtEl>
                                          <p:spTgt spid="172">
                                            <p:txEl>
                                              <p:pRg st="0" end="0"/>
                                            </p:txEl>
                                          </p:spTgt>
                                        </p:tgtEl>
                                        <p:attrNameLst>
                                          <p:attrName>style.visibility</p:attrName>
                                        </p:attrNameLst>
                                      </p:cBhvr>
                                      <p:to>
                                        <p:strVal val="visible"/>
                                      </p:to>
                                    </p:set>
                                    <p:anim calcmode="lin" valueType="num">
                                      <p:cBhvr additive="repl">
                                        <p:cTn id="293" dur="500" fill="hold"/>
                                        <p:tgtEl>
                                          <p:spTgt spid="172">
                                            <p:txEl>
                                              <p:pRg st="0" end="0"/>
                                            </p:txEl>
                                          </p:spTgt>
                                        </p:tgtEl>
                                        <p:attrNameLst>
                                          <p:attrName>ppt_x</p:attrName>
                                        </p:attrNameLst>
                                      </p:cBhvr>
                                      <p:tavLst>
                                        <p:tav tm="0">
                                          <p:val>
                                            <p:strVal val="#ppt_x"/>
                                          </p:val>
                                        </p:tav>
                                        <p:tav tm="100000">
                                          <p:val>
                                            <p:strVal val="#ppt_x"/>
                                          </p:val>
                                        </p:tav>
                                      </p:tavLst>
                                    </p:anim>
                                    <p:anim calcmode="lin" valueType="num">
                                      <p:cBhvr additive="repl">
                                        <p:cTn id="294" dur="500" fill="hold"/>
                                        <p:tgtEl>
                                          <p:spTgt spid="1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2" presetSubtype="4">
                                  <p:stCondLst>
                                    <p:cond delay="0"/>
                                  </p:stCondLst>
                                  <p:childTnLst>
                                    <p:set>
                                      <p:cBhvr>
                                        <p:cTn id="298" dur="1" fill="hold">
                                          <p:stCondLst>
                                            <p:cond delay="0"/>
                                          </p:stCondLst>
                                        </p:cTn>
                                        <p:tgtEl>
                                          <p:spTgt spid="173"/>
                                        </p:tgtEl>
                                        <p:attrNameLst>
                                          <p:attrName>style.visibility</p:attrName>
                                        </p:attrNameLst>
                                      </p:cBhvr>
                                      <p:to>
                                        <p:strVal val="visible"/>
                                      </p:to>
                                    </p:set>
                                    <p:anim calcmode="lin" valueType="num">
                                      <p:cBhvr additive="repl">
                                        <p:cTn id="299" dur="500" fill="hold"/>
                                        <p:tgtEl>
                                          <p:spTgt spid="173"/>
                                        </p:tgtEl>
                                        <p:attrNameLst>
                                          <p:attrName>ppt_x</p:attrName>
                                        </p:attrNameLst>
                                      </p:cBhvr>
                                      <p:tavLst>
                                        <p:tav tm="0">
                                          <p:val>
                                            <p:strVal val="#ppt_x"/>
                                          </p:val>
                                        </p:tav>
                                        <p:tav tm="100000">
                                          <p:val>
                                            <p:strVal val="#ppt_x"/>
                                          </p:val>
                                        </p:tav>
                                      </p:tavLst>
                                    </p:anim>
                                    <p:anim calcmode="lin" valueType="num">
                                      <p:cBhvr additive="repl">
                                        <p:cTn id="300" dur="500" fill="hold"/>
                                        <p:tgtEl>
                                          <p:spTgt spid="173"/>
                                        </p:tgtEl>
                                        <p:attrNameLst>
                                          <p:attrName>ppt_y</p:attrName>
                                        </p:attrNameLst>
                                      </p:cBhvr>
                                      <p:tavLst>
                                        <p:tav tm="0">
                                          <p:val>
                                            <p:strVal val="1+#ppt_h/2"/>
                                          </p:val>
                                        </p:tav>
                                        <p:tav tm="100000">
                                          <p:val>
                                            <p:strVal val="#ppt_y"/>
                                          </p:val>
                                        </p:tav>
                                      </p:tavLst>
                                    </p:anim>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2" presetSubtype="4">
                                  <p:stCondLst>
                                    <p:cond delay="0"/>
                                  </p:stCondLst>
                                  <p:childTnLst>
                                    <p:set>
                                      <p:cBhvr>
                                        <p:cTn id="304" dur="1" fill="hold">
                                          <p:stCondLst>
                                            <p:cond delay="0"/>
                                          </p:stCondLst>
                                        </p:cTn>
                                        <p:tgtEl>
                                          <p:spTgt spid="172">
                                            <p:txEl>
                                              <p:pRg st="3" end="3"/>
                                            </p:txEl>
                                          </p:spTgt>
                                        </p:tgtEl>
                                        <p:attrNameLst>
                                          <p:attrName>style.visibility</p:attrName>
                                        </p:attrNameLst>
                                      </p:cBhvr>
                                      <p:to>
                                        <p:strVal val="visible"/>
                                      </p:to>
                                    </p:set>
                                    <p:anim calcmode="lin" valueType="num">
                                      <p:cBhvr additive="repl">
                                        <p:cTn id="305" dur="500" fill="hold"/>
                                        <p:tgtEl>
                                          <p:spTgt spid="172">
                                            <p:txEl>
                                              <p:pRg st="3" end="3"/>
                                            </p:txEl>
                                          </p:spTgt>
                                        </p:tgtEl>
                                        <p:attrNameLst>
                                          <p:attrName>ppt_x</p:attrName>
                                        </p:attrNameLst>
                                      </p:cBhvr>
                                      <p:tavLst>
                                        <p:tav tm="0">
                                          <p:val>
                                            <p:strVal val="#ppt_x"/>
                                          </p:val>
                                        </p:tav>
                                        <p:tav tm="100000">
                                          <p:val>
                                            <p:strVal val="#ppt_x"/>
                                          </p:val>
                                        </p:tav>
                                      </p:tavLst>
                                    </p:anim>
                                    <p:anim calcmode="lin" valueType="num">
                                      <p:cBhvr additive="repl">
                                        <p:cTn id="306" dur="500" fill="hold"/>
                                        <p:tgtEl>
                                          <p:spTgt spid="1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2" presetSubtype="4">
                                  <p:stCondLst>
                                    <p:cond delay="0"/>
                                  </p:stCondLst>
                                  <p:childTnLst>
                                    <p:set>
                                      <p:cBhvr>
                                        <p:cTn id="310" dur="1" fill="hold">
                                          <p:stCondLst>
                                            <p:cond delay="0"/>
                                          </p:stCondLst>
                                        </p:cTn>
                                        <p:tgtEl>
                                          <p:spTgt spid="174"/>
                                        </p:tgtEl>
                                        <p:attrNameLst>
                                          <p:attrName>style.visibility</p:attrName>
                                        </p:attrNameLst>
                                      </p:cBhvr>
                                      <p:to>
                                        <p:strVal val="visible"/>
                                      </p:to>
                                    </p:set>
                                    <p:anim calcmode="lin" valueType="num">
                                      <p:cBhvr additive="repl">
                                        <p:cTn id="311" dur="500" fill="hold"/>
                                        <p:tgtEl>
                                          <p:spTgt spid="174"/>
                                        </p:tgtEl>
                                        <p:attrNameLst>
                                          <p:attrName>ppt_x</p:attrName>
                                        </p:attrNameLst>
                                      </p:cBhvr>
                                      <p:tavLst>
                                        <p:tav tm="0">
                                          <p:val>
                                            <p:strVal val="#ppt_x"/>
                                          </p:val>
                                        </p:tav>
                                        <p:tav tm="100000">
                                          <p:val>
                                            <p:strVal val="#ppt_x"/>
                                          </p:val>
                                        </p:tav>
                                      </p:tavLst>
                                    </p:anim>
                                    <p:anim calcmode="lin" valueType="num">
                                      <p:cBhvr additive="repl">
                                        <p:cTn id="312"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ff0000"/>
                </a:solidFill>
                <a:latin typeface="Calibri Light"/>
              </a:rPr>
              <a:t>Cube Graph</a:t>
            </a:r>
            <a:endParaRPr b="0" lang="en-US" sz="4400" spc="-1" strike="noStrike">
              <a:solidFill>
                <a:srgbClr val="000000"/>
              </a:solidFill>
              <a:latin typeface="Calibri"/>
            </a:endParaRPr>
          </a:p>
        </p:txBody>
      </p:sp>
      <p:sp>
        <p:nvSpPr>
          <p:cNvPr id="176" name="PlaceHolder 2"/>
          <p:cNvSpPr>
            <a:spLocks noGrp="1"/>
          </p:cNvSpPr>
          <p:nvPr>
            <p:ph/>
          </p:nvPr>
        </p:nvSpPr>
        <p:spPr>
          <a:xfrm>
            <a:off x="838080" y="1825560"/>
            <a:ext cx="10515240" cy="4350960"/>
          </a:xfrm>
          <a:prstGeom prst="rect">
            <a:avLst/>
          </a:prstGeom>
          <a:noFill/>
          <a:ln w="0">
            <a:noFill/>
          </a:ln>
        </p:spPr>
        <p:txBody>
          <a:bodyPr anchor="t">
            <a:normAutofit fontScale="93000"/>
          </a:bodyPr>
          <a:p>
            <a:pPr algn="just">
              <a:lnSpc>
                <a:spcPct val="90000"/>
              </a:lnSpc>
              <a:spcBef>
                <a:spcPts val="1001"/>
              </a:spcBef>
              <a:buNone/>
              <a:tabLst>
                <a:tab algn="l" pos="0"/>
              </a:tabLst>
            </a:pPr>
            <a:r>
              <a:rPr b="0" lang="en-US" sz="3600" spc="-1" strike="noStrike">
                <a:solidFill>
                  <a:srgbClr val="000000"/>
                </a:solidFill>
                <a:latin typeface="Calibri"/>
              </a:rPr>
              <a:t>The cube graphs is a bipartite graphs and have appropriate in the coding theory. The cube graphs constructed by taking as vertices all binary words of a given length and joining two of these vertices if the corresponding binary words differ in just one place. The binary words of length </a:t>
            </a:r>
            <a:r>
              <a:rPr b="0" i="1" lang="en-US" sz="3600" spc="-1" strike="noStrike">
                <a:solidFill>
                  <a:srgbClr val="000000"/>
                </a:solidFill>
                <a:latin typeface="Calibri"/>
              </a:rPr>
              <a:t>k</a:t>
            </a:r>
            <a:r>
              <a:rPr b="0" lang="en-US" sz="3600" spc="-1" strike="noStrike">
                <a:solidFill>
                  <a:srgbClr val="000000"/>
                </a:solidFill>
                <a:latin typeface="Calibri"/>
              </a:rPr>
              <a:t> are called the </a:t>
            </a:r>
            <a:r>
              <a:rPr b="0" i="1" lang="en-US" sz="3600" spc="-1" strike="noStrike">
                <a:solidFill>
                  <a:srgbClr val="000000"/>
                </a:solidFill>
                <a:latin typeface="Calibri"/>
              </a:rPr>
              <a:t>k</a:t>
            </a:r>
            <a:r>
              <a:rPr b="0" lang="en-US" sz="3600" spc="-1" strike="noStrike">
                <a:solidFill>
                  <a:srgbClr val="000000"/>
                </a:solidFill>
                <a:latin typeface="Calibri"/>
              </a:rPr>
              <a:t>-cube (or </a:t>
            </a:r>
            <a:r>
              <a:rPr b="0" i="1" lang="en-US" sz="3600" spc="-1" strike="noStrike">
                <a:solidFill>
                  <a:srgbClr val="000000"/>
                </a:solidFill>
                <a:latin typeface="Calibri"/>
              </a:rPr>
              <a:t>k</a:t>
            </a:r>
            <a:r>
              <a:rPr b="0" lang="en-US" sz="3600" spc="-1" strike="noStrike">
                <a:solidFill>
                  <a:srgbClr val="000000"/>
                </a:solidFill>
                <a:latin typeface="Calibri"/>
              </a:rPr>
              <a:t>-dimensional cube) graph and is denoted by Q</a:t>
            </a:r>
            <a:r>
              <a:rPr b="0" i="1" lang="en-US" sz="3600" spc="-1" strike="noStrike" baseline="-25000">
                <a:solidFill>
                  <a:srgbClr val="000000"/>
                </a:solidFill>
                <a:latin typeface="Calibri"/>
              </a:rPr>
              <a:t>k</a:t>
            </a:r>
            <a:r>
              <a:rPr b="0" lang="en-US" sz="3600" spc="-1" strike="noStrike">
                <a:solidFill>
                  <a:srgbClr val="000000"/>
                </a:solidFill>
                <a:latin typeface="Calibri"/>
              </a:rPr>
              <a:t>. The following are some examples.</a:t>
            </a:r>
            <a:endParaRPr b="0" lang="en-US" sz="3600" spc="-1" strike="noStrike">
              <a:solidFill>
                <a:srgbClr val="000000"/>
              </a:solidFill>
              <a:latin typeface="Calibri"/>
            </a:endParaRPr>
          </a:p>
          <a:p>
            <a:pPr algn="just">
              <a:lnSpc>
                <a:spcPct val="90000"/>
              </a:lnSpc>
              <a:spcBef>
                <a:spcPts val="1001"/>
              </a:spcBef>
              <a:buNone/>
              <a:tabLst>
                <a:tab algn="l" pos="0"/>
              </a:tabLst>
            </a:pPr>
            <a:endParaRPr b="0" lang="en-US" sz="3600" spc="-1" strike="noStrike">
              <a:solidFill>
                <a:srgbClr val="000000"/>
              </a:solidFill>
              <a:latin typeface="Calibri"/>
            </a:endParaRPr>
          </a:p>
          <a:p>
            <a:pPr algn="just">
              <a:lnSpc>
                <a:spcPct val="90000"/>
              </a:lnSpc>
              <a:spcBef>
                <a:spcPts val="1001"/>
              </a:spcBef>
              <a:buNone/>
              <a:tabLst>
                <a:tab algn="l" pos="0"/>
              </a:tabLst>
            </a:pPr>
            <a:endParaRPr b="0" lang="en-US" sz="3600" spc="-1" strike="noStrike">
              <a:solidFill>
                <a:srgbClr val="000000"/>
              </a:solidFill>
              <a:latin typeface="Calibri"/>
            </a:endParaRPr>
          </a:p>
          <a:p>
            <a:pPr algn="just">
              <a:lnSpc>
                <a:spcPct val="90000"/>
              </a:lnSpc>
              <a:spcBef>
                <a:spcPts val="1001"/>
              </a:spcBef>
              <a:buNone/>
              <a:tabLst>
                <a:tab algn="l" pos="0"/>
              </a:tabLst>
            </a:pPr>
            <a:endParaRPr b="0" lang="en-US" sz="3600" spc="-1" strike="noStrike">
              <a:solidFill>
                <a:srgbClr val="000000"/>
              </a:solidFill>
              <a:latin typeface="Calibri"/>
            </a:endParaRPr>
          </a:p>
        </p:txBody>
      </p:sp>
    </p:spTree>
  </p:cSld>
  <mc:AlternateContent>
    <mc:Choice Requires="p14">
      <p:transition spd="slow" p14:dur="1400"/>
    </mc:Choice>
    <mc:Fallback>
      <p:transition spd="slow"/>
    </mc:Fallback>
  </mc:AlternateContent>
  <p:timing>
    <p:tnLst>
      <p:par>
        <p:cTn id="313" dur="indefinite" restart="never" nodeType="tmRoot">
          <p:childTnLst>
            <p:seq>
              <p:cTn id="314" dur="indefinite" nodeType="mainSeq">
                <p:childTnLst>
                  <p:par>
                    <p:cTn id="315" fill="hold">
                      <p:stCondLst>
                        <p:cond delay="indefinite"/>
                      </p:stCondLst>
                      <p:childTnLst>
                        <p:par>
                          <p:cTn id="316" fill="hold">
                            <p:stCondLst>
                              <p:cond delay="0"/>
                            </p:stCondLst>
                            <p:childTnLst>
                              <p:par>
                                <p:cTn id="317" nodeType="clickEffect" fill="hold" presetClass="entr" presetID="16" presetSubtype="21">
                                  <p:stCondLst>
                                    <p:cond delay="0"/>
                                  </p:stCondLst>
                                  <p:childTnLst>
                                    <p:set>
                                      <p:cBhvr>
                                        <p:cTn id="318" dur="1" fill="hold">
                                          <p:stCondLst>
                                            <p:cond delay="0"/>
                                          </p:stCondLst>
                                        </p:cTn>
                                        <p:tgtEl>
                                          <p:spTgt spid="175"/>
                                        </p:tgtEl>
                                        <p:attrNameLst>
                                          <p:attrName>style.visibility</p:attrName>
                                        </p:attrNameLst>
                                      </p:cBhvr>
                                      <p:to>
                                        <p:strVal val="visible"/>
                                      </p:to>
                                    </p:set>
                                    <p:animEffect filter="barn(inVertical)" transition="in">
                                      <p:cBhvr additive="repl">
                                        <p:cTn id="319" dur="500"/>
                                        <p:tgtEl>
                                          <p:spTgt spid="175"/>
                                        </p:tgtEl>
                                      </p:cBhvr>
                                    </p:animEffect>
                                  </p:childTnLst>
                                </p:cTn>
                              </p:par>
                            </p:childTnLst>
                          </p:cTn>
                        </p:par>
                      </p:childTnLst>
                    </p:cTn>
                  </p:par>
                  <p:par>
                    <p:cTn id="320" fill="hold">
                      <p:stCondLst>
                        <p:cond delay="indefinite"/>
                      </p:stCondLst>
                      <p:childTnLst>
                        <p:par>
                          <p:cTn id="321" fill="hold">
                            <p:stCondLst>
                              <p:cond delay="0"/>
                            </p:stCondLst>
                            <p:childTnLst>
                              <p:par>
                                <p:cTn id="322" nodeType="clickEffect" fill="hold" presetClass="entr" presetID="2" presetSubtype="4">
                                  <p:stCondLst>
                                    <p:cond delay="0"/>
                                  </p:stCondLst>
                                  <p:childTnLst>
                                    <p:set>
                                      <p:cBhvr>
                                        <p:cTn id="323" dur="1" fill="hold">
                                          <p:stCondLst>
                                            <p:cond delay="0"/>
                                          </p:stCondLst>
                                        </p:cTn>
                                        <p:tgtEl>
                                          <p:spTgt spid="176">
                                            <p:txEl>
                                              <p:pRg st="0" end="0"/>
                                            </p:txEl>
                                          </p:spTgt>
                                        </p:tgtEl>
                                        <p:attrNameLst>
                                          <p:attrName>style.visibility</p:attrName>
                                        </p:attrNameLst>
                                      </p:cBhvr>
                                      <p:to>
                                        <p:strVal val="visible"/>
                                      </p:to>
                                    </p:set>
                                    <p:anim calcmode="lin" valueType="num">
                                      <p:cBhvr additive="repl">
                                        <p:cTn id="324" dur="500" fill="hold"/>
                                        <p:tgtEl>
                                          <p:spTgt spid="176">
                                            <p:txEl>
                                              <p:pRg st="0" end="0"/>
                                            </p:txEl>
                                          </p:spTgt>
                                        </p:tgtEl>
                                        <p:attrNameLst>
                                          <p:attrName>ppt_x</p:attrName>
                                        </p:attrNameLst>
                                      </p:cBhvr>
                                      <p:tavLst>
                                        <p:tav tm="0">
                                          <p:val>
                                            <p:strVal val="#ppt_x"/>
                                          </p:val>
                                        </p:tav>
                                        <p:tav tm="100000">
                                          <p:val>
                                            <p:strVal val="#ppt_x"/>
                                          </p:val>
                                        </p:tav>
                                      </p:tavLst>
                                    </p:anim>
                                    <p:anim calcmode="lin" valueType="num">
                                      <p:cBhvr additive="repl">
                                        <p:cTn id="325" dur="500" fill="hold"/>
                                        <p:tgtEl>
                                          <p:spTgt spid="17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ff0000"/>
                </a:solidFill>
                <a:latin typeface="Calibri Light"/>
              </a:rPr>
              <a:t>Continued…..</a:t>
            </a:r>
            <a:endParaRPr b="0" lang="en-US" sz="4400" spc="-1" strike="noStrike">
              <a:solidFill>
                <a:srgbClr val="000000"/>
              </a:solidFill>
              <a:latin typeface="Calibri"/>
            </a:endParaRPr>
          </a:p>
        </p:txBody>
      </p:sp>
      <p:sp>
        <p:nvSpPr>
          <p:cNvPr id="178" name="PlaceHolder 2"/>
          <p:cNvSpPr>
            <a:spLocks noGrp="1"/>
          </p:cNvSpPr>
          <p:nvPr>
            <p:ph/>
          </p:nvPr>
        </p:nvSpPr>
        <p:spPr>
          <a:xfrm>
            <a:off x="838080" y="1825560"/>
            <a:ext cx="10515240" cy="4350960"/>
          </a:xfrm>
          <a:prstGeom prst="rect">
            <a:avLst/>
          </a:prstGeom>
          <a:noFill/>
          <a:ln w="0">
            <a:noFill/>
          </a:ln>
        </p:spPr>
        <p:txBody>
          <a:bodyPr anchor="t">
            <a:noAutofit/>
          </a:bodyPr>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r>
              <a:rPr b="0" lang="en-US" sz="2800" spc="-1" strike="noStrike">
                <a:solidFill>
                  <a:srgbClr val="000000"/>
                </a:solidFill>
                <a:latin typeface="Calibri"/>
              </a:rPr>
              <a:t>Note that Q</a:t>
            </a:r>
            <a:r>
              <a:rPr b="0" i="1" lang="en-US" sz="2800" spc="-1" strike="noStrike" baseline="-25000">
                <a:solidFill>
                  <a:srgbClr val="000000"/>
                </a:solidFill>
                <a:latin typeface="Calibri"/>
              </a:rPr>
              <a:t>k</a:t>
            </a:r>
            <a:r>
              <a:rPr b="0" lang="en-US" sz="2800" spc="-1" strike="noStrike">
                <a:solidFill>
                  <a:srgbClr val="000000"/>
                </a:solidFill>
                <a:latin typeface="Calibri"/>
              </a:rPr>
              <a:t> has 2</a:t>
            </a:r>
            <a:r>
              <a:rPr b="0" i="1" lang="en-US" sz="2800" spc="-1" strike="noStrike" baseline="30000">
                <a:solidFill>
                  <a:srgbClr val="000000"/>
                </a:solidFill>
                <a:latin typeface="Calibri"/>
              </a:rPr>
              <a:t>k</a:t>
            </a:r>
            <a:r>
              <a:rPr b="0" lang="en-US" sz="2800" spc="-1" strike="noStrike">
                <a:solidFill>
                  <a:srgbClr val="000000"/>
                </a:solidFill>
                <a:latin typeface="Calibri"/>
              </a:rPr>
              <a:t> vertices and is regular of degree </a:t>
            </a:r>
            <a:r>
              <a:rPr b="0" i="1" lang="en-US" sz="2800" spc="-1" strike="noStrike">
                <a:solidFill>
                  <a:srgbClr val="000000"/>
                </a:solidFill>
                <a:latin typeface="Calibri"/>
              </a:rPr>
              <a:t>k</a:t>
            </a:r>
            <a:r>
              <a:rPr b="0" lang="en-US" sz="2800" spc="-1" strike="noStrike">
                <a:solidFill>
                  <a:srgbClr val="000000"/>
                </a:solidFill>
                <a:latin typeface="Calibri"/>
              </a:rPr>
              <a:t>. It follows from consequence 3 of the handshaking lemma that Q</a:t>
            </a:r>
            <a:r>
              <a:rPr b="0" i="1" lang="en-US" sz="2800" spc="-1" strike="noStrike" baseline="-25000">
                <a:solidFill>
                  <a:srgbClr val="000000"/>
                </a:solidFill>
                <a:latin typeface="Calibri"/>
              </a:rPr>
              <a:t>k </a:t>
            </a:r>
            <a:r>
              <a:rPr b="0" lang="en-US" sz="2800" spc="-1" strike="noStrike">
                <a:solidFill>
                  <a:srgbClr val="000000"/>
                </a:solidFill>
                <a:latin typeface="Calibri"/>
              </a:rPr>
              <a:t>has </a:t>
            </a:r>
            <a:r>
              <a:rPr b="0" i="1" lang="en-US" sz="2800" spc="-1" strike="noStrike">
                <a:solidFill>
                  <a:srgbClr val="000000"/>
                </a:solidFill>
                <a:latin typeface="Calibri"/>
              </a:rPr>
              <a:t>k*</a:t>
            </a:r>
            <a:r>
              <a:rPr b="0" lang="en-US" sz="2800" spc="-1" strike="noStrike">
                <a:solidFill>
                  <a:srgbClr val="000000"/>
                </a:solidFill>
                <a:latin typeface="Calibri"/>
              </a:rPr>
              <a:t> 2</a:t>
            </a:r>
            <a:r>
              <a:rPr b="0" i="1" lang="en-US" sz="2800" spc="-1" strike="noStrike" baseline="30000">
                <a:solidFill>
                  <a:srgbClr val="000000"/>
                </a:solidFill>
                <a:latin typeface="Calibri"/>
              </a:rPr>
              <a:t>k</a:t>
            </a:r>
            <a:r>
              <a:rPr b="0" lang="en-US" sz="2800" spc="-1" strike="noStrike" baseline="30000">
                <a:solidFill>
                  <a:srgbClr val="000000"/>
                </a:solidFill>
                <a:latin typeface="Calibri"/>
              </a:rPr>
              <a:t>-1</a:t>
            </a:r>
            <a:r>
              <a:rPr b="0" lang="en-US" sz="2800" spc="-1" strike="noStrike">
                <a:solidFill>
                  <a:srgbClr val="000000"/>
                </a:solidFill>
                <a:latin typeface="Calibri"/>
              </a:rPr>
              <a:t> edges.</a:t>
            </a:r>
            <a:endParaRPr b="0" lang="en-US" sz="2800" spc="-1" strike="noStrike">
              <a:solidFill>
                <a:srgbClr val="000000"/>
              </a:solidFill>
              <a:latin typeface="Calibri"/>
            </a:endParaRPr>
          </a:p>
        </p:txBody>
      </p:sp>
      <p:pic>
        <p:nvPicPr>
          <p:cNvPr id="179" name="Picture 3" descr=""/>
          <p:cNvPicPr/>
          <p:nvPr/>
        </p:nvPicPr>
        <p:blipFill>
          <a:blip r:embed="rId1"/>
          <a:stretch/>
        </p:blipFill>
        <p:spPr>
          <a:xfrm>
            <a:off x="1981080" y="2064240"/>
            <a:ext cx="8049240" cy="3241440"/>
          </a:xfrm>
          <a:prstGeom prst="rect">
            <a:avLst/>
          </a:prstGeom>
          <a:ln w="0">
            <a:noFill/>
          </a:ln>
        </p:spPr>
      </p:pic>
    </p:spTree>
  </p:cSld>
  <mc:AlternateContent>
    <mc:Choice Requires="p14">
      <p:transition spd="slow" p14:dur="1400"/>
    </mc:Choice>
    <mc:Fallback>
      <p:transition spd="slow"/>
    </mc:Fallback>
  </mc:AlternateContent>
  <p:timing>
    <p:tnLst>
      <p:par>
        <p:cTn id="326" dur="indefinite" restart="never" nodeType="tmRoot">
          <p:childTnLst>
            <p:seq>
              <p:cTn id="327" dur="indefinite" nodeType="mainSeq">
                <p:childTnLst>
                  <p:par>
                    <p:cTn id="328" fill="hold">
                      <p:stCondLst>
                        <p:cond delay="indefinite"/>
                      </p:stCondLst>
                      <p:childTnLst>
                        <p:par>
                          <p:cTn id="329" fill="hold">
                            <p:stCondLst>
                              <p:cond delay="0"/>
                            </p:stCondLst>
                            <p:childTnLst>
                              <p:par>
                                <p:cTn id="330" nodeType="clickEffect" fill="hold" presetClass="entr" presetID="2" presetSubtype="4">
                                  <p:stCondLst>
                                    <p:cond delay="0"/>
                                  </p:stCondLst>
                                  <p:childTnLst>
                                    <p:set>
                                      <p:cBhvr>
                                        <p:cTn id="331" dur="1" fill="hold">
                                          <p:stCondLst>
                                            <p:cond delay="0"/>
                                          </p:stCondLst>
                                        </p:cTn>
                                        <p:tgtEl>
                                          <p:spTgt spid="179"/>
                                        </p:tgtEl>
                                        <p:attrNameLst>
                                          <p:attrName>style.visibility</p:attrName>
                                        </p:attrNameLst>
                                      </p:cBhvr>
                                      <p:to>
                                        <p:strVal val="visible"/>
                                      </p:to>
                                    </p:set>
                                    <p:anim calcmode="lin" valueType="num">
                                      <p:cBhvr additive="repl">
                                        <p:cTn id="332" dur="500" fill="hold"/>
                                        <p:tgtEl>
                                          <p:spTgt spid="179"/>
                                        </p:tgtEl>
                                        <p:attrNameLst>
                                          <p:attrName>ppt_x</p:attrName>
                                        </p:attrNameLst>
                                      </p:cBhvr>
                                      <p:tavLst>
                                        <p:tav tm="0">
                                          <p:val>
                                            <p:strVal val="#ppt_x"/>
                                          </p:val>
                                        </p:tav>
                                        <p:tav tm="100000">
                                          <p:val>
                                            <p:strVal val="#ppt_x"/>
                                          </p:val>
                                        </p:tav>
                                      </p:tavLst>
                                    </p:anim>
                                    <p:anim calcmode="lin" valueType="num">
                                      <p:cBhvr additive="repl">
                                        <p:cTn id="333" dur="500" fill="hold"/>
                                        <p:tgtEl>
                                          <p:spTgt spid="179"/>
                                        </p:tgtEl>
                                        <p:attrNameLst>
                                          <p:attrName>ppt_y</p:attrName>
                                        </p:attrNameLst>
                                      </p:cBhvr>
                                      <p:tavLst>
                                        <p:tav tm="0">
                                          <p:val>
                                            <p:strVal val="1+#ppt_h/2"/>
                                          </p:val>
                                        </p:tav>
                                        <p:tav tm="100000">
                                          <p:val>
                                            <p:strVal val="#ppt_y"/>
                                          </p:val>
                                        </p:tav>
                                      </p:tavLst>
                                    </p:anim>
                                  </p:childTnLst>
                                </p:cTn>
                              </p:par>
                            </p:childTnLst>
                          </p:cTn>
                        </p:par>
                      </p:childTnLst>
                    </p:cTn>
                  </p:par>
                  <p:par>
                    <p:cTn id="334" fill="hold">
                      <p:stCondLst>
                        <p:cond delay="indefinite"/>
                      </p:stCondLst>
                      <p:childTnLst>
                        <p:par>
                          <p:cTn id="335" fill="hold">
                            <p:stCondLst>
                              <p:cond delay="0"/>
                            </p:stCondLst>
                            <p:childTnLst>
                              <p:par>
                                <p:cTn id="336" nodeType="clickEffect" fill="hold" presetClass="entr" presetID="2" presetSubtype="4">
                                  <p:stCondLst>
                                    <p:cond delay="0"/>
                                  </p:stCondLst>
                                  <p:childTnLst>
                                    <p:set>
                                      <p:cBhvr>
                                        <p:cTn id="337" dur="1" fill="hold">
                                          <p:stCondLst>
                                            <p:cond delay="0"/>
                                          </p:stCondLst>
                                        </p:cTn>
                                        <p:tgtEl>
                                          <p:spTgt spid="178">
                                            <p:txEl>
                                              <p:pRg st="7" end="7"/>
                                            </p:txEl>
                                          </p:spTgt>
                                        </p:tgtEl>
                                        <p:attrNameLst>
                                          <p:attrName>style.visibility</p:attrName>
                                        </p:attrNameLst>
                                      </p:cBhvr>
                                      <p:to>
                                        <p:strVal val="visible"/>
                                      </p:to>
                                    </p:set>
                                    <p:anim calcmode="lin" valueType="num">
                                      <p:cBhvr additive="repl">
                                        <p:cTn id="338" dur="500" fill="hold"/>
                                        <p:tgtEl>
                                          <p:spTgt spid="178">
                                            <p:txEl>
                                              <p:pRg st="7" end="7"/>
                                            </p:txEl>
                                          </p:spTgt>
                                        </p:tgtEl>
                                        <p:attrNameLst>
                                          <p:attrName>ppt_x</p:attrName>
                                        </p:attrNameLst>
                                      </p:cBhvr>
                                      <p:tavLst>
                                        <p:tav tm="0">
                                          <p:val>
                                            <p:strVal val="#ppt_x"/>
                                          </p:val>
                                        </p:tav>
                                        <p:tav tm="100000">
                                          <p:val>
                                            <p:strVal val="#ppt_x"/>
                                          </p:val>
                                        </p:tav>
                                      </p:tavLst>
                                    </p:anim>
                                    <p:anim calcmode="lin" valueType="num">
                                      <p:cBhvr additive="repl">
                                        <p:cTn id="339" dur="500" fill="hold"/>
                                        <p:tgtEl>
                                          <p:spTgt spid="17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000000"/>
                </a:solidFill>
                <a:latin typeface="Calibri Light"/>
              </a:rPr>
              <a:t>The Peterson Graph</a:t>
            </a:r>
            <a:endParaRPr b="0" lang="en-US" sz="4400" spc="-1" strike="noStrike">
              <a:solidFill>
                <a:srgbClr val="000000"/>
              </a:solidFill>
              <a:latin typeface="Calibri"/>
            </a:endParaRPr>
          </a:p>
        </p:txBody>
      </p:sp>
      <p:sp>
        <p:nvSpPr>
          <p:cNvPr id="181" name="PlaceHolder 2"/>
          <p:cNvSpPr>
            <a:spLocks noGrp="1"/>
          </p:cNvSpPr>
          <p:nvPr>
            <p:ph/>
          </p:nvPr>
        </p:nvSpPr>
        <p:spPr>
          <a:xfrm>
            <a:off x="838080" y="1825560"/>
            <a:ext cx="10515240" cy="4350960"/>
          </a:xfrm>
          <a:prstGeom prst="rect">
            <a:avLst/>
          </a:prstGeom>
          <a:noFill/>
          <a:ln w="0">
            <a:noFill/>
          </a:ln>
        </p:spPr>
        <p:txBody>
          <a:bodyPr anchor="t">
            <a:normAutofit/>
          </a:bodyPr>
          <a:p>
            <a:pPr algn="just">
              <a:lnSpc>
                <a:spcPct val="90000"/>
              </a:lnSpc>
              <a:spcBef>
                <a:spcPts val="1001"/>
              </a:spcBef>
              <a:buNone/>
              <a:tabLst>
                <a:tab algn="l" pos="0"/>
              </a:tabLst>
            </a:pPr>
            <a:r>
              <a:rPr b="0" lang="en-US" sz="2800" spc="-1" strike="noStrike">
                <a:solidFill>
                  <a:srgbClr val="000000"/>
                </a:solidFill>
                <a:latin typeface="Calibri"/>
              </a:rPr>
              <a:t>This graph is named after a Danish mathematician, Julius Peterson (1839-1910), who discovered the graph in a paper of 1898.</a:t>
            </a: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3600" spc="-1" strike="noStrike">
              <a:solidFill>
                <a:srgbClr val="000000"/>
              </a:solidFill>
              <a:latin typeface="Calibri"/>
            </a:endParaRPr>
          </a:p>
          <a:p>
            <a:pPr algn="just">
              <a:lnSpc>
                <a:spcPct val="90000"/>
              </a:lnSpc>
              <a:spcBef>
                <a:spcPts val="1001"/>
              </a:spcBef>
              <a:buNone/>
              <a:tabLst>
                <a:tab algn="l" pos="0"/>
              </a:tabLst>
            </a:pPr>
            <a:endParaRPr b="0" lang="en-US" sz="3600" spc="-1" strike="noStrike">
              <a:solidFill>
                <a:srgbClr val="000000"/>
              </a:solidFill>
              <a:latin typeface="Calibri"/>
            </a:endParaRPr>
          </a:p>
          <a:p>
            <a:pPr algn="just">
              <a:lnSpc>
                <a:spcPct val="90000"/>
              </a:lnSpc>
              <a:spcBef>
                <a:spcPts val="1001"/>
              </a:spcBef>
              <a:buNone/>
              <a:tabLst>
                <a:tab algn="l" pos="0"/>
              </a:tabLst>
            </a:pPr>
            <a:endParaRPr b="0" lang="en-US" sz="3600" spc="-1" strike="noStrike">
              <a:solidFill>
                <a:srgbClr val="000000"/>
              </a:solidFill>
              <a:latin typeface="Calibri"/>
            </a:endParaRPr>
          </a:p>
        </p:txBody>
      </p:sp>
      <p:pic>
        <p:nvPicPr>
          <p:cNvPr id="182" name="Picture 3" descr=""/>
          <p:cNvPicPr/>
          <p:nvPr/>
        </p:nvPicPr>
        <p:blipFill>
          <a:blip r:embed="rId1"/>
          <a:stretch/>
        </p:blipFill>
        <p:spPr>
          <a:xfrm>
            <a:off x="1177560" y="2777760"/>
            <a:ext cx="10071720" cy="3248640"/>
          </a:xfrm>
          <a:prstGeom prst="rect">
            <a:avLst/>
          </a:prstGeom>
          <a:ln w="0">
            <a:noFill/>
          </a:ln>
        </p:spPr>
      </p:pic>
    </p:spTree>
  </p:cSld>
  <mc:AlternateContent>
    <mc:Choice Requires="p14">
      <p:transition spd="slow" p14:dur="1600">
        <p14:prism isInverted="true"/>
      </p:transition>
    </mc:Choice>
    <mc:Fallback>
      <p:transition spd="slow">
        <p:fade/>
      </p:transition>
    </mc:Fallback>
  </mc:AlternateContent>
  <p:timing>
    <p:tnLst>
      <p:par>
        <p:cTn id="340" dur="indefinite" restart="never" nodeType="tmRoot">
          <p:childTnLst>
            <p:seq>
              <p:cTn id="341" dur="indefinite" nodeType="mainSeq">
                <p:childTnLst>
                  <p:par>
                    <p:cTn id="342" fill="hold">
                      <p:stCondLst>
                        <p:cond delay="indefinite"/>
                      </p:stCondLst>
                      <p:childTnLst>
                        <p:par>
                          <p:cTn id="343" fill="hold">
                            <p:stCondLst>
                              <p:cond delay="0"/>
                            </p:stCondLst>
                            <p:childTnLst>
                              <p:par>
                                <p:cTn id="344" nodeType="clickEffect" fill="hold" presetClass="entr" presetID="16" presetSubtype="21">
                                  <p:stCondLst>
                                    <p:cond delay="0"/>
                                  </p:stCondLst>
                                  <p:childTnLst>
                                    <p:set>
                                      <p:cBhvr>
                                        <p:cTn id="345" dur="1" fill="hold">
                                          <p:stCondLst>
                                            <p:cond delay="0"/>
                                          </p:stCondLst>
                                        </p:cTn>
                                        <p:tgtEl>
                                          <p:spTgt spid="180"/>
                                        </p:tgtEl>
                                        <p:attrNameLst>
                                          <p:attrName>style.visibility</p:attrName>
                                        </p:attrNameLst>
                                      </p:cBhvr>
                                      <p:to>
                                        <p:strVal val="visible"/>
                                      </p:to>
                                    </p:set>
                                    <p:animEffect filter="barn(inVertical)" transition="in">
                                      <p:cBhvr additive="repl">
                                        <p:cTn id="346" dur="500"/>
                                        <p:tgtEl>
                                          <p:spTgt spid="180"/>
                                        </p:tgtEl>
                                      </p:cBhvr>
                                    </p:animEffect>
                                  </p:childTnLst>
                                </p:cTn>
                              </p:par>
                            </p:childTnLst>
                          </p:cTn>
                        </p:par>
                      </p:childTnLst>
                    </p:cTn>
                  </p:par>
                  <p:par>
                    <p:cTn id="347" fill="hold">
                      <p:stCondLst>
                        <p:cond delay="indefinite"/>
                      </p:stCondLst>
                      <p:childTnLst>
                        <p:par>
                          <p:cTn id="348" fill="hold">
                            <p:stCondLst>
                              <p:cond delay="0"/>
                            </p:stCondLst>
                            <p:childTnLst>
                              <p:par>
                                <p:cTn id="349" nodeType="clickEffect" fill="hold" presetClass="entr" presetID="2" presetSubtype="4">
                                  <p:stCondLst>
                                    <p:cond delay="0"/>
                                  </p:stCondLst>
                                  <p:childTnLst>
                                    <p:set>
                                      <p:cBhvr>
                                        <p:cTn id="350" dur="1" fill="hold">
                                          <p:stCondLst>
                                            <p:cond delay="0"/>
                                          </p:stCondLst>
                                        </p:cTn>
                                        <p:tgtEl>
                                          <p:spTgt spid="181">
                                            <p:txEl>
                                              <p:pRg st="0" end="0"/>
                                            </p:txEl>
                                          </p:spTgt>
                                        </p:tgtEl>
                                        <p:attrNameLst>
                                          <p:attrName>style.visibility</p:attrName>
                                        </p:attrNameLst>
                                      </p:cBhvr>
                                      <p:to>
                                        <p:strVal val="visible"/>
                                      </p:to>
                                    </p:set>
                                    <p:anim calcmode="lin" valueType="num">
                                      <p:cBhvr additive="repl">
                                        <p:cTn id="351" dur="500" fill="hold"/>
                                        <p:tgtEl>
                                          <p:spTgt spid="181">
                                            <p:txEl>
                                              <p:pRg st="0" end="0"/>
                                            </p:txEl>
                                          </p:spTgt>
                                        </p:tgtEl>
                                        <p:attrNameLst>
                                          <p:attrName>ppt_x</p:attrName>
                                        </p:attrNameLst>
                                      </p:cBhvr>
                                      <p:tavLst>
                                        <p:tav tm="0">
                                          <p:val>
                                            <p:strVal val="#ppt_x"/>
                                          </p:val>
                                        </p:tav>
                                        <p:tav tm="100000">
                                          <p:val>
                                            <p:strVal val="#ppt_x"/>
                                          </p:val>
                                        </p:tav>
                                      </p:tavLst>
                                    </p:anim>
                                    <p:anim calcmode="lin" valueType="num">
                                      <p:cBhvr additive="repl">
                                        <p:cTn id="352" dur="500" fill="hold"/>
                                        <p:tgtEl>
                                          <p:spTgt spid="1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3" fill="hold">
                      <p:stCondLst>
                        <p:cond delay="indefinite"/>
                      </p:stCondLst>
                      <p:childTnLst>
                        <p:par>
                          <p:cTn id="354" fill="hold">
                            <p:stCondLst>
                              <p:cond delay="0"/>
                            </p:stCondLst>
                            <p:childTnLst>
                              <p:par>
                                <p:cTn id="355" nodeType="clickEffect" fill="hold" presetClass="entr" presetID="2" presetSubtype="4">
                                  <p:stCondLst>
                                    <p:cond delay="0"/>
                                  </p:stCondLst>
                                  <p:childTnLst>
                                    <p:set>
                                      <p:cBhvr>
                                        <p:cTn id="356" dur="1" fill="hold">
                                          <p:stCondLst>
                                            <p:cond delay="0"/>
                                          </p:stCondLst>
                                        </p:cTn>
                                        <p:tgtEl>
                                          <p:spTgt spid="182"/>
                                        </p:tgtEl>
                                        <p:attrNameLst>
                                          <p:attrName>style.visibility</p:attrName>
                                        </p:attrNameLst>
                                      </p:cBhvr>
                                      <p:to>
                                        <p:strVal val="visible"/>
                                      </p:to>
                                    </p:set>
                                    <p:anim calcmode="lin" valueType="num">
                                      <p:cBhvr additive="repl">
                                        <p:cTn id="357" dur="500" fill="hold"/>
                                        <p:tgtEl>
                                          <p:spTgt spid="182"/>
                                        </p:tgtEl>
                                        <p:attrNameLst>
                                          <p:attrName>ppt_x</p:attrName>
                                        </p:attrNameLst>
                                      </p:cBhvr>
                                      <p:tavLst>
                                        <p:tav tm="0">
                                          <p:val>
                                            <p:strVal val="#ppt_x"/>
                                          </p:val>
                                        </p:tav>
                                        <p:tav tm="100000">
                                          <p:val>
                                            <p:strVal val="#ppt_x"/>
                                          </p:val>
                                        </p:tav>
                                      </p:tavLst>
                                    </p:anim>
                                    <p:anim calcmode="lin" valueType="num">
                                      <p:cBhvr additive="repl">
                                        <p:cTn id="358"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ff0000"/>
                </a:solidFill>
                <a:latin typeface="Calibri Light"/>
              </a:rPr>
              <a:t>Walk</a:t>
            </a:r>
            <a:endParaRPr b="0" lang="en-US" sz="4400" spc="-1" strike="noStrike">
              <a:solidFill>
                <a:srgbClr val="000000"/>
              </a:solidFill>
              <a:latin typeface="Calibri"/>
            </a:endParaRPr>
          </a:p>
        </p:txBody>
      </p:sp>
      <p:sp>
        <p:nvSpPr>
          <p:cNvPr id="131"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001"/>
              </a:spcBef>
              <a:buNone/>
              <a:tabLst>
                <a:tab algn="l" pos="0"/>
              </a:tabLst>
            </a:pPr>
            <a:r>
              <a:rPr b="0" lang="en-US" sz="2800" spc="-1" strike="noStrike">
                <a:solidFill>
                  <a:srgbClr val="000000"/>
                </a:solidFill>
                <a:latin typeface="Calibri"/>
              </a:rPr>
              <a:t>A walk of length k in a graph </a:t>
            </a:r>
            <a:r>
              <a:rPr b="0" i="1" lang="en-US" sz="2800" spc="-1" strike="noStrike">
                <a:solidFill>
                  <a:srgbClr val="000000"/>
                </a:solidFill>
                <a:latin typeface="Calibri"/>
              </a:rPr>
              <a:t>G</a:t>
            </a:r>
            <a:r>
              <a:rPr b="0" lang="en-US" sz="2800" spc="-1" strike="noStrike">
                <a:solidFill>
                  <a:srgbClr val="000000"/>
                </a:solidFill>
                <a:latin typeface="Calibri"/>
              </a:rPr>
              <a:t> is a succession of </a:t>
            </a:r>
            <a:r>
              <a:rPr b="0" i="1" lang="en-US" sz="2800" spc="-1" strike="noStrike">
                <a:solidFill>
                  <a:srgbClr val="000000"/>
                </a:solidFill>
                <a:latin typeface="Calibri"/>
              </a:rPr>
              <a:t>k</a:t>
            </a:r>
            <a:r>
              <a:rPr b="0" lang="en-US" sz="2800" spc="-1" strike="noStrike">
                <a:solidFill>
                  <a:srgbClr val="000000"/>
                </a:solidFill>
                <a:latin typeface="Calibri"/>
              </a:rPr>
              <a:t> edges of G of the form </a:t>
            </a:r>
            <a:r>
              <a:rPr b="0" i="1" lang="en-US" sz="2800" spc="-1" strike="noStrike">
                <a:solidFill>
                  <a:srgbClr val="000000"/>
                </a:solidFill>
                <a:latin typeface="Calibri"/>
              </a:rPr>
              <a:t>uv</a:t>
            </a:r>
            <a:r>
              <a:rPr b="0" lang="en-US" sz="2800" spc="-1" strike="noStrike">
                <a:solidFill>
                  <a:srgbClr val="000000"/>
                </a:solidFill>
                <a:latin typeface="Calibri"/>
              </a:rPr>
              <a:t>, </a:t>
            </a:r>
            <a:r>
              <a:rPr b="0" i="1" lang="en-US" sz="2800" spc="-1" strike="noStrike">
                <a:solidFill>
                  <a:srgbClr val="000000"/>
                </a:solidFill>
                <a:latin typeface="Calibri"/>
              </a:rPr>
              <a:t>vw</a:t>
            </a:r>
            <a:r>
              <a:rPr b="0" lang="en-US" sz="2800" spc="-1" strike="noStrike">
                <a:solidFill>
                  <a:srgbClr val="000000"/>
                </a:solidFill>
                <a:latin typeface="Calibri"/>
              </a:rPr>
              <a:t>, </a:t>
            </a:r>
            <a:r>
              <a:rPr b="0" i="1" lang="en-US" sz="2800" spc="-1" strike="noStrike">
                <a:solidFill>
                  <a:srgbClr val="000000"/>
                </a:solidFill>
                <a:latin typeface="Calibri"/>
              </a:rPr>
              <a:t>wx</a:t>
            </a:r>
            <a:r>
              <a:rPr b="0" lang="en-US" sz="2800" spc="-1" strike="noStrike">
                <a:solidFill>
                  <a:srgbClr val="000000"/>
                </a:solidFill>
                <a:latin typeface="Calibri"/>
              </a:rPr>
              <a:t>, . . ., </a:t>
            </a:r>
            <a:r>
              <a:rPr b="0" i="1" lang="en-US" sz="2800" spc="-1" strike="noStrike">
                <a:solidFill>
                  <a:srgbClr val="000000"/>
                </a:solidFill>
                <a:latin typeface="Calibri"/>
              </a:rPr>
              <a:t>yz</a:t>
            </a:r>
            <a:r>
              <a:rPr b="0" lang="en-US"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r>
              <a:rPr b="0" lang="en-US" sz="2800" spc="-1" strike="noStrike">
                <a:solidFill>
                  <a:srgbClr val="000000"/>
                </a:solidFill>
                <a:latin typeface="Calibri"/>
              </a:rPr>
              <a:t>We denote this walk by </a:t>
            </a:r>
            <a:r>
              <a:rPr b="0" i="1" lang="en-US" sz="2800" spc="-1" strike="noStrike">
                <a:solidFill>
                  <a:srgbClr val="000000"/>
                </a:solidFill>
                <a:latin typeface="Calibri"/>
              </a:rPr>
              <a:t>uvwx</a:t>
            </a:r>
            <a:r>
              <a:rPr b="0" lang="en-US" sz="2800" spc="-1" strike="noStrike">
                <a:solidFill>
                  <a:srgbClr val="000000"/>
                </a:solidFill>
                <a:latin typeface="Calibri"/>
              </a:rPr>
              <a:t> …….. </a:t>
            </a:r>
            <a:r>
              <a:rPr b="0" i="1" lang="en-US" sz="2800" spc="-1" strike="noStrike">
                <a:solidFill>
                  <a:srgbClr val="000000"/>
                </a:solidFill>
                <a:latin typeface="Calibri"/>
              </a:rPr>
              <a:t>yz</a:t>
            </a:r>
            <a:r>
              <a:rPr b="0" lang="en-US" sz="2800" spc="-1" strike="noStrike">
                <a:solidFill>
                  <a:srgbClr val="000000"/>
                </a:solidFill>
                <a:latin typeface="Calibri"/>
              </a:rPr>
              <a:t> and refer to it as a walk between </a:t>
            </a:r>
            <a:r>
              <a:rPr b="0" i="1" lang="en-US" sz="2800" spc="-1" strike="noStrike">
                <a:solidFill>
                  <a:srgbClr val="000000"/>
                </a:solidFill>
                <a:latin typeface="Calibri"/>
              </a:rPr>
              <a:t>u</a:t>
            </a:r>
            <a:r>
              <a:rPr b="0" lang="en-US" sz="2800" spc="-1" strike="noStrike">
                <a:solidFill>
                  <a:srgbClr val="000000"/>
                </a:solidFill>
                <a:latin typeface="Calibri"/>
              </a:rPr>
              <a:t> and </a:t>
            </a:r>
            <a:r>
              <a:rPr b="0" i="1" lang="en-US" sz="2800" spc="-1" strike="noStrike">
                <a:solidFill>
                  <a:srgbClr val="000000"/>
                </a:solidFill>
                <a:latin typeface="Calibri"/>
              </a:rPr>
              <a:t>z</a:t>
            </a:r>
            <a:r>
              <a:rPr b="0" lang="en-US" sz="2800" spc="-1" strike="noStrike">
                <a:solidFill>
                  <a:srgbClr val="000000"/>
                </a:solidFill>
                <a:latin typeface="Calibri"/>
              </a:rPr>
              <a:t>.</a:t>
            </a:r>
            <a:endParaRPr b="0" lang="en-US" sz="2800" spc="-1" strike="noStrike">
              <a:solidFill>
                <a:srgbClr val="000000"/>
              </a:solidFill>
              <a:latin typeface="Calibri"/>
            </a:endParaRPr>
          </a:p>
        </p:txBody>
      </p:sp>
      <p:pic>
        <p:nvPicPr>
          <p:cNvPr id="132" name="Picture 3" descr="https://scanftree.com/Graph-Theory/images/g14.PNG"/>
          <p:cNvPicPr/>
          <p:nvPr/>
        </p:nvPicPr>
        <p:blipFill>
          <a:blip r:embed="rId1"/>
          <a:stretch/>
        </p:blipFill>
        <p:spPr>
          <a:xfrm>
            <a:off x="1413000" y="2781360"/>
            <a:ext cx="8534160" cy="2316960"/>
          </a:xfrm>
          <a:prstGeom prst="rect">
            <a:avLst/>
          </a:prstGeom>
          <a:ln w="0">
            <a:noFill/>
          </a:ln>
        </p:spPr>
      </p:pic>
    </p:spTree>
  </p:cSld>
  <mc:AlternateContent>
    <mc:Choice Requires="p14">
      <p:transition spd="slow" p14:dur="6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6" presetSubtype="21">
                                  <p:stCondLst>
                                    <p:cond delay="0"/>
                                  </p:stCondLst>
                                  <p:childTnLst>
                                    <p:set>
                                      <p:cBhvr>
                                        <p:cTn id="6" dur="1" fill="hold">
                                          <p:stCondLst>
                                            <p:cond delay="0"/>
                                          </p:stCondLst>
                                        </p:cTn>
                                        <p:tgtEl>
                                          <p:spTgt spid="130"/>
                                        </p:tgtEl>
                                        <p:attrNameLst>
                                          <p:attrName>style.visibility</p:attrName>
                                        </p:attrNameLst>
                                      </p:cBhvr>
                                      <p:to>
                                        <p:strVal val="visible"/>
                                      </p:to>
                                    </p:set>
                                    <p:animEffect filter="barn(inVertical)" transition="in">
                                      <p:cBhvr additive="repl">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2" presetSubtype="4">
                                  <p:stCondLst>
                                    <p:cond delay="0"/>
                                  </p:stCondLst>
                                  <p:childTnLst>
                                    <p:set>
                                      <p:cBhvr>
                                        <p:cTn id="11" dur="1" fill="hold">
                                          <p:stCondLst>
                                            <p:cond delay="0"/>
                                          </p:stCondLst>
                                        </p:cTn>
                                        <p:tgtEl>
                                          <p:spTgt spid="131">
                                            <p:txEl>
                                              <p:pRg st="0" end="0"/>
                                            </p:txEl>
                                          </p:spTgt>
                                        </p:tgtEl>
                                        <p:attrNameLst>
                                          <p:attrName>style.visibility</p:attrName>
                                        </p:attrNameLst>
                                      </p:cBhvr>
                                      <p:to>
                                        <p:strVal val="visible"/>
                                      </p:to>
                                    </p:set>
                                    <p:anim calcmode="lin" valueType="num">
                                      <p:cBhvr additive="repl">
                                        <p:cTn id="12" dur="500" fill="hold"/>
                                        <p:tgtEl>
                                          <p:spTgt spid="131">
                                            <p:txEl>
                                              <p:pRg st="0" end="0"/>
                                            </p:txEl>
                                          </p:spTgt>
                                        </p:tgtEl>
                                        <p:attrNameLst>
                                          <p:attrName>ppt_x</p:attrName>
                                        </p:attrNameLst>
                                      </p:cBhvr>
                                      <p:tavLst>
                                        <p:tav tm="0">
                                          <p:val>
                                            <p:strVal val="#ppt_x"/>
                                          </p:val>
                                        </p:tav>
                                        <p:tav tm="100000">
                                          <p:val>
                                            <p:strVal val="#ppt_x"/>
                                          </p:val>
                                        </p:tav>
                                      </p:tavLst>
                                    </p:anim>
                                    <p:anim calcmode="lin" valueType="num">
                                      <p:cBhvr additive="repl">
                                        <p:cTn id="13" dur="500" fill="hold"/>
                                        <p:tgtEl>
                                          <p:spTgt spid="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nodeType="clickEffect" fill="hold" presetClass="entr" presetID="2" presetSubtype="4">
                                  <p:stCondLst>
                                    <p:cond delay="0"/>
                                  </p:stCondLst>
                                  <p:childTnLst>
                                    <p:set>
                                      <p:cBhvr>
                                        <p:cTn id="17" dur="1" fill="hold">
                                          <p:stCondLst>
                                            <p:cond delay="0"/>
                                          </p:stCondLst>
                                        </p:cTn>
                                        <p:tgtEl>
                                          <p:spTgt spid="132"/>
                                        </p:tgtEl>
                                        <p:attrNameLst>
                                          <p:attrName>style.visibility</p:attrName>
                                        </p:attrNameLst>
                                      </p:cBhvr>
                                      <p:to>
                                        <p:strVal val="visible"/>
                                      </p:to>
                                    </p:set>
                                    <p:anim calcmode="lin" valueType="num">
                                      <p:cBhvr additive="repl">
                                        <p:cTn id="18" dur="500" fill="hold"/>
                                        <p:tgtEl>
                                          <p:spTgt spid="132"/>
                                        </p:tgtEl>
                                        <p:attrNameLst>
                                          <p:attrName>ppt_x</p:attrName>
                                        </p:attrNameLst>
                                      </p:cBhvr>
                                      <p:tavLst>
                                        <p:tav tm="0">
                                          <p:val>
                                            <p:strVal val="#ppt_x"/>
                                          </p:val>
                                        </p:tav>
                                        <p:tav tm="100000">
                                          <p:val>
                                            <p:strVal val="#ppt_x"/>
                                          </p:val>
                                        </p:tav>
                                      </p:tavLst>
                                    </p:anim>
                                    <p:anim calcmode="lin" valueType="num">
                                      <p:cBhvr additive="repl">
                                        <p:cTn id="19"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2" presetSubtype="4">
                                  <p:stCondLst>
                                    <p:cond delay="0"/>
                                  </p:stCondLst>
                                  <p:childTnLst>
                                    <p:set>
                                      <p:cBhvr>
                                        <p:cTn id="23" dur="1" fill="hold">
                                          <p:stCondLst>
                                            <p:cond delay="0"/>
                                          </p:stCondLst>
                                        </p:cTn>
                                        <p:tgtEl>
                                          <p:spTgt spid="131">
                                            <p:txEl>
                                              <p:pRg st="6" end="6"/>
                                            </p:txEl>
                                          </p:spTgt>
                                        </p:tgtEl>
                                        <p:attrNameLst>
                                          <p:attrName>style.visibility</p:attrName>
                                        </p:attrNameLst>
                                      </p:cBhvr>
                                      <p:to>
                                        <p:strVal val="visible"/>
                                      </p:to>
                                    </p:set>
                                    <p:anim calcmode="lin" valueType="num">
                                      <p:cBhvr additive="repl">
                                        <p:cTn id="24" dur="500" fill="hold"/>
                                        <p:tgtEl>
                                          <p:spTgt spid="131">
                                            <p:txEl>
                                              <p:pRg st="6" end="6"/>
                                            </p:txEl>
                                          </p:spTgt>
                                        </p:tgtEl>
                                        <p:attrNameLst>
                                          <p:attrName>ppt_x</p:attrName>
                                        </p:attrNameLst>
                                      </p:cBhvr>
                                      <p:tavLst>
                                        <p:tav tm="0">
                                          <p:val>
                                            <p:strVal val="#ppt_x"/>
                                          </p:val>
                                        </p:tav>
                                        <p:tav tm="100000">
                                          <p:val>
                                            <p:strVal val="#ppt_x"/>
                                          </p:val>
                                        </p:tav>
                                      </p:tavLst>
                                    </p:anim>
                                    <p:anim calcmode="lin" valueType="num">
                                      <p:cBhvr additive="repl">
                                        <p:cTn id="25" dur="500" fill="hold"/>
                                        <p:tgtEl>
                                          <p:spTgt spid="1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Tree>
  </p:cSld>
  <mc:AlternateContent>
    <mc:Choice Requires="p14">
      <p:transition spd="slow" p14:dur="125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ff0000"/>
                </a:solidFill>
                <a:latin typeface="Calibri Light"/>
              </a:rPr>
              <a:t>Trail and Path</a:t>
            </a:r>
            <a:endParaRPr b="0" lang="en-US" sz="4400" spc="-1" strike="noStrike">
              <a:solidFill>
                <a:srgbClr val="000000"/>
              </a:solidFill>
              <a:latin typeface="Calibri"/>
            </a:endParaRPr>
          </a:p>
        </p:txBody>
      </p:sp>
      <p:sp>
        <p:nvSpPr>
          <p:cNvPr id="134" name="PlaceHolder 2"/>
          <p:cNvSpPr>
            <a:spLocks noGrp="1"/>
          </p:cNvSpPr>
          <p:nvPr>
            <p:ph/>
          </p:nvPr>
        </p:nvSpPr>
        <p:spPr>
          <a:xfrm>
            <a:off x="1143000" y="1364040"/>
            <a:ext cx="10515240" cy="4350960"/>
          </a:xfrm>
          <a:prstGeom prst="rect">
            <a:avLst/>
          </a:prstGeom>
          <a:noFill/>
          <a:ln w="0">
            <a:noFill/>
          </a:ln>
        </p:spPr>
        <p:txBody>
          <a:bodyPr anchor="t">
            <a:noAutofit/>
          </a:bodyPr>
          <a:p>
            <a:pPr>
              <a:lnSpc>
                <a:spcPct val="90000"/>
              </a:lnSpc>
              <a:spcBef>
                <a:spcPts val="1001"/>
              </a:spcBef>
              <a:buNone/>
              <a:tabLst>
                <a:tab algn="l" pos="0"/>
              </a:tabLst>
            </a:pPr>
            <a:r>
              <a:rPr b="0" lang="en-US" sz="2800" spc="-1" strike="noStrike">
                <a:solidFill>
                  <a:srgbClr val="000000"/>
                </a:solidFill>
                <a:latin typeface="Calibri"/>
              </a:rPr>
              <a:t>If all the edges (but not necessarily all the vertices) of a walk are different, then the walk is called a trail. If, in addition, all the vertices are difficult, then the trail is called path.</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The walk </a:t>
            </a:r>
            <a:r>
              <a:rPr b="0" i="1" lang="en-US" sz="2800" spc="-1" strike="noStrike">
                <a:solidFill>
                  <a:srgbClr val="000000"/>
                </a:solidFill>
                <a:latin typeface="Calibri"/>
              </a:rPr>
              <a:t>vzzywxy </a:t>
            </a:r>
            <a:r>
              <a:rPr b="0" lang="en-US" sz="2800" spc="-1" strike="noStrike">
                <a:solidFill>
                  <a:srgbClr val="000000"/>
                </a:solidFill>
                <a:latin typeface="Calibri"/>
              </a:rPr>
              <a:t>is a trail since the vertices y and z both occur twice.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The walk </a:t>
            </a:r>
            <a:r>
              <a:rPr b="0" i="1" lang="en-US" sz="2800" spc="-1" strike="noStrike">
                <a:solidFill>
                  <a:srgbClr val="000000"/>
                </a:solidFill>
                <a:latin typeface="Calibri"/>
              </a:rPr>
              <a:t>vwxyz </a:t>
            </a:r>
            <a:r>
              <a:rPr b="0" lang="en-US" sz="2800" spc="-1" strike="noStrike">
                <a:solidFill>
                  <a:srgbClr val="000000"/>
                </a:solidFill>
                <a:latin typeface="Calibri"/>
              </a:rPr>
              <a:t>is a path since the walk has no repeated vertices.</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135" name="Picture 4" descr="https://scanftree.com/Graph-Theory/images/g15.png"/>
          <p:cNvPicPr/>
          <p:nvPr/>
        </p:nvPicPr>
        <p:blipFill>
          <a:blip r:embed="rId1"/>
          <a:stretch/>
        </p:blipFill>
        <p:spPr>
          <a:xfrm>
            <a:off x="2320920" y="3504240"/>
            <a:ext cx="7051680" cy="1753560"/>
          </a:xfrm>
          <a:prstGeom prst="rect">
            <a:avLst/>
          </a:prstGeom>
          <a:ln w="0">
            <a:noFill/>
          </a:ln>
        </p:spPr>
      </p:pic>
    </p:spTree>
  </p:cSld>
  <mc:AlternateContent>
    <mc:Choice Requires="p14">
      <p:transition spd="slow" p14:dur="2000"/>
    </mc:Choice>
    <mc:Fallback>
      <p:transition spd="slow"/>
    </mc:Fallback>
  </mc:AlternateContent>
  <p:timing>
    <p:tnLst>
      <p:par>
        <p:cTn id="26" dur="indefinite" restart="never" nodeType="tmRoot">
          <p:childTnLst>
            <p:seq>
              <p:cTn id="27" dur="indefinite" nodeType="mainSeq">
                <p:childTnLst>
                  <p:par>
                    <p:cTn id="28" fill="hold">
                      <p:stCondLst>
                        <p:cond delay="indefinite"/>
                      </p:stCondLst>
                      <p:childTnLst>
                        <p:par>
                          <p:cTn id="29" fill="hold">
                            <p:stCondLst>
                              <p:cond delay="0"/>
                            </p:stCondLst>
                            <p:childTnLst>
                              <p:par>
                                <p:cTn id="30" nodeType="clickEffect" fill="hold" presetClass="entr" presetID="16" presetSubtype="21">
                                  <p:stCondLst>
                                    <p:cond delay="0"/>
                                  </p:stCondLst>
                                  <p:childTnLst>
                                    <p:set>
                                      <p:cBhvr>
                                        <p:cTn id="31" dur="1" fill="hold">
                                          <p:stCondLst>
                                            <p:cond delay="0"/>
                                          </p:stCondLst>
                                        </p:cTn>
                                        <p:tgtEl>
                                          <p:spTgt spid="133"/>
                                        </p:tgtEl>
                                        <p:attrNameLst>
                                          <p:attrName>style.visibility</p:attrName>
                                        </p:attrNameLst>
                                      </p:cBhvr>
                                      <p:to>
                                        <p:strVal val="visible"/>
                                      </p:to>
                                    </p:set>
                                    <p:animEffect filter="barn(inVertical)" transition="in">
                                      <p:cBhvr additive="repl">
                                        <p:cTn id="32" dur="500"/>
                                        <p:tgtEl>
                                          <p:spTgt spid="133"/>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2" presetSubtype="4">
                                  <p:stCondLst>
                                    <p:cond delay="0"/>
                                  </p:stCondLst>
                                  <p:childTnLst>
                                    <p:set>
                                      <p:cBhvr>
                                        <p:cTn id="36" dur="1" fill="hold">
                                          <p:stCondLst>
                                            <p:cond delay="0"/>
                                          </p:stCondLst>
                                        </p:cTn>
                                        <p:tgtEl>
                                          <p:spTgt spid="134">
                                            <p:txEl>
                                              <p:pRg st="0" end="0"/>
                                            </p:txEl>
                                          </p:spTgt>
                                        </p:tgtEl>
                                        <p:attrNameLst>
                                          <p:attrName>style.visibility</p:attrName>
                                        </p:attrNameLst>
                                      </p:cBhvr>
                                      <p:to>
                                        <p:strVal val="visible"/>
                                      </p:to>
                                    </p:set>
                                    <p:anim calcmode="lin" valueType="num">
                                      <p:cBhvr additive="repl">
                                        <p:cTn id="37" dur="500" fill="hold"/>
                                        <p:tgtEl>
                                          <p:spTgt spid="134">
                                            <p:txEl>
                                              <p:pRg st="0" end="0"/>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1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2" presetSubtype="4">
                                  <p:stCondLst>
                                    <p:cond delay="0"/>
                                  </p:stCondLst>
                                  <p:childTnLst>
                                    <p:set>
                                      <p:cBhvr>
                                        <p:cTn id="42" dur="1" fill="hold">
                                          <p:stCondLst>
                                            <p:cond delay="0"/>
                                          </p:stCondLst>
                                        </p:cTn>
                                        <p:tgtEl>
                                          <p:spTgt spid="135"/>
                                        </p:tgtEl>
                                        <p:attrNameLst>
                                          <p:attrName>style.visibility</p:attrName>
                                        </p:attrNameLst>
                                      </p:cBhvr>
                                      <p:to>
                                        <p:strVal val="visible"/>
                                      </p:to>
                                    </p:set>
                                    <p:anim calcmode="lin" valueType="num">
                                      <p:cBhvr additive="repl">
                                        <p:cTn id="43" dur="500" fill="hold"/>
                                        <p:tgtEl>
                                          <p:spTgt spid="135"/>
                                        </p:tgtEl>
                                        <p:attrNameLst>
                                          <p:attrName>ppt_x</p:attrName>
                                        </p:attrNameLst>
                                      </p:cBhvr>
                                      <p:tavLst>
                                        <p:tav tm="0">
                                          <p:val>
                                            <p:strVal val="#ppt_x"/>
                                          </p:val>
                                        </p:tav>
                                        <p:tav tm="100000">
                                          <p:val>
                                            <p:strVal val="#ppt_x"/>
                                          </p:val>
                                        </p:tav>
                                      </p:tavLst>
                                    </p:anim>
                                    <p:anim calcmode="lin" valueType="num">
                                      <p:cBhvr additive="repl">
                                        <p:cTn id="44"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2" presetSubtype="4">
                                  <p:stCondLst>
                                    <p:cond delay="0"/>
                                  </p:stCondLst>
                                  <p:childTnLst>
                                    <p:set>
                                      <p:cBhvr>
                                        <p:cTn id="48" dur="1" fill="hold">
                                          <p:stCondLst>
                                            <p:cond delay="0"/>
                                          </p:stCondLst>
                                        </p:cTn>
                                        <p:tgtEl>
                                          <p:spTgt spid="134">
                                            <p:txEl>
                                              <p:pRg st="5" end="5"/>
                                            </p:txEl>
                                          </p:spTgt>
                                        </p:tgtEl>
                                        <p:attrNameLst>
                                          <p:attrName>style.visibility</p:attrName>
                                        </p:attrNameLst>
                                      </p:cBhvr>
                                      <p:to>
                                        <p:strVal val="visible"/>
                                      </p:to>
                                    </p:set>
                                    <p:anim calcmode="lin" valueType="num">
                                      <p:cBhvr additive="repl">
                                        <p:cTn id="49" dur="500" fill="hold"/>
                                        <p:tgtEl>
                                          <p:spTgt spid="134">
                                            <p:txEl>
                                              <p:pRg st="5" end="5"/>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13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2" presetSubtype="4">
                                  <p:stCondLst>
                                    <p:cond delay="0"/>
                                  </p:stCondLst>
                                  <p:childTnLst>
                                    <p:set>
                                      <p:cBhvr>
                                        <p:cTn id="54" dur="1" fill="hold">
                                          <p:stCondLst>
                                            <p:cond delay="0"/>
                                          </p:stCondLst>
                                        </p:cTn>
                                        <p:tgtEl>
                                          <p:spTgt spid="134">
                                            <p:txEl>
                                              <p:pRg st="6" end="6"/>
                                            </p:txEl>
                                          </p:spTgt>
                                        </p:tgtEl>
                                        <p:attrNameLst>
                                          <p:attrName>style.visibility</p:attrName>
                                        </p:attrNameLst>
                                      </p:cBhvr>
                                      <p:to>
                                        <p:strVal val="visible"/>
                                      </p:to>
                                    </p:set>
                                    <p:anim calcmode="lin" valueType="num">
                                      <p:cBhvr additive="repl">
                                        <p:cTn id="55" dur="500" fill="hold"/>
                                        <p:tgtEl>
                                          <p:spTgt spid="134">
                                            <p:txEl>
                                              <p:pRg st="6" end="6"/>
                                            </p:txEl>
                                          </p:spTgt>
                                        </p:tgtEl>
                                        <p:attrNameLst>
                                          <p:attrName>ppt_x</p:attrName>
                                        </p:attrNameLst>
                                      </p:cBhvr>
                                      <p:tavLst>
                                        <p:tav tm="0">
                                          <p:val>
                                            <p:strVal val="#ppt_x"/>
                                          </p:val>
                                        </p:tav>
                                        <p:tav tm="100000">
                                          <p:val>
                                            <p:strVal val="#ppt_x"/>
                                          </p:val>
                                        </p:tav>
                                      </p:tavLst>
                                    </p:anim>
                                    <p:anim calcmode="lin" valueType="num">
                                      <p:cBhvr additive="repl">
                                        <p:cTn id="56" dur="500" fill="hold"/>
                                        <p:tgtEl>
                                          <p:spTgt spid="13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ff0000"/>
                </a:solidFill>
                <a:latin typeface="Calibri Light"/>
              </a:rPr>
              <a:t>Null Graphs</a:t>
            </a:r>
            <a:endParaRPr b="0" lang="en-US" sz="4400" spc="-1" strike="noStrike">
              <a:solidFill>
                <a:srgbClr val="000000"/>
              </a:solidFill>
              <a:latin typeface="Calibri"/>
            </a:endParaRPr>
          </a:p>
        </p:txBody>
      </p:sp>
      <p:sp>
        <p:nvSpPr>
          <p:cNvPr id="137"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001"/>
              </a:spcBef>
              <a:buNone/>
              <a:tabLst>
                <a:tab algn="l" pos="0"/>
              </a:tabLst>
            </a:pPr>
            <a:r>
              <a:rPr b="0" lang="en-US" sz="2800" spc="-1" strike="noStrike">
                <a:solidFill>
                  <a:srgbClr val="000000"/>
                </a:solidFill>
                <a:latin typeface="Calibri"/>
              </a:rPr>
              <a:t>A null graph is a graph containing no edges. The null graph with n vertices is denoted by N</a:t>
            </a:r>
            <a:r>
              <a:rPr b="0" i="1" lang="en-US" sz="2800" spc="-1" strike="noStrike" baseline="-25000">
                <a:solidFill>
                  <a:srgbClr val="000000"/>
                </a:solidFill>
                <a:latin typeface="Calibri"/>
              </a:rPr>
              <a:t>n</a:t>
            </a:r>
            <a:r>
              <a:rPr b="0" lang="en-US" sz="2800" spc="-1" strike="noStrike">
                <a:solidFill>
                  <a:srgbClr val="000000"/>
                </a:solidFill>
                <a:latin typeface="Calibri"/>
              </a:rPr>
              <a:t>. The following are the examples of null graphs.</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Note that N</a:t>
            </a:r>
            <a:r>
              <a:rPr b="0" i="1" lang="en-US" sz="2800" spc="-1" strike="noStrike" baseline="-25000">
                <a:solidFill>
                  <a:srgbClr val="000000"/>
                </a:solidFill>
                <a:latin typeface="Calibri"/>
              </a:rPr>
              <a:t>n </a:t>
            </a:r>
            <a:r>
              <a:rPr b="0" lang="en-US" sz="2800" spc="-1" strike="noStrike">
                <a:solidFill>
                  <a:srgbClr val="000000"/>
                </a:solidFill>
                <a:latin typeface="Calibri"/>
              </a:rPr>
              <a:t>is regular of degree 0.</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138" name="Picture 5" descr="https://scanftree.com/Graph-Theory/images/g18.png"/>
          <p:cNvPicPr/>
          <p:nvPr/>
        </p:nvPicPr>
        <p:blipFill>
          <a:blip r:embed="rId1"/>
          <a:stretch/>
        </p:blipFill>
        <p:spPr>
          <a:xfrm>
            <a:off x="2299680" y="2776680"/>
            <a:ext cx="7079400" cy="2709360"/>
          </a:xfrm>
          <a:prstGeom prst="rect">
            <a:avLst/>
          </a:prstGeom>
          <a:ln w="0">
            <a:noFill/>
          </a:ln>
        </p:spPr>
      </p:pic>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6" presetSubtype="21">
                                  <p:stCondLst>
                                    <p:cond delay="0"/>
                                  </p:stCondLst>
                                  <p:childTnLst>
                                    <p:set>
                                      <p:cBhvr>
                                        <p:cTn id="62" dur="1" fill="hold">
                                          <p:stCondLst>
                                            <p:cond delay="0"/>
                                          </p:stCondLst>
                                        </p:cTn>
                                        <p:tgtEl>
                                          <p:spTgt spid="136"/>
                                        </p:tgtEl>
                                        <p:attrNameLst>
                                          <p:attrName>style.visibility</p:attrName>
                                        </p:attrNameLst>
                                      </p:cBhvr>
                                      <p:to>
                                        <p:strVal val="visible"/>
                                      </p:to>
                                    </p:set>
                                    <p:animEffect filter="barn(inVertical)" transition="in">
                                      <p:cBhvr additive="repl">
                                        <p:cTn id="63" dur="500"/>
                                        <p:tgtEl>
                                          <p:spTgt spid="136"/>
                                        </p:tgtEl>
                                      </p:cBhvr>
                                    </p:animEffec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2" presetSubtype="4">
                                  <p:stCondLst>
                                    <p:cond delay="0"/>
                                  </p:stCondLst>
                                  <p:childTnLst>
                                    <p:set>
                                      <p:cBhvr>
                                        <p:cTn id="67" dur="1" fill="hold">
                                          <p:stCondLst>
                                            <p:cond delay="0"/>
                                          </p:stCondLst>
                                        </p:cTn>
                                        <p:tgtEl>
                                          <p:spTgt spid="137">
                                            <p:txEl>
                                              <p:pRg st="0" end="0"/>
                                            </p:txEl>
                                          </p:spTgt>
                                        </p:tgtEl>
                                        <p:attrNameLst>
                                          <p:attrName>style.visibility</p:attrName>
                                        </p:attrNameLst>
                                      </p:cBhvr>
                                      <p:to>
                                        <p:strVal val="visible"/>
                                      </p:to>
                                    </p:set>
                                    <p:anim calcmode="lin" valueType="num">
                                      <p:cBhvr additive="repl">
                                        <p:cTn id="68" dur="500" fill="hold"/>
                                        <p:tgtEl>
                                          <p:spTgt spid="137">
                                            <p:txEl>
                                              <p:pRg st="0" end="0"/>
                                            </p:txEl>
                                          </p:spTgt>
                                        </p:tgtEl>
                                        <p:attrNameLst>
                                          <p:attrName>ppt_x</p:attrName>
                                        </p:attrNameLst>
                                      </p:cBhvr>
                                      <p:tavLst>
                                        <p:tav tm="0">
                                          <p:val>
                                            <p:strVal val="#ppt_x"/>
                                          </p:val>
                                        </p:tav>
                                        <p:tav tm="100000">
                                          <p:val>
                                            <p:strVal val="#ppt_x"/>
                                          </p:val>
                                        </p:tav>
                                      </p:tavLst>
                                    </p:anim>
                                    <p:anim calcmode="lin" valueType="num">
                                      <p:cBhvr additive="repl">
                                        <p:cTn id="69" dur="500" fill="hold"/>
                                        <p:tgtEl>
                                          <p:spTgt spid="1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2" presetSubtype="4">
                                  <p:stCondLst>
                                    <p:cond delay="0"/>
                                  </p:stCondLst>
                                  <p:childTnLst>
                                    <p:set>
                                      <p:cBhvr>
                                        <p:cTn id="73" dur="1" fill="hold">
                                          <p:stCondLst>
                                            <p:cond delay="0"/>
                                          </p:stCondLst>
                                        </p:cTn>
                                        <p:tgtEl>
                                          <p:spTgt spid="138"/>
                                        </p:tgtEl>
                                        <p:attrNameLst>
                                          <p:attrName>style.visibility</p:attrName>
                                        </p:attrNameLst>
                                      </p:cBhvr>
                                      <p:to>
                                        <p:strVal val="visible"/>
                                      </p:to>
                                    </p:set>
                                    <p:anim calcmode="lin" valueType="num">
                                      <p:cBhvr additive="repl">
                                        <p:cTn id="74" dur="500" fill="hold"/>
                                        <p:tgtEl>
                                          <p:spTgt spid="138"/>
                                        </p:tgtEl>
                                        <p:attrNameLst>
                                          <p:attrName>ppt_x</p:attrName>
                                        </p:attrNameLst>
                                      </p:cBhvr>
                                      <p:tavLst>
                                        <p:tav tm="0">
                                          <p:val>
                                            <p:strVal val="#ppt_x"/>
                                          </p:val>
                                        </p:tav>
                                        <p:tav tm="100000">
                                          <p:val>
                                            <p:strVal val="#ppt_x"/>
                                          </p:val>
                                        </p:tav>
                                      </p:tavLst>
                                    </p:anim>
                                    <p:anim calcmode="lin" valueType="num">
                                      <p:cBhvr additive="repl">
                                        <p:cTn id="75"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2" presetSubtype="4">
                                  <p:stCondLst>
                                    <p:cond delay="0"/>
                                  </p:stCondLst>
                                  <p:childTnLst>
                                    <p:set>
                                      <p:cBhvr>
                                        <p:cTn id="79" dur="1" fill="hold">
                                          <p:stCondLst>
                                            <p:cond delay="0"/>
                                          </p:stCondLst>
                                        </p:cTn>
                                        <p:tgtEl>
                                          <p:spTgt spid="137">
                                            <p:txEl>
                                              <p:pRg st="6" end="6"/>
                                            </p:txEl>
                                          </p:spTgt>
                                        </p:tgtEl>
                                        <p:attrNameLst>
                                          <p:attrName>style.visibility</p:attrName>
                                        </p:attrNameLst>
                                      </p:cBhvr>
                                      <p:to>
                                        <p:strVal val="visible"/>
                                      </p:to>
                                    </p:set>
                                    <p:anim calcmode="lin" valueType="num">
                                      <p:cBhvr additive="repl">
                                        <p:cTn id="80" dur="500" fill="hold"/>
                                        <p:tgtEl>
                                          <p:spTgt spid="137">
                                            <p:txEl>
                                              <p:pRg st="6" end="6"/>
                                            </p:txEl>
                                          </p:spTgt>
                                        </p:tgtEl>
                                        <p:attrNameLst>
                                          <p:attrName>ppt_x</p:attrName>
                                        </p:attrNameLst>
                                      </p:cBhvr>
                                      <p:tavLst>
                                        <p:tav tm="0">
                                          <p:val>
                                            <p:strVal val="#ppt_x"/>
                                          </p:val>
                                        </p:tav>
                                        <p:tav tm="100000">
                                          <p:val>
                                            <p:strVal val="#ppt_x"/>
                                          </p:val>
                                        </p:tav>
                                      </p:tavLst>
                                    </p:anim>
                                    <p:anim calcmode="lin" valueType="num">
                                      <p:cBhvr additive="repl">
                                        <p:cTn id="81" dur="500" fill="hold"/>
                                        <p:tgtEl>
                                          <p:spTgt spid="13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ff0000"/>
                </a:solidFill>
                <a:latin typeface="Calibri Light"/>
              </a:rPr>
              <a:t>Cycle Graphs</a:t>
            </a:r>
            <a:endParaRPr b="0" lang="en-US" sz="4400" spc="-1" strike="noStrike">
              <a:solidFill>
                <a:srgbClr val="000000"/>
              </a:solidFill>
              <a:latin typeface="Calibri"/>
            </a:endParaRPr>
          </a:p>
        </p:txBody>
      </p:sp>
      <p:sp>
        <p:nvSpPr>
          <p:cNvPr id="140"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001"/>
              </a:spcBef>
              <a:buNone/>
              <a:tabLst>
                <a:tab algn="l" pos="0"/>
              </a:tabLst>
            </a:pPr>
            <a:r>
              <a:rPr b="0" lang="en-US" sz="2800" spc="-1" strike="noStrike">
                <a:solidFill>
                  <a:srgbClr val="000000"/>
                </a:solidFill>
                <a:latin typeface="Calibri"/>
              </a:rPr>
              <a:t>A cycle graph is a graph consisting of a single cycle. The cycle graph with n vertices is denoted by C</a:t>
            </a:r>
            <a:r>
              <a:rPr b="0" i="1" lang="en-US" sz="2800" spc="-1" strike="noStrike" baseline="-25000">
                <a:solidFill>
                  <a:srgbClr val="000000"/>
                </a:solidFill>
                <a:latin typeface="Calibri"/>
              </a:rPr>
              <a:t>n</a:t>
            </a:r>
            <a:r>
              <a:rPr b="0" lang="en-US" sz="2800" spc="-1" strike="noStrike">
                <a:solidFill>
                  <a:srgbClr val="000000"/>
                </a:solidFill>
                <a:latin typeface="Calibri"/>
              </a:rPr>
              <a:t>. The following are the examples of cyclic graphs.</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Note that  C</a:t>
            </a:r>
            <a:r>
              <a:rPr b="0" i="1" lang="en-US" sz="2800" spc="-1" strike="noStrike" baseline="-25000">
                <a:solidFill>
                  <a:srgbClr val="000000"/>
                </a:solidFill>
                <a:latin typeface="Calibri"/>
              </a:rPr>
              <a:t>n  </a:t>
            </a:r>
            <a:r>
              <a:rPr b="0" lang="en-US" sz="2800" spc="-1" strike="noStrike">
                <a:solidFill>
                  <a:srgbClr val="000000"/>
                </a:solidFill>
                <a:latin typeface="Calibri"/>
              </a:rPr>
              <a:t>is regular of degree 2, and has </a:t>
            </a:r>
            <a:r>
              <a:rPr b="0" i="1" lang="en-US" sz="2800" spc="-1" strike="noStrike">
                <a:solidFill>
                  <a:srgbClr val="000000"/>
                </a:solidFill>
                <a:latin typeface="Calibri"/>
              </a:rPr>
              <a:t>n</a:t>
            </a:r>
            <a:r>
              <a:rPr b="0" lang="en-US" sz="2800" spc="-1" strike="noStrike">
                <a:solidFill>
                  <a:srgbClr val="000000"/>
                </a:solidFill>
                <a:latin typeface="Calibri"/>
              </a:rPr>
              <a:t> edges.</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141" name="Picture 4" descr="https://scanftree.com/Graph-Theory/images/g19.png"/>
          <p:cNvPicPr/>
          <p:nvPr/>
        </p:nvPicPr>
        <p:blipFill>
          <a:blip r:embed="rId1"/>
          <a:stretch/>
        </p:blipFill>
        <p:spPr>
          <a:xfrm>
            <a:off x="3886200" y="3133080"/>
            <a:ext cx="5631480" cy="2283480"/>
          </a:xfrm>
          <a:prstGeom prst="rect">
            <a:avLst/>
          </a:prstGeom>
          <a:ln w="0">
            <a:noFill/>
          </a:ln>
        </p:spPr>
      </p:pic>
    </p:spTree>
  </p:cSld>
  <mc:AlternateContent>
    <mc:Choice Requires="p14">
      <p:transition spd="slow" p14:dur="1250"/>
    </mc:Choice>
    <mc:Fallback>
      <p:transition spd="slow"/>
    </mc:Fallback>
  </mc:AlternateContent>
  <p:timing>
    <p:tnLst>
      <p:par>
        <p:cTn id="82" dur="indefinite" restart="never" nodeType="tmRoot">
          <p:childTnLst>
            <p:seq>
              <p:cTn id="83" dur="indefinite" nodeType="mainSeq">
                <p:childTnLst>
                  <p:par>
                    <p:cTn id="84" fill="hold">
                      <p:stCondLst>
                        <p:cond delay="indefinite"/>
                      </p:stCondLst>
                      <p:childTnLst>
                        <p:par>
                          <p:cTn id="85" fill="hold">
                            <p:stCondLst>
                              <p:cond delay="0"/>
                            </p:stCondLst>
                            <p:childTnLst>
                              <p:par>
                                <p:cTn id="86" nodeType="clickEffect" fill="hold" presetClass="entr" presetID="16" presetSubtype="21">
                                  <p:stCondLst>
                                    <p:cond delay="0"/>
                                  </p:stCondLst>
                                  <p:childTnLst>
                                    <p:set>
                                      <p:cBhvr>
                                        <p:cTn id="87" dur="1" fill="hold">
                                          <p:stCondLst>
                                            <p:cond delay="0"/>
                                          </p:stCondLst>
                                        </p:cTn>
                                        <p:tgtEl>
                                          <p:spTgt spid="139"/>
                                        </p:tgtEl>
                                        <p:attrNameLst>
                                          <p:attrName>style.visibility</p:attrName>
                                        </p:attrNameLst>
                                      </p:cBhvr>
                                      <p:to>
                                        <p:strVal val="visible"/>
                                      </p:to>
                                    </p:set>
                                    <p:animEffect filter="barn(inVertical)" transition="in">
                                      <p:cBhvr additive="repl">
                                        <p:cTn id="88" dur="500"/>
                                        <p:tgtEl>
                                          <p:spTgt spid="139"/>
                                        </p:tgtEl>
                                      </p:cBhvr>
                                    </p:animEffec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2" presetSubtype="4">
                                  <p:stCondLst>
                                    <p:cond delay="0"/>
                                  </p:stCondLst>
                                  <p:childTnLst>
                                    <p:set>
                                      <p:cBhvr>
                                        <p:cTn id="92" dur="1" fill="hold">
                                          <p:stCondLst>
                                            <p:cond delay="0"/>
                                          </p:stCondLst>
                                        </p:cTn>
                                        <p:tgtEl>
                                          <p:spTgt spid="140">
                                            <p:txEl>
                                              <p:pRg st="0" end="0"/>
                                            </p:txEl>
                                          </p:spTgt>
                                        </p:tgtEl>
                                        <p:attrNameLst>
                                          <p:attrName>style.visibility</p:attrName>
                                        </p:attrNameLst>
                                      </p:cBhvr>
                                      <p:to>
                                        <p:strVal val="visible"/>
                                      </p:to>
                                    </p:set>
                                    <p:anim calcmode="lin" valueType="num">
                                      <p:cBhvr additive="repl">
                                        <p:cTn id="93" dur="500" fill="hold"/>
                                        <p:tgtEl>
                                          <p:spTgt spid="140">
                                            <p:txEl>
                                              <p:pRg st="0" end="0"/>
                                            </p:txEl>
                                          </p:spTgt>
                                        </p:tgtEl>
                                        <p:attrNameLst>
                                          <p:attrName>ppt_x</p:attrName>
                                        </p:attrNameLst>
                                      </p:cBhvr>
                                      <p:tavLst>
                                        <p:tav tm="0">
                                          <p:val>
                                            <p:strVal val="#ppt_x"/>
                                          </p:val>
                                        </p:tav>
                                        <p:tav tm="100000">
                                          <p:val>
                                            <p:strVal val="#ppt_x"/>
                                          </p:val>
                                        </p:tav>
                                      </p:tavLst>
                                    </p:anim>
                                    <p:anim calcmode="lin" valueType="num">
                                      <p:cBhvr additive="repl">
                                        <p:cTn id="94" dur="500" fill="hold"/>
                                        <p:tgtEl>
                                          <p:spTgt spid="1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2" presetSubtype="4">
                                  <p:stCondLst>
                                    <p:cond delay="0"/>
                                  </p:stCondLst>
                                  <p:childTnLst>
                                    <p:set>
                                      <p:cBhvr>
                                        <p:cTn id="98" dur="1" fill="hold">
                                          <p:stCondLst>
                                            <p:cond delay="0"/>
                                          </p:stCondLst>
                                        </p:cTn>
                                        <p:tgtEl>
                                          <p:spTgt spid="141"/>
                                        </p:tgtEl>
                                        <p:attrNameLst>
                                          <p:attrName>style.visibility</p:attrName>
                                        </p:attrNameLst>
                                      </p:cBhvr>
                                      <p:to>
                                        <p:strVal val="visible"/>
                                      </p:to>
                                    </p:set>
                                    <p:anim calcmode="lin" valueType="num">
                                      <p:cBhvr additive="repl">
                                        <p:cTn id="99" dur="500" fill="hold"/>
                                        <p:tgtEl>
                                          <p:spTgt spid="141"/>
                                        </p:tgtEl>
                                        <p:attrNameLst>
                                          <p:attrName>ppt_x</p:attrName>
                                        </p:attrNameLst>
                                      </p:cBhvr>
                                      <p:tavLst>
                                        <p:tav tm="0">
                                          <p:val>
                                            <p:strVal val="#ppt_x"/>
                                          </p:val>
                                        </p:tav>
                                        <p:tav tm="100000">
                                          <p:val>
                                            <p:strVal val="#ppt_x"/>
                                          </p:val>
                                        </p:tav>
                                      </p:tavLst>
                                    </p:anim>
                                    <p:anim calcmode="lin" valueType="num">
                                      <p:cBhvr additive="repl">
                                        <p:cTn id="100"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2" presetSubtype="4">
                                  <p:stCondLst>
                                    <p:cond delay="0"/>
                                  </p:stCondLst>
                                  <p:childTnLst>
                                    <p:set>
                                      <p:cBhvr>
                                        <p:cTn id="104" dur="1" fill="hold">
                                          <p:stCondLst>
                                            <p:cond delay="0"/>
                                          </p:stCondLst>
                                        </p:cTn>
                                        <p:tgtEl>
                                          <p:spTgt spid="140">
                                            <p:txEl>
                                              <p:pRg st="6" end="6"/>
                                            </p:txEl>
                                          </p:spTgt>
                                        </p:tgtEl>
                                        <p:attrNameLst>
                                          <p:attrName>style.visibility</p:attrName>
                                        </p:attrNameLst>
                                      </p:cBhvr>
                                      <p:to>
                                        <p:strVal val="visible"/>
                                      </p:to>
                                    </p:set>
                                    <p:anim calcmode="lin" valueType="num">
                                      <p:cBhvr additive="repl">
                                        <p:cTn id="105" dur="500" fill="hold"/>
                                        <p:tgtEl>
                                          <p:spTgt spid="140">
                                            <p:txEl>
                                              <p:pRg st="6" end="6"/>
                                            </p:txEl>
                                          </p:spTgt>
                                        </p:tgtEl>
                                        <p:attrNameLst>
                                          <p:attrName>ppt_x</p:attrName>
                                        </p:attrNameLst>
                                      </p:cBhvr>
                                      <p:tavLst>
                                        <p:tav tm="0">
                                          <p:val>
                                            <p:strVal val="#ppt_x"/>
                                          </p:val>
                                        </p:tav>
                                        <p:tav tm="100000">
                                          <p:val>
                                            <p:strVal val="#ppt_x"/>
                                          </p:val>
                                        </p:tav>
                                      </p:tavLst>
                                    </p:anim>
                                    <p:anim calcmode="lin" valueType="num">
                                      <p:cBhvr additive="repl">
                                        <p:cTn id="106" dur="500" fill="hold"/>
                                        <p:tgtEl>
                                          <p:spTgt spid="14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ff0000"/>
                </a:solidFill>
                <a:latin typeface="Calibri Light"/>
              </a:rPr>
              <a:t>Path Graphs</a:t>
            </a:r>
            <a:endParaRPr b="0" lang="en-US" sz="4400" spc="-1" strike="noStrike">
              <a:solidFill>
                <a:srgbClr val="000000"/>
              </a:solidFill>
              <a:latin typeface="Calibri"/>
            </a:endParaRPr>
          </a:p>
        </p:txBody>
      </p:sp>
      <p:sp>
        <p:nvSpPr>
          <p:cNvPr id="143" name="PlaceHolder 2"/>
          <p:cNvSpPr>
            <a:spLocks noGrp="1"/>
          </p:cNvSpPr>
          <p:nvPr>
            <p:ph/>
          </p:nvPr>
        </p:nvSpPr>
        <p:spPr>
          <a:xfrm>
            <a:off x="838080" y="1825560"/>
            <a:ext cx="10515240" cy="4350960"/>
          </a:xfrm>
          <a:prstGeom prst="rect">
            <a:avLst/>
          </a:prstGeom>
          <a:noFill/>
          <a:ln w="0">
            <a:noFill/>
          </a:ln>
        </p:spPr>
        <p:txBody>
          <a:bodyPr anchor="t">
            <a:normAutofit fontScale="89000"/>
          </a:bodyPr>
          <a:p>
            <a:pPr algn="just">
              <a:lnSpc>
                <a:spcPct val="90000"/>
              </a:lnSpc>
              <a:spcBef>
                <a:spcPts val="1001"/>
              </a:spcBef>
              <a:buNone/>
              <a:tabLst>
                <a:tab algn="l" pos="0"/>
              </a:tabLst>
            </a:pPr>
            <a:r>
              <a:rPr b="0" lang="en-US" sz="2800" spc="-1" strike="noStrike">
                <a:solidFill>
                  <a:srgbClr val="000000"/>
                </a:solidFill>
                <a:latin typeface="Calibri"/>
              </a:rPr>
              <a:t>A path graph is a graph consisting of a single path. The path graph with n vertices is denoted by P</a:t>
            </a:r>
            <a:r>
              <a:rPr b="0" i="1" lang="en-US" sz="2800" spc="-1" strike="noStrike" baseline="-25000">
                <a:solidFill>
                  <a:srgbClr val="000000"/>
                </a:solidFill>
                <a:latin typeface="Calibri"/>
              </a:rPr>
              <a:t>n</a:t>
            </a:r>
            <a:r>
              <a:rPr b="0" lang="en-US" sz="2800" spc="-1" strike="noStrike">
                <a:solidFill>
                  <a:srgbClr val="000000"/>
                </a:solidFill>
                <a:latin typeface="Calibri"/>
              </a:rPr>
              <a:t>. The following are the examples of path graphs.</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r>
              <a:rPr b="0" lang="en-US" sz="2800" spc="-1" strike="noStrike">
                <a:solidFill>
                  <a:srgbClr val="000000"/>
                </a:solidFill>
                <a:latin typeface="Calibri"/>
              </a:rPr>
              <a:t>Note that path graph, P</a:t>
            </a:r>
            <a:r>
              <a:rPr b="0" i="1" lang="en-US" sz="2800" spc="-1" strike="noStrike" baseline="-25000">
                <a:solidFill>
                  <a:srgbClr val="000000"/>
                </a:solidFill>
                <a:latin typeface="Calibri"/>
              </a:rPr>
              <a:t>n</a:t>
            </a:r>
            <a:r>
              <a:rPr b="0" lang="en-US" sz="2800" spc="-1" strike="noStrike">
                <a:solidFill>
                  <a:srgbClr val="000000"/>
                </a:solidFill>
                <a:latin typeface="Calibri"/>
              </a:rPr>
              <a:t>, has </a:t>
            </a:r>
            <a:r>
              <a:rPr b="0" i="1" lang="en-US" sz="2800" spc="-1" strike="noStrike">
                <a:solidFill>
                  <a:srgbClr val="000000"/>
                </a:solidFill>
                <a:latin typeface="Calibri"/>
              </a:rPr>
              <a:t>n</a:t>
            </a:r>
            <a:r>
              <a:rPr b="0" lang="en-US" sz="2800" spc="-1" strike="noStrike">
                <a:solidFill>
                  <a:srgbClr val="000000"/>
                </a:solidFill>
                <a:latin typeface="Calibri"/>
              </a:rPr>
              <a:t>-1 edges, and can be obtained from cycle graph, C</a:t>
            </a:r>
            <a:r>
              <a:rPr b="0" i="1" lang="en-US" sz="2800" spc="-1" strike="noStrike" baseline="-25000">
                <a:solidFill>
                  <a:srgbClr val="000000"/>
                </a:solidFill>
                <a:latin typeface="Calibri"/>
              </a:rPr>
              <a:t>n</a:t>
            </a:r>
            <a:r>
              <a:rPr b="0" lang="en-US" sz="2800" spc="-1" strike="noStrike">
                <a:solidFill>
                  <a:srgbClr val="000000"/>
                </a:solidFill>
                <a:latin typeface="Calibri"/>
              </a:rPr>
              <a:t>, by removing any edge.</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144" name="Picture 5" descr="https://scanftree.com/Graph-Theory/images/g20.png"/>
          <p:cNvPicPr/>
          <p:nvPr/>
        </p:nvPicPr>
        <p:blipFill>
          <a:blip r:embed="rId1"/>
          <a:stretch/>
        </p:blipFill>
        <p:spPr>
          <a:xfrm>
            <a:off x="2835000" y="2612520"/>
            <a:ext cx="5524200" cy="2458080"/>
          </a:xfrm>
          <a:prstGeom prst="rect">
            <a:avLst/>
          </a:prstGeom>
          <a:ln w="0">
            <a:noFill/>
          </a:ln>
        </p:spPr>
      </p:pic>
    </p:spTree>
  </p:cSld>
  <mc:AlternateContent>
    <mc:Choice Requires="p14">
      <p:transition spd="slow" p14:dur="1250"/>
    </mc:Choice>
    <mc:Fallback>
      <p:transition spd="slow"/>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16" presetSubtype="21">
                                  <p:stCondLst>
                                    <p:cond delay="0"/>
                                  </p:stCondLst>
                                  <p:childTnLst>
                                    <p:set>
                                      <p:cBhvr>
                                        <p:cTn id="112" dur="1" fill="hold">
                                          <p:stCondLst>
                                            <p:cond delay="0"/>
                                          </p:stCondLst>
                                        </p:cTn>
                                        <p:tgtEl>
                                          <p:spTgt spid="142"/>
                                        </p:tgtEl>
                                        <p:attrNameLst>
                                          <p:attrName>style.visibility</p:attrName>
                                        </p:attrNameLst>
                                      </p:cBhvr>
                                      <p:to>
                                        <p:strVal val="visible"/>
                                      </p:to>
                                    </p:set>
                                    <p:animEffect filter="barn(inVertical)" transition="in">
                                      <p:cBhvr additive="repl">
                                        <p:cTn id="113"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ff0000"/>
                </a:solidFill>
                <a:latin typeface="Calibri Light"/>
              </a:rPr>
              <a:t>Bipartite Graphs</a:t>
            </a:r>
            <a:endParaRPr b="0" lang="en-US" sz="4400" spc="-1" strike="noStrike">
              <a:solidFill>
                <a:srgbClr val="000000"/>
              </a:solidFill>
              <a:latin typeface="Calibri"/>
            </a:endParaRPr>
          </a:p>
        </p:txBody>
      </p:sp>
      <p:sp>
        <p:nvSpPr>
          <p:cNvPr id="146" name="PlaceHolder 2"/>
          <p:cNvSpPr>
            <a:spLocks noGrp="1"/>
          </p:cNvSpPr>
          <p:nvPr>
            <p:ph/>
          </p:nvPr>
        </p:nvSpPr>
        <p:spPr>
          <a:xfrm>
            <a:off x="1143360" y="1364040"/>
            <a:ext cx="10515240" cy="4350960"/>
          </a:xfrm>
          <a:prstGeom prst="rect">
            <a:avLst/>
          </a:prstGeom>
          <a:noFill/>
          <a:ln w="0">
            <a:noFill/>
          </a:ln>
        </p:spPr>
        <p:txBody>
          <a:bodyPr anchor="t">
            <a:normAutofit/>
          </a:bodyPr>
          <a:p>
            <a:pPr algn="just">
              <a:lnSpc>
                <a:spcPct val="90000"/>
              </a:lnSpc>
              <a:spcBef>
                <a:spcPts val="1001"/>
              </a:spcBef>
              <a:buNone/>
              <a:tabLst>
                <a:tab algn="l" pos="0"/>
              </a:tabLst>
            </a:pPr>
            <a:r>
              <a:rPr b="0" lang="en-US" sz="2800" spc="-1" strike="noStrike">
                <a:solidFill>
                  <a:srgbClr val="000000"/>
                </a:solidFill>
                <a:latin typeface="Calibri"/>
              </a:rPr>
              <a:t>A bipartite graph is a graph whose vertex-set can be split into two sets in such a way that each edge of the graph joins a vertex in first set to a vertex in second set. The examples of bipartite graphs are:</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147" name="Picture 6" descr="https://scanftree.com/Graph-Theory/g21.gif"/>
          <p:cNvPicPr/>
          <p:nvPr/>
        </p:nvPicPr>
        <p:blipFill>
          <a:blip r:embed="rId1"/>
          <a:stretch/>
        </p:blipFill>
        <p:spPr>
          <a:xfrm>
            <a:off x="1191600" y="3145320"/>
            <a:ext cx="9032760" cy="3031200"/>
          </a:xfrm>
          <a:prstGeom prst="rect">
            <a:avLst/>
          </a:prstGeom>
          <a:ln w="0">
            <a:noFill/>
          </a:ln>
        </p:spPr>
      </p:pic>
    </p:spTree>
  </p:cSld>
  <mc:AlternateContent>
    <mc:Choice Requires="p14">
      <p:transition spd="slow" p14:dur="1200">
        <p:dissolve/>
      </p:transition>
    </mc:Choice>
    <mc:Fallback>
      <p:transition spd="slow">
        <p:dissolve/>
      </p:transition>
    </mc:Fallback>
  </mc:AlternateContent>
  <p:timing>
    <p:tnLst>
      <p:par>
        <p:cTn id="114" dur="indefinite" restart="never" nodeType="tmRoot">
          <p:childTnLst>
            <p:seq>
              <p:cTn id="115" dur="indefinite" nodeType="mainSeq">
                <p:childTnLst>
                  <p:par>
                    <p:cTn id="116" fill="hold">
                      <p:stCondLst>
                        <p:cond delay="indefinite"/>
                      </p:stCondLst>
                      <p:childTnLst>
                        <p:par>
                          <p:cTn id="117" fill="hold">
                            <p:stCondLst>
                              <p:cond delay="0"/>
                            </p:stCondLst>
                            <p:childTnLst>
                              <p:par>
                                <p:cTn id="118" nodeType="clickEffect" fill="hold" presetClass="entr" presetID="16" presetSubtype="21">
                                  <p:stCondLst>
                                    <p:cond delay="0"/>
                                  </p:stCondLst>
                                  <p:childTnLst>
                                    <p:set>
                                      <p:cBhvr>
                                        <p:cTn id="119" dur="1" fill="hold">
                                          <p:stCondLst>
                                            <p:cond delay="0"/>
                                          </p:stCondLst>
                                        </p:cTn>
                                        <p:tgtEl>
                                          <p:spTgt spid="145"/>
                                        </p:tgtEl>
                                        <p:attrNameLst>
                                          <p:attrName>style.visibility</p:attrName>
                                        </p:attrNameLst>
                                      </p:cBhvr>
                                      <p:to>
                                        <p:strVal val="visible"/>
                                      </p:to>
                                    </p:set>
                                    <p:animEffect filter="barn(inVertical)" transition="in">
                                      <p:cBhvr additive="repl">
                                        <p:cTn id="120" dur="500"/>
                                        <p:tgtEl>
                                          <p:spTgt spid="145"/>
                                        </p:tgtEl>
                                      </p:cBhvr>
                                    </p:animEffec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2" presetSubtype="4">
                                  <p:stCondLst>
                                    <p:cond delay="0"/>
                                  </p:stCondLst>
                                  <p:childTnLst>
                                    <p:set>
                                      <p:cBhvr>
                                        <p:cTn id="124" dur="1" fill="hold">
                                          <p:stCondLst>
                                            <p:cond delay="0"/>
                                          </p:stCondLst>
                                        </p:cTn>
                                        <p:tgtEl>
                                          <p:spTgt spid="146">
                                            <p:txEl>
                                              <p:pRg st="0" end="0"/>
                                            </p:txEl>
                                          </p:spTgt>
                                        </p:tgtEl>
                                        <p:attrNameLst>
                                          <p:attrName>style.visibility</p:attrName>
                                        </p:attrNameLst>
                                      </p:cBhvr>
                                      <p:to>
                                        <p:strVal val="visible"/>
                                      </p:to>
                                    </p:set>
                                    <p:anim calcmode="lin" valueType="num">
                                      <p:cBhvr additive="repl">
                                        <p:cTn id="125" dur="500" fill="hold"/>
                                        <p:tgtEl>
                                          <p:spTgt spid="146">
                                            <p:txEl>
                                              <p:pRg st="0" end="0"/>
                                            </p:txEl>
                                          </p:spTgt>
                                        </p:tgtEl>
                                        <p:attrNameLst>
                                          <p:attrName>ppt_x</p:attrName>
                                        </p:attrNameLst>
                                      </p:cBhvr>
                                      <p:tavLst>
                                        <p:tav tm="0">
                                          <p:val>
                                            <p:strVal val="#ppt_x"/>
                                          </p:val>
                                        </p:tav>
                                        <p:tav tm="100000">
                                          <p:val>
                                            <p:strVal val="#ppt_x"/>
                                          </p:val>
                                        </p:tav>
                                      </p:tavLst>
                                    </p:anim>
                                    <p:anim calcmode="lin" valueType="num">
                                      <p:cBhvr additive="repl">
                                        <p:cTn id="126" dur="500" fill="hold"/>
                                        <p:tgtEl>
                                          <p:spTgt spid="1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2" presetSubtype="4">
                                  <p:stCondLst>
                                    <p:cond delay="0"/>
                                  </p:stCondLst>
                                  <p:childTnLst>
                                    <p:set>
                                      <p:cBhvr>
                                        <p:cTn id="130" dur="1" fill="hold">
                                          <p:stCondLst>
                                            <p:cond delay="0"/>
                                          </p:stCondLst>
                                        </p:cTn>
                                        <p:tgtEl>
                                          <p:spTgt spid="147"/>
                                        </p:tgtEl>
                                        <p:attrNameLst>
                                          <p:attrName>style.visibility</p:attrName>
                                        </p:attrNameLst>
                                      </p:cBhvr>
                                      <p:to>
                                        <p:strVal val="visible"/>
                                      </p:to>
                                    </p:set>
                                    <p:anim calcmode="lin" valueType="num">
                                      <p:cBhvr additive="repl">
                                        <p:cTn id="131" dur="500" fill="hold"/>
                                        <p:tgtEl>
                                          <p:spTgt spid="147"/>
                                        </p:tgtEl>
                                        <p:attrNameLst>
                                          <p:attrName>ppt_x</p:attrName>
                                        </p:attrNameLst>
                                      </p:cBhvr>
                                      <p:tavLst>
                                        <p:tav tm="0">
                                          <p:val>
                                            <p:strVal val="#ppt_x"/>
                                          </p:val>
                                        </p:tav>
                                        <p:tav tm="100000">
                                          <p:val>
                                            <p:strVal val="#ppt_x"/>
                                          </p:val>
                                        </p:tav>
                                      </p:tavLst>
                                    </p:anim>
                                    <p:anim calcmode="lin" valueType="num">
                                      <p:cBhvr additive="repl">
                                        <p:cTn id="132"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ff0000"/>
                </a:solidFill>
                <a:latin typeface="Calibri Light"/>
              </a:rPr>
              <a:t>Complete Bipartite Graph</a:t>
            </a:r>
            <a:endParaRPr b="0" lang="en-US" sz="4400" spc="-1" strike="noStrike">
              <a:solidFill>
                <a:srgbClr val="000000"/>
              </a:solidFill>
              <a:latin typeface="Calibri"/>
            </a:endParaRPr>
          </a:p>
        </p:txBody>
      </p:sp>
      <p:sp>
        <p:nvSpPr>
          <p:cNvPr id="149" name="PlaceHolder 2"/>
          <p:cNvSpPr>
            <a:spLocks noGrp="1"/>
          </p:cNvSpPr>
          <p:nvPr>
            <p:ph/>
          </p:nvPr>
        </p:nvSpPr>
        <p:spPr>
          <a:xfrm>
            <a:off x="838080" y="1825560"/>
            <a:ext cx="10515240" cy="4350960"/>
          </a:xfrm>
          <a:prstGeom prst="rect">
            <a:avLst/>
          </a:prstGeom>
          <a:noFill/>
          <a:ln w="0">
            <a:noFill/>
          </a:ln>
        </p:spPr>
        <p:txBody>
          <a:bodyPr anchor="t">
            <a:normAutofit/>
          </a:bodyPr>
          <a:p>
            <a:pPr algn="just">
              <a:lnSpc>
                <a:spcPct val="90000"/>
              </a:lnSpc>
              <a:spcBef>
                <a:spcPts val="1001"/>
              </a:spcBef>
              <a:buNone/>
              <a:tabLst>
                <a:tab algn="l" pos="0"/>
              </a:tabLst>
            </a:pPr>
            <a:r>
              <a:rPr b="0" lang="en-US" sz="2800" spc="-1" strike="noStrike">
                <a:solidFill>
                  <a:srgbClr val="000000"/>
                </a:solidFill>
                <a:latin typeface="Calibri"/>
              </a:rPr>
              <a:t>A complete bipartite graph is a bipartite graph in which each vertex in the first set is joined to each vertex in the second set by exactly one edge. The complete bipartite graph with </a:t>
            </a:r>
            <a:r>
              <a:rPr b="0" i="1" lang="en-US" sz="2800" spc="-1" strike="noStrike">
                <a:solidFill>
                  <a:srgbClr val="000000"/>
                </a:solidFill>
                <a:latin typeface="Calibri"/>
              </a:rPr>
              <a:t>r</a:t>
            </a:r>
            <a:r>
              <a:rPr b="0" lang="en-US" sz="2800" spc="-1" strike="noStrike">
                <a:solidFill>
                  <a:srgbClr val="000000"/>
                </a:solidFill>
                <a:latin typeface="Calibri"/>
              </a:rPr>
              <a:t> vertices and 3 vertices is denoted by K</a:t>
            </a:r>
            <a:r>
              <a:rPr b="0" i="1" lang="en-US" sz="2800" spc="-1" strike="noStrike" baseline="-25000">
                <a:solidFill>
                  <a:srgbClr val="000000"/>
                </a:solidFill>
                <a:latin typeface="Calibri"/>
              </a:rPr>
              <a:t>r,s</a:t>
            </a:r>
            <a:r>
              <a:rPr b="0" lang="en-US" sz="2800" spc="-1" strike="noStrike">
                <a:solidFill>
                  <a:srgbClr val="000000"/>
                </a:solidFill>
                <a:latin typeface="Calibri"/>
              </a:rPr>
              <a:t>. The following are some examples.</a:t>
            </a: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p:txBody>
      </p:sp>
      <p:pic>
        <p:nvPicPr>
          <p:cNvPr id="150" name="Picture 4" descr="https://scanftree.com/Graph-Theory/g22.gif"/>
          <p:cNvPicPr/>
          <p:nvPr/>
        </p:nvPicPr>
        <p:blipFill>
          <a:blip r:embed="rId1"/>
          <a:stretch/>
        </p:blipFill>
        <p:spPr>
          <a:xfrm>
            <a:off x="1454760" y="3546720"/>
            <a:ext cx="8894160" cy="2479680"/>
          </a:xfrm>
          <a:prstGeom prst="rect">
            <a:avLst/>
          </a:prstGeom>
          <a:ln w="0">
            <a:noFill/>
          </a:ln>
        </p:spPr>
      </p:pic>
    </p:spTree>
  </p:cSld>
  <mc:AlternateContent>
    <mc:Choice Requires="p14">
      <p:transition spd="slow" p14:dur="3250"/>
    </mc:Choice>
    <mc:Fallback>
      <p:transition spd="slow"/>
    </mc:Fallback>
  </mc:AlternateContent>
  <p:timing>
    <p:tnLst>
      <p:par>
        <p:cTn id="133" dur="indefinite" restart="never" nodeType="tmRoot">
          <p:childTnLst>
            <p:seq>
              <p:cTn id="134" dur="indefinite" nodeType="mainSeq">
                <p:childTnLst>
                  <p:par>
                    <p:cTn id="135" fill="hold">
                      <p:stCondLst>
                        <p:cond delay="indefinite"/>
                      </p:stCondLst>
                      <p:childTnLst>
                        <p:par>
                          <p:cTn id="136" fill="hold">
                            <p:stCondLst>
                              <p:cond delay="0"/>
                            </p:stCondLst>
                            <p:childTnLst>
                              <p:par>
                                <p:cTn id="137" nodeType="clickEffect" fill="hold" presetClass="entr" presetID="16" presetSubtype="21">
                                  <p:stCondLst>
                                    <p:cond delay="0"/>
                                  </p:stCondLst>
                                  <p:childTnLst>
                                    <p:set>
                                      <p:cBhvr>
                                        <p:cTn id="138" dur="1" fill="hold">
                                          <p:stCondLst>
                                            <p:cond delay="0"/>
                                          </p:stCondLst>
                                        </p:cTn>
                                        <p:tgtEl>
                                          <p:spTgt spid="148"/>
                                        </p:tgtEl>
                                        <p:attrNameLst>
                                          <p:attrName>style.visibility</p:attrName>
                                        </p:attrNameLst>
                                      </p:cBhvr>
                                      <p:to>
                                        <p:strVal val="visible"/>
                                      </p:to>
                                    </p:set>
                                    <p:animEffect filter="barn(inVertical)" transition="in">
                                      <p:cBhvr additive="repl">
                                        <p:cTn id="139" dur="500"/>
                                        <p:tgtEl>
                                          <p:spTgt spid="148"/>
                                        </p:tgtEl>
                                      </p:cBhvr>
                                    </p:animEffect>
                                  </p:childTnLst>
                                </p:cTn>
                              </p:par>
                            </p:childTnLst>
                          </p:cTn>
                        </p:par>
                      </p:childTnLst>
                    </p:cTn>
                  </p:par>
                  <p:par>
                    <p:cTn id="140" fill="hold">
                      <p:stCondLst>
                        <p:cond delay="indefinite"/>
                      </p:stCondLst>
                      <p:childTnLst>
                        <p:par>
                          <p:cTn id="141" fill="hold">
                            <p:stCondLst>
                              <p:cond delay="0"/>
                            </p:stCondLst>
                            <p:childTnLst>
                              <p:par>
                                <p:cTn id="142" nodeType="clickEffect" fill="hold" presetClass="entr" presetID="2" presetSubtype="4">
                                  <p:stCondLst>
                                    <p:cond delay="0"/>
                                  </p:stCondLst>
                                  <p:childTnLst>
                                    <p:set>
                                      <p:cBhvr>
                                        <p:cTn id="143" dur="1" fill="hold">
                                          <p:stCondLst>
                                            <p:cond delay="0"/>
                                          </p:stCondLst>
                                        </p:cTn>
                                        <p:tgtEl>
                                          <p:spTgt spid="149">
                                            <p:txEl>
                                              <p:pRg st="0" end="0"/>
                                            </p:txEl>
                                          </p:spTgt>
                                        </p:tgtEl>
                                        <p:attrNameLst>
                                          <p:attrName>style.visibility</p:attrName>
                                        </p:attrNameLst>
                                      </p:cBhvr>
                                      <p:to>
                                        <p:strVal val="visible"/>
                                      </p:to>
                                    </p:set>
                                    <p:anim calcmode="lin" valueType="num">
                                      <p:cBhvr additive="repl">
                                        <p:cTn id="144" dur="500" fill="hold"/>
                                        <p:tgtEl>
                                          <p:spTgt spid="149">
                                            <p:txEl>
                                              <p:pRg st="0" end="0"/>
                                            </p:txEl>
                                          </p:spTgt>
                                        </p:tgtEl>
                                        <p:attrNameLst>
                                          <p:attrName>ppt_x</p:attrName>
                                        </p:attrNameLst>
                                      </p:cBhvr>
                                      <p:tavLst>
                                        <p:tav tm="0">
                                          <p:val>
                                            <p:strVal val="#ppt_x"/>
                                          </p:val>
                                        </p:tav>
                                        <p:tav tm="100000">
                                          <p:val>
                                            <p:strVal val="#ppt_x"/>
                                          </p:val>
                                        </p:tav>
                                      </p:tavLst>
                                    </p:anim>
                                    <p:anim calcmode="lin" valueType="num">
                                      <p:cBhvr additive="repl">
                                        <p:cTn id="145" dur="500" fill="hold"/>
                                        <p:tgtEl>
                                          <p:spTgt spid="1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2" presetSubtype="4">
                                  <p:stCondLst>
                                    <p:cond delay="0"/>
                                  </p:stCondLst>
                                  <p:childTnLst>
                                    <p:set>
                                      <p:cBhvr>
                                        <p:cTn id="149" dur="1" fill="hold">
                                          <p:stCondLst>
                                            <p:cond delay="0"/>
                                          </p:stCondLst>
                                        </p:cTn>
                                        <p:tgtEl>
                                          <p:spTgt spid="150"/>
                                        </p:tgtEl>
                                        <p:attrNameLst>
                                          <p:attrName>style.visibility</p:attrName>
                                        </p:attrNameLst>
                                      </p:cBhvr>
                                      <p:to>
                                        <p:strVal val="visible"/>
                                      </p:to>
                                    </p:set>
                                    <p:anim calcmode="lin" valueType="num">
                                      <p:cBhvr additive="repl">
                                        <p:cTn id="150" dur="500" fill="hold"/>
                                        <p:tgtEl>
                                          <p:spTgt spid="150"/>
                                        </p:tgtEl>
                                        <p:attrNameLst>
                                          <p:attrName>ppt_x</p:attrName>
                                        </p:attrNameLst>
                                      </p:cBhvr>
                                      <p:tavLst>
                                        <p:tav tm="0">
                                          <p:val>
                                            <p:strVal val="#ppt_x"/>
                                          </p:val>
                                        </p:tav>
                                        <p:tav tm="100000">
                                          <p:val>
                                            <p:strVal val="#ppt_x"/>
                                          </p:val>
                                        </p:tav>
                                      </p:tavLst>
                                    </p:anim>
                                    <p:anim calcmode="lin" valueType="num">
                                      <p:cBhvr additive="repl">
                                        <p:cTn id="151"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en-US" sz="4400" spc="-1" strike="noStrike">
                <a:solidFill>
                  <a:srgbClr val="ff0000"/>
                </a:solidFill>
                <a:latin typeface="Calibri Light"/>
              </a:rPr>
              <a:t>Continued…..</a:t>
            </a:r>
            <a:endParaRPr b="0" lang="en-US" sz="4400" spc="-1" strike="noStrike">
              <a:solidFill>
                <a:srgbClr val="000000"/>
              </a:solidFill>
              <a:latin typeface="Calibri"/>
            </a:endParaRPr>
          </a:p>
        </p:txBody>
      </p:sp>
      <p:sp>
        <p:nvSpPr>
          <p:cNvPr id="152" name="PlaceHolder 2"/>
          <p:cNvSpPr>
            <a:spLocks noGrp="1"/>
          </p:cNvSpPr>
          <p:nvPr>
            <p:ph/>
          </p:nvPr>
        </p:nvSpPr>
        <p:spPr>
          <a:xfrm>
            <a:off x="838080" y="1825560"/>
            <a:ext cx="10515240" cy="4350960"/>
          </a:xfrm>
          <a:prstGeom prst="rect">
            <a:avLst/>
          </a:prstGeom>
          <a:noFill/>
          <a:ln w="0">
            <a:noFill/>
          </a:ln>
        </p:spPr>
        <p:txBody>
          <a:bodyPr anchor="t">
            <a:normAutofit/>
          </a:bodyPr>
          <a:p>
            <a:pPr algn="just">
              <a:lnSpc>
                <a:spcPct val="90000"/>
              </a:lnSpc>
              <a:spcBef>
                <a:spcPts val="1001"/>
              </a:spcBef>
              <a:buNone/>
              <a:tabLst>
                <a:tab algn="l" pos="0"/>
              </a:tabLst>
            </a:pPr>
            <a:r>
              <a:rPr b="0" lang="en-US" sz="2800" spc="-1" strike="noStrike">
                <a:solidFill>
                  <a:srgbClr val="000000"/>
                </a:solidFill>
                <a:latin typeface="Calibri"/>
              </a:rPr>
              <a:t>Note that K</a:t>
            </a:r>
            <a:r>
              <a:rPr b="0" i="1" lang="en-US" sz="2800" spc="-1" strike="noStrike" baseline="-25000">
                <a:solidFill>
                  <a:srgbClr val="000000"/>
                </a:solidFill>
                <a:latin typeface="Calibri"/>
              </a:rPr>
              <a:t>r,s</a:t>
            </a:r>
            <a:r>
              <a:rPr b="0" lang="en-US" sz="2800" spc="-1" strike="noStrike">
                <a:solidFill>
                  <a:srgbClr val="000000"/>
                </a:solidFill>
                <a:latin typeface="Calibri"/>
              </a:rPr>
              <a:t> has r+s vertices (r vertices of degrees, and s vertices of degree r), and rs edges. Note also that  K</a:t>
            </a:r>
            <a:r>
              <a:rPr b="0" i="1" lang="en-US" sz="2800" spc="-1" strike="noStrike" baseline="-25000">
                <a:solidFill>
                  <a:srgbClr val="000000"/>
                </a:solidFill>
                <a:latin typeface="Calibri"/>
              </a:rPr>
              <a:t>r,s </a:t>
            </a:r>
            <a:r>
              <a:rPr b="0" lang="en-US" sz="2800" spc="-1" strike="noStrike">
                <a:solidFill>
                  <a:srgbClr val="000000"/>
                </a:solidFill>
                <a:latin typeface="Calibri"/>
              </a:rPr>
              <a:t>= K</a:t>
            </a:r>
            <a:r>
              <a:rPr b="0" i="1" lang="en-US" sz="2800" spc="-1" strike="noStrike" baseline="-25000">
                <a:solidFill>
                  <a:srgbClr val="000000"/>
                </a:solidFill>
                <a:latin typeface="Calibri"/>
              </a:rPr>
              <a:t>s,r</a:t>
            </a:r>
            <a:r>
              <a:rPr b="0" lang="en-US" sz="2800" spc="-1" strike="noStrike">
                <a:solidFill>
                  <a:srgbClr val="000000"/>
                </a:solidFill>
                <a:latin typeface="Calibri"/>
              </a:rPr>
              <a:t>. </a:t>
            </a:r>
            <a:endParaRPr b="0" lang="en-US" sz="2800" spc="-1" strike="noStrike">
              <a:solidFill>
                <a:srgbClr val="000000"/>
              </a:solidFill>
              <a:latin typeface="Calibri"/>
            </a:endParaRPr>
          </a:p>
          <a:p>
            <a:pPr algn="just">
              <a:lnSpc>
                <a:spcPct val="90000"/>
              </a:lnSpc>
              <a:spcBef>
                <a:spcPts val="1001"/>
              </a:spcBef>
              <a:buNone/>
              <a:tabLst>
                <a:tab algn="l" pos="0"/>
              </a:tabLst>
            </a:pPr>
            <a:r>
              <a:rPr b="0" lang="en-US" sz="2800" spc="-1" strike="noStrike">
                <a:solidFill>
                  <a:srgbClr val="000000"/>
                </a:solidFill>
                <a:latin typeface="Calibri"/>
              </a:rPr>
              <a:t>An Important Note:    A complete bipartite graph of the form K</a:t>
            </a:r>
            <a:r>
              <a:rPr b="0" i="1" lang="en-US" sz="2800" spc="-1" strike="noStrike" baseline="-25000">
                <a:solidFill>
                  <a:srgbClr val="000000"/>
                </a:solidFill>
                <a:latin typeface="Calibri"/>
              </a:rPr>
              <a:t>r,s</a:t>
            </a:r>
            <a:r>
              <a:rPr b="0" lang="en-US" sz="2800" spc="-1" strike="noStrike">
                <a:solidFill>
                  <a:srgbClr val="000000"/>
                </a:solidFill>
                <a:latin typeface="Calibri"/>
              </a:rPr>
              <a:t> is called a star graph.</a:t>
            </a:r>
            <a:endParaRPr b="0" lang="en-US" sz="2800" spc="-1" strike="noStrike">
              <a:solidFill>
                <a:srgbClr val="000000"/>
              </a:solidFill>
              <a:latin typeface="Calibri"/>
            </a:endParaRPr>
          </a:p>
        </p:txBody>
      </p:sp>
      <p:pic>
        <p:nvPicPr>
          <p:cNvPr id="153" name="Picture 5" descr="https://scanftree.com/Graph-Theory/g23.gif"/>
          <p:cNvPicPr/>
          <p:nvPr/>
        </p:nvPicPr>
        <p:blipFill>
          <a:blip r:embed="rId1"/>
          <a:stretch/>
        </p:blipFill>
        <p:spPr>
          <a:xfrm>
            <a:off x="2674080" y="3792240"/>
            <a:ext cx="5292000" cy="2109600"/>
          </a:xfrm>
          <a:prstGeom prst="rect">
            <a:avLst/>
          </a:prstGeom>
          <a:ln w="0">
            <a:noFill/>
          </a:ln>
        </p:spPr>
      </p:pic>
    </p:spTree>
  </p:cSld>
  <p:transition spd="slow">
    <p:wheel spokes="1"/>
  </p:transition>
  <p:timing>
    <p:tnLst>
      <p:par>
        <p:cTn id="152" dur="indefinite" restart="never" nodeType="tmRoot">
          <p:childTnLst>
            <p:seq>
              <p:cTn id="153" dur="indefinite" nodeType="mainSeq">
                <p:childTnLst>
                  <p:par>
                    <p:cTn id="154" fill="hold">
                      <p:stCondLst>
                        <p:cond delay="indefinite"/>
                      </p:stCondLst>
                      <p:childTnLst>
                        <p:par>
                          <p:cTn id="155" fill="hold">
                            <p:stCondLst>
                              <p:cond delay="0"/>
                            </p:stCondLst>
                            <p:childTnLst>
                              <p:par>
                                <p:cTn id="156" nodeType="clickEffect" fill="hold" presetClass="entr" presetID="2" presetSubtype="4">
                                  <p:stCondLst>
                                    <p:cond delay="0"/>
                                  </p:stCondLst>
                                  <p:childTnLst>
                                    <p:set>
                                      <p:cBhvr>
                                        <p:cTn id="157" dur="1" fill="hold">
                                          <p:stCondLst>
                                            <p:cond delay="0"/>
                                          </p:stCondLst>
                                        </p:cTn>
                                        <p:tgtEl>
                                          <p:spTgt spid="152">
                                            <p:txEl>
                                              <p:pRg st="0" end="0"/>
                                            </p:txEl>
                                          </p:spTgt>
                                        </p:tgtEl>
                                        <p:attrNameLst>
                                          <p:attrName>style.visibility</p:attrName>
                                        </p:attrNameLst>
                                      </p:cBhvr>
                                      <p:to>
                                        <p:strVal val="visible"/>
                                      </p:to>
                                    </p:set>
                                    <p:anim calcmode="lin" valueType="num">
                                      <p:cBhvr additive="repl">
                                        <p:cTn id="158" dur="500" fill="hold"/>
                                        <p:tgtEl>
                                          <p:spTgt spid="152">
                                            <p:txEl>
                                              <p:pRg st="0" end="0"/>
                                            </p:txEl>
                                          </p:spTgt>
                                        </p:tgtEl>
                                        <p:attrNameLst>
                                          <p:attrName>ppt_x</p:attrName>
                                        </p:attrNameLst>
                                      </p:cBhvr>
                                      <p:tavLst>
                                        <p:tav tm="0">
                                          <p:val>
                                            <p:strVal val="#ppt_x"/>
                                          </p:val>
                                        </p:tav>
                                        <p:tav tm="100000">
                                          <p:val>
                                            <p:strVal val="#ppt_x"/>
                                          </p:val>
                                        </p:tav>
                                      </p:tavLst>
                                    </p:anim>
                                    <p:anim calcmode="lin" valueType="num">
                                      <p:cBhvr additive="repl">
                                        <p:cTn id="159" dur="500" fill="hold"/>
                                        <p:tgtEl>
                                          <p:spTgt spid="1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nodeType="clickEffect" fill="hold" presetClass="entr" presetID="2" presetSubtype="4">
                                  <p:stCondLst>
                                    <p:cond delay="0"/>
                                  </p:stCondLst>
                                  <p:childTnLst>
                                    <p:set>
                                      <p:cBhvr>
                                        <p:cTn id="163" dur="1" fill="hold">
                                          <p:stCondLst>
                                            <p:cond delay="0"/>
                                          </p:stCondLst>
                                        </p:cTn>
                                        <p:tgtEl>
                                          <p:spTgt spid="152">
                                            <p:txEl>
                                              <p:pRg st="1" end="1"/>
                                            </p:txEl>
                                          </p:spTgt>
                                        </p:tgtEl>
                                        <p:attrNameLst>
                                          <p:attrName>style.visibility</p:attrName>
                                        </p:attrNameLst>
                                      </p:cBhvr>
                                      <p:to>
                                        <p:strVal val="visible"/>
                                      </p:to>
                                    </p:set>
                                    <p:anim calcmode="lin" valueType="num">
                                      <p:cBhvr additive="repl">
                                        <p:cTn id="164" dur="500" fill="hold"/>
                                        <p:tgtEl>
                                          <p:spTgt spid="152">
                                            <p:txEl>
                                              <p:pRg st="1" end="1"/>
                                            </p:txEl>
                                          </p:spTgt>
                                        </p:tgtEl>
                                        <p:attrNameLst>
                                          <p:attrName>ppt_x</p:attrName>
                                        </p:attrNameLst>
                                      </p:cBhvr>
                                      <p:tavLst>
                                        <p:tav tm="0">
                                          <p:val>
                                            <p:strVal val="#ppt_x"/>
                                          </p:val>
                                        </p:tav>
                                        <p:tav tm="100000">
                                          <p:val>
                                            <p:strVal val="#ppt_x"/>
                                          </p:val>
                                        </p:tav>
                                      </p:tavLst>
                                    </p:anim>
                                    <p:anim calcmode="lin" valueType="num">
                                      <p:cBhvr additive="repl">
                                        <p:cTn id="165" dur="500" fill="hold"/>
                                        <p:tgtEl>
                                          <p:spTgt spid="1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nodeType="clickEffect" fill="hold" presetClass="entr" presetID="2" presetSubtype="4">
                                  <p:stCondLst>
                                    <p:cond delay="0"/>
                                  </p:stCondLst>
                                  <p:childTnLst>
                                    <p:set>
                                      <p:cBhvr>
                                        <p:cTn id="169" dur="1" fill="hold">
                                          <p:stCondLst>
                                            <p:cond delay="0"/>
                                          </p:stCondLst>
                                        </p:cTn>
                                        <p:tgtEl>
                                          <p:spTgt spid="153"/>
                                        </p:tgtEl>
                                        <p:attrNameLst>
                                          <p:attrName>style.visibility</p:attrName>
                                        </p:attrNameLst>
                                      </p:cBhvr>
                                      <p:to>
                                        <p:strVal val="visible"/>
                                      </p:to>
                                    </p:set>
                                    <p:anim calcmode="lin" valueType="num">
                                      <p:cBhvr additive="repl">
                                        <p:cTn id="170" dur="500" fill="hold"/>
                                        <p:tgtEl>
                                          <p:spTgt spid="153"/>
                                        </p:tgtEl>
                                        <p:attrNameLst>
                                          <p:attrName>ppt_x</p:attrName>
                                        </p:attrNameLst>
                                      </p:cBhvr>
                                      <p:tavLst>
                                        <p:tav tm="0">
                                          <p:val>
                                            <p:strVal val="#ppt_x"/>
                                          </p:val>
                                        </p:tav>
                                        <p:tav tm="100000">
                                          <p:val>
                                            <p:strVal val="#ppt_x"/>
                                          </p:val>
                                        </p:tav>
                                      </p:tavLst>
                                    </p:anim>
                                    <p:anim calcmode="lin" valueType="num">
                                      <p:cBhvr additive="repl">
                                        <p:cTn id="171" dur="500" fill="hold"/>
                                        <p:tgtEl>
                                          <p:spTgt spid="1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139</TotalTime>
  <Application>LibreOffice/7.3.7.2$Linux_X86_64 LibreOffice_project/30$Build-2</Application>
  <AppVersion>15.0000</AppVersion>
  <Words>482</Words>
  <Paragraphs>129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2021-07-10T07:01:15Z</dcterms:created>
  <dc:creator>Windows User</dc:creator>
  <dc:description/>
  <dc:language>en-US</dc:language>
  <cp:lastModifiedBy/>
  <dcterms:modified xsi:type="dcterms:W3CDTF">2023-08-23T11:54:02Z</dcterms:modified>
  <cp:revision>13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20</vt:i4>
  </property>
</Properties>
</file>