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8.jpeg" ContentType="image/jpeg"/>
  <Override PartName="/ppt/media/image6.wmf" ContentType="image/x-wmf"/>
  <Override PartName="/ppt/media/image7.wmf" ContentType="image/x-wmf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458746-B85B-4973-9844-DFDD2C8BA4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8CD138-943C-4CAB-9907-7E18DC1B66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7861FF-14C2-49D1-BCF4-4B2BF78F72D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425D4E-21CA-4C4A-80CF-3EFA68712C6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CD73C91-99D1-4454-931F-C10A5E867A4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56ACAA-6CB6-4690-8A32-53ED6822D7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51C31A-A89F-4471-A677-47CABFEE12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06D520-A620-40AC-9169-F675AF96B7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892ED8-BA2D-4692-844B-930D7B6A51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D47DD4-048E-4288-9E70-7691A26A8D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55A966-799F-48E2-A399-6B98295258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7B4FEF-3A80-43DC-8623-7D290C48CA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E1CAFB-6235-46F0-B614-F3DE5ED259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BC43C1-361B-4C69-9064-8707EF292A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AA46E8-E4DC-461D-A6CF-7E46096A90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40A07D-B2D6-4533-AE22-4BAB4E24C0B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CC866E-1FEE-4AEA-AE8C-727D6DC3D3E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45B7ED2-2309-4ABD-87CD-E5F05B5DB4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05CDFF8-EBD0-4A29-8F61-CAE3149EEC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DAB2569-FAB5-4A65-B6EA-AA172FDB5E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F3BBAC6-7AEC-43B0-A311-B7396ECD9A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977036A-8206-4B66-97D9-9088F1B324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F9FDE5-7436-4F3D-8DB0-62E4B2062A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0FD1E8B-B974-4A14-9598-93764546881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AFAB54F-06D2-400B-901A-9241B5BE67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9DCA82A-8C01-4F51-8869-DC0CB435AF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861295D-814F-4061-9542-B9586FD1AE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6FEF1F2-65C6-4B45-9F0C-9A75E9C133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5DDEF48-17CA-4B8C-A01F-36E5F284F89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EE7351E-6F7B-435A-AF22-7F875179EC5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2867FC-FD08-4874-9999-7A6B962E92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239B3F-1E80-4123-BB57-171AC1CCDF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645FD4-B590-4674-8D31-4DAED32B4E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0E6539-8A6A-45E7-A350-C6F4067E6E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967773-FE09-4F2A-9C92-76BF326200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847468-5D40-4E81-B462-906AA382A2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-15840" y="0"/>
            <a:ext cx="12229560" cy="6855840"/>
            <a:chOff x="-15840" y="0"/>
            <a:chExt cx="12229560" cy="6855840"/>
          </a:xfrm>
        </p:grpSpPr>
        <p:pic>
          <p:nvPicPr>
            <p:cNvPr id="1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8520" cy="6855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" name="Rectangle 8"/>
            <p:cNvSpPr/>
            <p:nvPr/>
          </p:nvSpPr>
          <p:spPr>
            <a:xfrm>
              <a:off x="608040" y="609480"/>
              <a:ext cx="10972440" cy="5638320"/>
            </a:xfrm>
            <a:prstGeom prst="rect">
              <a:avLst/>
            </a:prstGeom>
            <a:noFill/>
            <a:ln w="15875">
              <a:solidFill>
                <a:srgbClr val="83992a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3" name="Picture 9" descr="HDRibbonContent-UniformTrim.png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6880" cy="606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" name="Picture 10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688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" name="Straight Connector 6"/>
          <p:cNvSpPr/>
          <p:nvPr/>
        </p:nvSpPr>
        <p:spPr>
          <a:xfrm>
            <a:off x="1396080" y="2421360"/>
            <a:ext cx="9407160" cy="360"/>
          </a:xfrm>
          <a:prstGeom prst="line">
            <a:avLst/>
          </a:prstGeom>
          <a:ln>
            <a:solidFill>
              <a:srgbClr val="83992a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Edit Master text styles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Second level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lvl="2" marL="12002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</a:rPr>
              <a:t>Third level</a:t>
            </a:r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  <a:p>
            <a:pPr lvl="3" marL="1542960" indent="-17136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aramond"/>
              </a:rPr>
              <a:t>Fourth level</a:t>
            </a:r>
            <a:endParaRPr b="0" lang="en-US" sz="1600" spc="-1" strike="noStrike">
              <a:solidFill>
                <a:srgbClr val="262626"/>
              </a:solidFill>
              <a:latin typeface="Garamond"/>
            </a:endParaRPr>
          </a:p>
          <a:p>
            <a:pPr lvl="4" marL="2000160" indent="-17136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1400" spc="-1" strike="noStrike">
                <a:solidFill>
                  <a:srgbClr val="262626"/>
                </a:solidFill>
                <a:latin typeface="Garamond"/>
              </a:rPr>
              <a:t>Fifth level</a:t>
            </a:r>
            <a:endParaRPr b="0" lang="en-US" sz="1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1"/>
          </p:nvPr>
        </p:nvSpPr>
        <p:spPr>
          <a:xfrm>
            <a:off x="8677440" y="5969160"/>
            <a:ext cx="159984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Garamond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&lt;date/time&gt;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2"/>
          </p:nvPr>
        </p:nvSpPr>
        <p:spPr>
          <a:xfrm>
            <a:off x="1295280" y="5969160"/>
            <a:ext cx="730548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3"/>
          </p:nvPr>
        </p:nvSpPr>
        <p:spPr>
          <a:xfrm>
            <a:off x="10353960" y="5969160"/>
            <a:ext cx="54216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Garamond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7B2A1A-B394-4366-BBF5-13DCD017FBD9}" type="slidenum">
              <a:rPr b="0" lang="en-US" sz="1000" spc="-1" strike="noStrike">
                <a:solidFill>
                  <a:srgbClr val="000000"/>
                </a:solidFill>
                <a:latin typeface="Garamon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15BBE5-F44B-4CF2-8665-43AAFC222B1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49AD07-FFAC-4562-B0BF-3A48B35F178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7"/>
          <p:cNvSpPr/>
          <p:nvPr/>
        </p:nvSpPr>
        <p:spPr>
          <a:xfrm>
            <a:off x="661320" y="647280"/>
            <a:ext cx="10873800" cy="6122160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rgbClr val="002060"/>
                </a:solidFill>
                <a:latin typeface="Garamond"/>
              </a:rPr>
              <a:t>ONLINE CLASS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Garamond"/>
              </a:rPr>
              <a:t>GRAPH THEORY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ff0000"/>
                </a:solidFill>
                <a:latin typeface="Garamond"/>
              </a:rPr>
              <a:t>BICTE  SEMESTER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Garamond"/>
              </a:rPr>
              <a:t>2078/03/22</a:t>
            </a:r>
            <a:endParaRPr b="0" lang="en-US" sz="4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4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002060"/>
                </a:solidFill>
                <a:latin typeface="Garamond"/>
              </a:rPr>
              <a:t>	</a:t>
            </a:r>
            <a:r>
              <a:rPr b="0" lang="en-US" sz="4800" spc="-1" strike="noStrike">
                <a:solidFill>
                  <a:srgbClr val="002060"/>
                </a:solidFill>
                <a:latin typeface="Garamond"/>
              </a:rPr>
              <a:t>	</a:t>
            </a:r>
            <a:r>
              <a:rPr b="0" lang="en-US" sz="4800" spc="-1" strike="noStrike">
                <a:solidFill>
                  <a:srgbClr val="002060"/>
                </a:solidFill>
                <a:latin typeface="Garamond"/>
              </a:rPr>
              <a:t>	</a:t>
            </a:r>
            <a:r>
              <a:rPr b="0" lang="en-US" sz="4800" spc="-1" strike="noStrike">
                <a:solidFill>
                  <a:srgbClr val="002060"/>
                </a:solidFill>
                <a:latin typeface="Garamond"/>
              </a:rPr>
              <a:t>	</a:t>
            </a:r>
            <a:r>
              <a:rPr b="0" lang="en-US" sz="4800" spc="-1" strike="noStrike">
                <a:solidFill>
                  <a:srgbClr val="002060"/>
                </a:solidFill>
                <a:latin typeface="Garamond"/>
              </a:rPr>
              <a:t>	</a:t>
            </a:r>
            <a:r>
              <a:rPr b="0" lang="en-US" sz="4800" spc="-1" strike="noStrike">
                <a:solidFill>
                  <a:srgbClr val="002060"/>
                </a:solidFill>
                <a:latin typeface="Garamond"/>
              </a:rPr>
              <a:t>	</a:t>
            </a:r>
            <a:r>
              <a:rPr b="0" lang="en-US" sz="4800" spc="-1" strike="noStrike">
                <a:solidFill>
                  <a:srgbClr val="161616"/>
                </a:solidFill>
                <a:latin typeface="Garamond"/>
              </a:rPr>
              <a:t>PRESENTED BY</a:t>
            </a:r>
            <a:r>
              <a:rPr b="0" lang="en-US" sz="4800" spc="-1" strike="noStrike">
                <a:solidFill>
                  <a:srgbClr val="161616"/>
                </a:solidFill>
                <a:latin typeface="Garamond"/>
              </a:rPr>
              <a:t>	</a:t>
            </a:r>
            <a:r>
              <a:rPr b="0" lang="en-US" sz="4800" spc="-1" strike="noStrike">
                <a:solidFill>
                  <a:srgbClr val="c00000"/>
                </a:solidFill>
                <a:latin typeface="Garamond"/>
              </a:rPr>
              <a:t>	</a:t>
            </a:r>
            <a:r>
              <a:rPr b="0" lang="en-US" sz="4800" spc="-1" strike="noStrike">
                <a:solidFill>
                  <a:srgbClr val="c00000"/>
                </a:solidFill>
                <a:latin typeface="Garamond"/>
              </a:rPr>
              <a:t>	</a:t>
            </a:r>
            <a:r>
              <a:rPr b="0" lang="en-US" sz="4800" spc="-1" strike="noStrike">
                <a:solidFill>
                  <a:srgbClr val="c00000"/>
                </a:solidFill>
                <a:latin typeface="Garamond"/>
              </a:rPr>
              <a:t>	</a:t>
            </a:r>
            <a:r>
              <a:rPr b="0" lang="en-US" sz="4800" spc="-1" strike="noStrike">
                <a:solidFill>
                  <a:srgbClr val="c00000"/>
                </a:solidFill>
                <a:latin typeface="Garamond"/>
              </a:rPr>
              <a:t>	</a:t>
            </a:r>
            <a:r>
              <a:rPr b="0" lang="en-US" sz="4800" spc="-1" strike="noStrike">
                <a:solidFill>
                  <a:srgbClr val="c00000"/>
                </a:solidFill>
                <a:latin typeface="Garamond"/>
              </a:rPr>
              <a:t>	</a:t>
            </a:r>
            <a:r>
              <a:rPr b="0" lang="en-US" sz="4800" spc="-1" strike="noStrike">
                <a:solidFill>
                  <a:srgbClr val="c00000"/>
                </a:solidFill>
                <a:latin typeface="Garamond"/>
              </a:rPr>
              <a:t>	</a:t>
            </a:r>
            <a:r>
              <a:rPr b="0" lang="en-US" sz="4800" spc="-1" strike="noStrike">
                <a:solidFill>
                  <a:srgbClr val="c00000"/>
                </a:solidFill>
                <a:latin typeface="Garamond"/>
              </a:rPr>
              <a:t>KALYAN DAHAL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ff0000"/>
                </a:solidFill>
                <a:latin typeface="Calibri Light"/>
              </a:rPr>
              <a:t>Adjacency matrix system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 there are n vertices in a graph G and then the adjacency matrix of G. denoted by A(G) =is defined as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(0) if  and  are disconnected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(1) if there is a single edge joining  and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(m) if m is the number of edges joining  and  where m &gt; 1.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Note: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1.  denote the number of edges joining the vertices  and 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2. Since,  = , A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G) is a symmetric matrix.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0" dur="indefinite" restart="never" nodeType="tmRoot">
          <p:childTnLst>
            <p:seq>
              <p:cTn id="321" dur="indefinite" nodeType="mainSeq">
                <p:childTnLst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32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1" dur="5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2" dur="5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7" dur="500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8" dur="500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3" dur="500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4" dur="500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9" dur="500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0" dur="500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5" dur="500" fill="hold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6" dur="500" fill="hold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1" dur="500" fill="hold"/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2" dur="500" fill="hold"/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7" dur="500" fill="hold"/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8" dur="500" fill="hold"/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ff0000"/>
                </a:solidFill>
                <a:latin typeface="Calibri Light"/>
              </a:rPr>
              <a:t>Properties of adjacency matrix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All the entries belong to principal diagonal of A(G) are all o’s for a graph G. An entry of positive integer on the principal diagonal of A (G) corresponds to the number of self-loops at the  vertex of the multi-graph.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degree of a vertex equals the number of 1's in the corresponding row or column of A (G).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graph G is disconnected and is with two components  and  if and only if its adjacency matrix A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G) is of the block- diagram as given below: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9" dur="indefinite" restart="never" nodeType="tmRoot">
          <p:childTnLst>
            <p:seq>
              <p:cTn id="370" dur="indefinite" nodeType="mainSeq">
                <p:childTnLst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37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0" dur="5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1" dur="5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6" dur="500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7" dur="500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2" dur="500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3" dur="500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0000"/>
                </a:solidFill>
                <a:latin typeface="Calibri Light"/>
              </a:rPr>
              <a:t>Continued….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A(G) =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Here, A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and A() are the adjacency matrices of the components  and  of G. The matrix A(G) clearly imply that there exists no edge joining any vertex of  to 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there is a square symmetric matrix M with order n, then it is possible to construct a multi-graph G with n vertices such that M is the adjacency matrix of G.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66" name="Group 12"/>
          <p:cNvGrpSpPr/>
          <p:nvPr/>
        </p:nvGrpSpPr>
        <p:grpSpPr>
          <a:xfrm>
            <a:off x="2964600" y="1811520"/>
            <a:ext cx="3380760" cy="1551960"/>
            <a:chOff x="2964600" y="1811520"/>
            <a:chExt cx="3380760" cy="1551960"/>
          </a:xfrm>
        </p:grpSpPr>
        <p:sp>
          <p:nvSpPr>
            <p:cNvPr id="167" name="Straight Connector 4"/>
            <p:cNvSpPr/>
            <p:nvPr/>
          </p:nvSpPr>
          <p:spPr>
            <a:xfrm>
              <a:off x="4827960" y="1811520"/>
              <a:ext cx="14040" cy="155196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168" name="Straight Connector 6"/>
            <p:cNvSpPr/>
            <p:nvPr/>
          </p:nvSpPr>
          <p:spPr>
            <a:xfrm>
              <a:off x="2964600" y="2466000"/>
              <a:ext cx="3380760" cy="1368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4" dur="indefinite" restart="never" nodeType="tmRoot">
          <p:childTnLst>
            <p:seq>
              <p:cTn id="395" dur="indefinite" nodeType="mainSeq">
                <p:childTnLst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40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5" dur="5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6" dur="5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1" dur="500" fill="hold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2" dur="500" fill="hold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7" dur="500" fill="hold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8" dur="500" fill="hold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ff0000"/>
                </a:solidFill>
                <a:latin typeface="Calibri Light"/>
              </a:rPr>
              <a:t>Incidence matrix system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Let there are  , …..,  vertices and  , …..,  edges in a graph (or mult</a:t>
            </a:r>
            <a:r>
              <a:rPr b="0" lang="en-US" sz="3200" spc="-1" strike="noStrike" u="sng">
                <a:solidFill>
                  <a:srgbClr val="000000"/>
                </a:solidFill>
                <a:uFillTx/>
                <a:latin typeface="Calibri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graph) G then the incidence matrix of G denoted by I(G) =  is defined as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=(0) if  is not linked with 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= {(1) if  is linked with 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= (2) if  has one loop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Here,  denote the number of times as the vertex  is link edge 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9" dur="indefinite" restart="never" nodeType="tmRoot">
          <p:childTnLst>
            <p:seq>
              <p:cTn id="420" dur="indefinite" nodeType="mainSeq">
                <p:childTnLst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42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0" dur="5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1" dur="5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6" dur="500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7" dur="500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2" dur="500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3" dur="500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8" dur="500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9" dur="500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4" dur="500" fill="hold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5" dur="500" fill="hold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ff0000"/>
                </a:solidFill>
                <a:latin typeface="Calibri Light"/>
              </a:rPr>
              <a:t>Properties of incidence matrix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As every edge is linked on exactly two vertices, each column of I(G) has exactly two 1's.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number of 1's in each row is equal to the degree of the corresponding vertex.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If there is a row with all 0's, it represents an isolated vertex.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Multiple edges in the multi-graph produce identical columns in its incidence matrix.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6" dur="indefinite" restart="never" nodeType="tmRoot">
          <p:childTnLst>
            <p:seq>
              <p:cTn id="457" dur="indefinite" nodeType="mainSeq">
                <p:childTnLst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46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7" dur="5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8" dur="5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3" dur="500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4" dur="500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9" dur="500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0" dur="500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5" dur="500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6" dur="500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0000"/>
                </a:solidFill>
                <a:latin typeface="Calibri Light"/>
              </a:rPr>
              <a:t>CONTINUED…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If G is disconnected has two components  and , the incidence matrix I(G) of graph G is in the following form.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I(G) = 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Here, I() and I() are the incidence matrices of components  and  of the given graph G.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Straight Connector 3"/>
          <p:cNvSpPr/>
          <p:nvPr/>
        </p:nvSpPr>
        <p:spPr>
          <a:xfrm>
            <a:off x="4599360" y="2798280"/>
            <a:ext cx="69480" cy="157968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76" name="Straight Connector 10"/>
          <p:cNvSpPr/>
          <p:nvPr/>
        </p:nvSpPr>
        <p:spPr>
          <a:xfrm>
            <a:off x="2895480" y="3588120"/>
            <a:ext cx="364356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87" dur="indefinite" restart="never" nodeType="tmRoot">
          <p:childTnLst>
            <p:seq>
              <p:cTn id="488" dur="indefinite" nodeType="mainSeq">
                <p:childTnLst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49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8" dur="5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9" dur="5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4" dur="500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5" dur="500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0" dur="500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1" dur="500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ff0000"/>
                </a:solidFill>
                <a:latin typeface="Calibri Light"/>
              </a:rPr>
              <a:t>Pseudo graph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i="1" lang="en-US" sz="3600" spc="-1" strike="noStrike">
                <a:solidFill>
                  <a:srgbClr val="000000"/>
                </a:solidFill>
                <a:latin typeface="Calibri"/>
              </a:rPr>
              <a:t>If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 gra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ph G contains loops or</a:t>
            </a:r>
            <a:r>
              <a:rPr b="0" i="1" lang="en-US" sz="3600" spc="-1" strike="noStrike">
                <a:solidFill>
                  <a:srgbClr val="000000"/>
                </a:solidFill>
                <a:latin typeface="Calibri"/>
              </a:rPr>
              <a:t>/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and multiple edges, it is called Pseudo graphs.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0000"/>
                </a:solidFill>
                <a:latin typeface="Calibri"/>
              </a:rPr>
              <a:t>Labelled graph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If each vertex of a graph is given an unique name or label, it is called a labelled graph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0000"/>
                </a:solidFill>
                <a:latin typeface="Calibri"/>
              </a:rPr>
              <a:t>We</a:t>
            </a:r>
            <a:r>
              <a:rPr b="0" lang="en-US" sz="3600" spc="-1" strike="noStrike" u="sng">
                <a:solidFill>
                  <a:srgbClr val="ff0000"/>
                </a:solidFill>
                <a:uFillTx/>
                <a:latin typeface="Calibri"/>
              </a:rPr>
              <a:t>i</a:t>
            </a:r>
            <a:r>
              <a:rPr b="0" lang="en-US" sz="3600" spc="-1" strike="noStrike">
                <a:solidFill>
                  <a:srgbClr val="ff0000"/>
                </a:solidFill>
                <a:latin typeface="Calibri"/>
              </a:rPr>
              <a:t>ghted graph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If each edge of a graph is assigned by weight, it is called a weighted graph. The weights represent the distances or time taken to travel and so on as given in the graph.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0000"/>
                </a:solidFill>
                <a:latin typeface="Calibri Light"/>
              </a:rPr>
              <a:t>CONTINUED….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3" name="Content Placeholder 3" descr=""/>
          <p:cNvPicPr/>
          <p:nvPr/>
        </p:nvPicPr>
        <p:blipFill>
          <a:blip r:embed="rId1"/>
          <a:stretch/>
        </p:blipFill>
        <p:spPr>
          <a:xfrm>
            <a:off x="838080" y="1929600"/>
            <a:ext cx="10515240" cy="414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4" dur="indefinite" restart="never" nodeType="tmRoot">
          <p:childTnLst>
            <p:seq>
              <p:cTn id="45" dur="indefinite" nodeType="mainSeq">
                <p:childTnLst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ff0000"/>
                </a:solidFill>
                <a:latin typeface="Calibri Light"/>
              </a:rPr>
              <a:t>Walk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walk in a graph G is a finite ordered set W = {, , , , , ..., , , } whose elements are alternatively vertices and edges such that, for 1i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mbria Math"/>
              </a:rPr>
              <a:t> k, the edge  has edge vertices  and 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mbria Math"/>
              </a:rPr>
              <a:t>So, each edge  is immediately preceded and succeeded by two vertices with which it is incident. It is clear that in a walk the vertices and edges may be repeated. In the above walk W is a  –  walk or walk from  to . Here, the integer k, the number of edges in the walk, is called the length of W.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Picture 3" descr=""/>
          <p:cNvPicPr/>
          <p:nvPr/>
        </p:nvPicPr>
        <p:blipFill>
          <a:blip r:embed="rId1"/>
          <a:stretch/>
        </p:blipFill>
        <p:spPr>
          <a:xfrm>
            <a:off x="4638240" y="3575520"/>
            <a:ext cx="6635880" cy="417240"/>
          </a:xfrm>
          <a:prstGeom prst="rect">
            <a:avLst/>
          </a:prstGeom>
          <a:ln w="0">
            <a:noFill/>
          </a:ln>
        </p:spPr>
      </p:pic>
      <mc:AlternateContent>
        <mc:Choice xmlns:a14="http://schemas.microsoft.com/office/drawing/2010/main" Requires="a14">
          <p:sp>
            <p:nvSpPr>
              <p:cNvPr id="137" name="TextBox 4"/>
              <p:cNvSpPr txBox="1"/>
              <p:nvPr/>
            </p:nvSpPr>
            <p:spPr>
              <a:xfrm>
                <a:off x="3451320" y="3340800"/>
                <a:ext cx="46728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𝑣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8" name="TextBox 5"/>
              <p:cNvSpPr txBox="1"/>
              <p:nvPr/>
            </p:nvSpPr>
            <p:spPr>
              <a:xfrm>
                <a:off x="5347800" y="3525480"/>
                <a:ext cx="16596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𝑣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9" name="TextBox 6"/>
              <p:cNvSpPr txBox="1"/>
              <p:nvPr/>
            </p:nvSpPr>
            <p:spPr>
              <a:xfrm>
                <a:off x="4315680" y="3206520"/>
                <a:ext cx="32256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𝑒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40" name="TextBox 7"/>
              <p:cNvSpPr txBox="1"/>
              <p:nvPr/>
            </p:nvSpPr>
            <p:spPr>
              <a:xfrm>
                <a:off x="5985000" y="3078360"/>
                <a:ext cx="22140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𝑒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41" name="TextBox 8"/>
              <p:cNvSpPr txBox="1"/>
              <p:nvPr/>
            </p:nvSpPr>
            <p:spPr>
              <a:xfrm>
                <a:off x="7885440" y="3525480"/>
                <a:ext cx="23040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𝑣</m:t>
                        </m:r>
                      </m:e>
                      <m:sub>
                        <m:r>
                          <m:t xml:space="preserve">𝑘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42" name="TextBox 9"/>
              <p:cNvSpPr txBox="1"/>
              <p:nvPr/>
            </p:nvSpPr>
            <p:spPr>
              <a:xfrm>
                <a:off x="9975240" y="3286080"/>
                <a:ext cx="34596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𝑣</m:t>
                        </m:r>
                      </m:e>
                      <m:sub>
                        <m:r>
                          <m:t xml:space="preserve">𝑘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43" name="TextBox 10"/>
              <p:cNvSpPr txBox="1"/>
              <p:nvPr/>
            </p:nvSpPr>
            <p:spPr>
              <a:xfrm>
                <a:off x="8922240" y="3206520"/>
                <a:ext cx="22572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𝑒</m:t>
                        </m:r>
                      </m:e>
                      <m:sub>
                        <m:r>
                          <m:t xml:space="preserve">𝑘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2" dur="indefinite" restart="never" nodeType="tmRoot">
          <p:childTnLst>
            <p:seq>
              <p:cTn id="53" dur="indefinite" nodeType="mainSeq">
                <p:childTnLst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5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ff0000"/>
                </a:solidFill>
                <a:latin typeface="Calibri Light"/>
              </a:rPr>
              <a:t>Path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walk in which all the vertices are distinct, is called a path.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walk in which all the edges are distinct, is called a trial.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Example: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are different path is given by a walk from  to  without repeating any vertex as given below.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Here, {}, {}, {} and {} are paths.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6" name="Picture 3" descr=""/>
          <p:cNvPicPr/>
          <p:nvPr/>
        </p:nvPicPr>
        <p:blipFill>
          <a:blip r:embed="rId1"/>
          <a:stretch/>
        </p:blipFill>
        <p:spPr>
          <a:xfrm>
            <a:off x="2784600" y="4524480"/>
            <a:ext cx="7314840" cy="1652400"/>
          </a:xfrm>
          <a:prstGeom prst="rect">
            <a:avLst/>
          </a:prstGeom>
          <a:ln w="0">
            <a:noFill/>
          </a:ln>
        </p:spPr>
      </p:pic>
      <mc:AlternateContent>
        <mc:Choice xmlns:a14="http://schemas.microsoft.com/office/drawing/2010/main" Requires="a14">
          <p:sp>
            <p:nvSpPr>
              <p:cNvPr id="147" name="TextBox 4"/>
              <p:cNvSpPr txBox="1"/>
              <p:nvPr/>
            </p:nvSpPr>
            <p:spPr>
              <a:xfrm>
                <a:off x="2674080" y="4663080"/>
                <a:ext cx="46188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𝑣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48" name="TextBox 5"/>
              <p:cNvSpPr txBox="1"/>
              <p:nvPr/>
            </p:nvSpPr>
            <p:spPr>
              <a:xfrm>
                <a:off x="7342920" y="4524480"/>
                <a:ext cx="19368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𝑣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49" name="TextBox 6"/>
              <p:cNvSpPr txBox="1"/>
              <p:nvPr/>
            </p:nvSpPr>
            <p:spPr>
              <a:xfrm>
                <a:off x="2637360" y="5708160"/>
                <a:ext cx="41976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𝑣</m:t>
                        </m:r>
                      </m:e>
                      <m:sub>
                        <m:r>
                          <m:t xml:space="preserve">3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50" name="TextBox 7"/>
              <p:cNvSpPr txBox="1"/>
              <p:nvPr/>
            </p:nvSpPr>
            <p:spPr>
              <a:xfrm>
                <a:off x="6913440" y="5807520"/>
                <a:ext cx="19368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𝑣</m:t>
                        </m:r>
                      </m:e>
                      <m:sub>
                        <m:r>
                          <m:t xml:space="preserve">4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51" name="TextBox 8"/>
              <p:cNvSpPr txBox="1"/>
              <p:nvPr/>
            </p:nvSpPr>
            <p:spPr>
              <a:xfrm>
                <a:off x="9393480" y="5541840"/>
                <a:ext cx="15192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𝑣</m:t>
                        </m:r>
                      </m:e>
                      <m:sub>
                        <m:r>
                          <m:t xml:space="preserve">5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5" dur="indefinite" restart="never" nodeType="tmRoot">
          <p:childTnLst>
            <p:seq>
              <p:cTn id="106" dur="indefinite" nodeType="mainSeq">
                <p:childTnLst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1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3" dur="500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9" dur="500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4" dur="500" fill="hold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5" dur="500" fill="hold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just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0000"/>
                </a:solidFill>
                <a:latin typeface="Calibri Light"/>
              </a:rPr>
              <a:t>If there is a walk from any two vertices u and v of a graph G, then </a:t>
            </a:r>
            <a:r>
              <a:rPr b="1" lang="en-US" sz="3600" spc="-1" strike="noStrike">
                <a:solidFill>
                  <a:srgbClr val="ff0000"/>
                </a:solidFill>
                <a:latin typeface="Calibri Light"/>
              </a:rPr>
              <a:t>there </a:t>
            </a:r>
            <a:r>
              <a:rPr b="0" lang="en-US" sz="3600" spc="-1" strike="noStrike">
                <a:solidFill>
                  <a:srgbClr val="ff0000"/>
                </a:solidFill>
                <a:latin typeface="Calibri Light"/>
              </a:rPr>
              <a:t>is a path from these vertices alter the deletion, if necessary, of some vertices and edges.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Proof: Let us define a walk W with the help of vertices u and v of the graph  G as follows u, , , ….., , , v.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Here, the walk W is a path from u to v if none of the vertices of G occurs in W more than once. It completes the proof.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So, we assume that there are vertices of G that o</a:t>
            </a:r>
            <a:r>
              <a:rPr b="0" i="1" lang="en-US" sz="2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cur in W twice or more. If so, there are distinct i, j, with i&lt;j, such that  = . If the vertices , , ….,  are removed from W, then we get a u – v walk () having less number of vertices than in W. If there is no repetition of vertices in  then  is a path from u to v. It completes the proof.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If it is not so, then we repeat the above procedure of deletion until arriving at a u – V walk, which is a required path from u to v. Hence, the theorem.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0" dur="indefinite" restart="never" nodeType="tmRoot">
          <p:childTnLst>
            <p:seq>
              <p:cTn id="161" dur="indefinite" nodeType="mainSeq">
                <p:childTnLst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6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" dur="500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9" dur="500" fill="hold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0" dur="500" fill="hold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ff0000"/>
                </a:solidFill>
                <a:latin typeface="Calibri Light"/>
              </a:rPr>
              <a:t>Closed walk</a:t>
            </a:r>
            <a:r>
              <a:rPr b="0" lang="en-US" sz="4400" spc="-1" strike="noStrike">
                <a:solidFill>
                  <a:srgbClr val="ff0000"/>
                </a:solidFill>
                <a:latin typeface="Calibri Light"/>
              </a:rPr>
              <a:t>: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walk is a graph G with initial vertex  and final vertex  is said to be closed if  =  and otherwise, it is called open walk.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Circuit: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closed trial which has at least three edges is said to be a circuit.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Cycle: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cycle is defined as a circuit which does not repeat any vertices except the initial and final vertices.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Note: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1. A cycle is a non-intersecting circuit.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2.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cycle is of length three or more.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3. If a cycle is of length k, it is called a k-cycle.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1" dur="indefinite" restart="never" nodeType="tmRoot">
          <p:childTnLst>
            <p:seq>
              <p:cTn id="192" dur="indefinite" nodeType="mainSeq">
                <p:childTnLst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9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2" dur="50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3" dur="50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8" dur="50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9" dur="50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4" dur="500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5" dur="500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0" dur="500" fill="hold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1" dur="500" fill="hold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6" dur="500" fill="hold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7" dur="500" fill="hold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2" dur="500" fill="hold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3" dur="500" fill="hold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8" dur="500" fill="hold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9" dur="500" fill="hold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4" dur="500" fill="hold"/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5" dur="500" fill="hold"/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7000"/>
          </a:bodyPr>
          <a:p>
            <a:pPr algn="just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0000"/>
                </a:solidFill>
                <a:latin typeface="Calibri Light"/>
              </a:rPr>
              <a:t>The sum of the degrees of the vertices of a graph is equal to twice the number of edges.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PROOF: Let  , …..,  be the vertices of G and , , ……,  be the non-loop edges of the graph G. since the edge {, } is incident with two vertices  to , each edge contributes 2 in the degree sum. Since every loop edge is incident with twice, then every loop contributes two in degree sum.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total number of q edges contributes 2q in the total degree of all the vertices in G.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i = 1, 2, 3, ……, n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Hence,   proved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6" dur="indefinite" restart="never" nodeType="tmRoot">
          <p:childTnLst>
            <p:seq>
              <p:cTn id="247" dur="indefinite" nodeType="mainSeq">
                <p:childTnLst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5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7" dur="5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8" dur="5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3" dur="5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4" dur="5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9" dur="5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0" dur="5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5" dur="500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6" dur="500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just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0000"/>
                </a:solidFill>
                <a:latin typeface="Calibri Light"/>
              </a:rPr>
              <a:t>The number of odd vertices in a graph is always even.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7000"/>
          </a:bodyPr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PROOF: Let a graph G contains no odd vertices then the result is obviously true.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Let the graph G contains k number of odd vertices  , ….., . If G also contains even vertices , , ….., 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Then, the sum of the degrees of the graph is equal to twice the number of edges. i.e. d() + d() + …. + d() + d() + d() + …. + d() = 2q where q is total number of edges in G.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Then, d() + d() + …. + d() = 2q – (d() + d() + …. + d() ) … (i)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As the number d(), d(), …., d() are all even, their sum d() + d() + …. + d() is also even.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From (i), d() + d() + …. + d() is even. But each of the numbers d(), d(), …., d() is odd. So, k must be even. Hence, the number of odd vertices are even.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7" dur="indefinite" restart="never" nodeType="tmRoot">
          <p:childTnLst>
            <p:seq>
              <p:cTn id="278" dur="indefinite" nodeType="mainSeq">
                <p:childTnLst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8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8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9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4" dur="5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5" dur="5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0" dur="5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1" dur="5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6" dur="50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7" dur="50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2" dur="500" fill="hold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3" dur="500" fill="hold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8" dur="500" fill="hold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9" dur="500" fill="hold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Application>LibreOffice/7.3.7.2$Linux_X86_64 LibreOffice_project/30$Build-2</Application>
  <AppVersion>15.0000</AppVersion>
  <Words>442</Words>
  <Paragraphs>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2021-07-30T07:15:05Z</dcterms:created>
  <dc:creator>Windows User</dc:creator>
  <dc:description/>
  <dc:language>en-US</dc:language>
  <cp:lastModifiedBy/>
  <dcterms:modified xsi:type="dcterms:W3CDTF">2023-08-23T11:55:41Z</dcterms:modified>
  <cp:revision>34</cp:revision>
  <dc:subject/>
  <dc:title>The sum of the degrees of the vertices of a graph is equal to twice the number of edges.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16</vt:i4>
  </property>
</Properties>
</file>