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5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0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517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1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43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485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4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2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2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15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60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39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475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68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70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6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3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2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542389-4E31-4CEF-8B40-02BBF609E4E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0E6803-E7BB-4A44-9E41-55C9328A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2078/03/22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8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Edge (Bridge)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b="1" dirty="0" smtClean="0"/>
                  <a:t> A</a:t>
                </a:r>
                <a:r>
                  <a:rPr lang="en-US" dirty="0"/>
                  <a:t> bridge is a single edge whose removal disconnects a graph</a:t>
                </a:r>
                <a:r>
                  <a:rPr lang="en-US" dirty="0" smtClean="0"/>
                  <a:t>.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above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be split up into two components by removing one of the edges </a:t>
                </a:r>
                <a:r>
                  <a:rPr lang="en-US" dirty="0" err="1"/>
                  <a:t>bc</a:t>
                </a:r>
                <a:r>
                  <a:rPr lang="en-US" dirty="0"/>
                  <a:t> or bd. Therefore, edge </a:t>
                </a:r>
                <a:r>
                  <a:rPr lang="en-US" dirty="0" err="1"/>
                  <a:t>bc</a:t>
                </a:r>
                <a:r>
                  <a:rPr lang="en-US" dirty="0"/>
                  <a:t> or </a:t>
                </a:r>
                <a:r>
                  <a:rPr lang="en-US" dirty="0" err="1"/>
                  <a:t>bd</a:t>
                </a:r>
                <a:r>
                  <a:rPr lang="en-US" dirty="0"/>
                  <a:t> is a bridge.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873" y="2486837"/>
            <a:ext cx="5375563" cy="26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Continued…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The above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be disconnected by removing a single edge, cd. Therefore, edge cd is a bridge.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09" y="1991880"/>
            <a:ext cx="6456218" cy="1182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527" y="4366345"/>
            <a:ext cx="6151418" cy="15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67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Continued…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The above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cannot be disconnected by removing a single edge, but the removal of two edges (such as ac and </a:t>
                </a:r>
                <a:r>
                  <a:rPr lang="en-US" dirty="0" err="1"/>
                  <a:t>bc</a:t>
                </a:r>
                <a:r>
                  <a:rPr lang="en-US" dirty="0"/>
                  <a:t>) disconnects it.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The above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be disconnected by removing two edges such as ac and dc.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09" y="2791912"/>
            <a:ext cx="2916729" cy="22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 </a:t>
            </a:r>
            <a:r>
              <a:rPr lang="en-US" dirty="0"/>
              <a:t>A cut set of a connected graph </a:t>
            </a:r>
            <a:r>
              <a:rPr lang="en-US" i="1" dirty="0"/>
              <a:t>G</a:t>
            </a:r>
            <a:r>
              <a:rPr lang="en-US" dirty="0"/>
              <a:t> is a set S of edges with the following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removal of all edges in S disconnects 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removal of some (but not all) of edges in S does not disconnects 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an example consider the following graph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6" y="4573576"/>
            <a:ext cx="7148946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Continued…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We can disconnect </a:t>
            </a:r>
            <a:r>
              <a:rPr lang="en-US" sz="3200" i="1" dirty="0"/>
              <a:t>G</a:t>
            </a:r>
            <a:r>
              <a:rPr lang="en-US" sz="3200" dirty="0"/>
              <a:t> by removing the three edges </a:t>
            </a:r>
            <a:r>
              <a:rPr lang="en-US" sz="3200" dirty="0" err="1"/>
              <a:t>bd</a:t>
            </a:r>
            <a:r>
              <a:rPr lang="en-US" sz="3200" dirty="0"/>
              <a:t>, </a:t>
            </a:r>
            <a:r>
              <a:rPr lang="en-US" sz="3200" dirty="0" err="1"/>
              <a:t>bc</a:t>
            </a:r>
            <a:r>
              <a:rPr lang="en-US" sz="3200" dirty="0"/>
              <a:t>, and </a:t>
            </a:r>
            <a:r>
              <a:rPr lang="en-US" sz="3200" dirty="0" err="1"/>
              <a:t>ce</a:t>
            </a:r>
            <a:r>
              <a:rPr lang="en-US" sz="3200" dirty="0"/>
              <a:t>, but we cannot disconnect it by removing just two of these edges. Note that a cut set is a set of edges in which no edge is redundant.</a:t>
            </a:r>
          </a:p>
          <a:p>
            <a:pPr marL="0" indent="0" algn="just">
              <a:buNone/>
            </a:pPr>
            <a:r>
              <a:rPr lang="en-US" sz="3200" b="1" dirty="0">
                <a:solidFill>
                  <a:srgbClr val="FF0000"/>
                </a:solidFill>
              </a:rPr>
              <a:t>Cut-Vertex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3000" dirty="0"/>
              <a:t>A cut-vertex is a single vertex whose removal disconnects a graph.</a:t>
            </a:r>
          </a:p>
          <a:p>
            <a:pPr marL="0" indent="0" algn="just">
              <a:buNone/>
            </a:pPr>
            <a:r>
              <a:rPr lang="en-US" sz="3000" dirty="0"/>
              <a:t>It is important to note that the above definition breaks down if G is a complete graph, since we cannot then disconnect G by removing vertices. Therefore, we make the following definition.</a:t>
            </a:r>
          </a:p>
          <a:p>
            <a:pPr marL="0" indent="0" algn="just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682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Connectivity of Complete </a:t>
            </a:r>
            <a:r>
              <a:rPr lang="en-US" b="1" dirty="0" smtClean="0">
                <a:solidFill>
                  <a:srgbClr val="FF0000"/>
                </a:solidFill>
              </a:rPr>
              <a:t>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 connectivity </a:t>
            </a:r>
            <a:r>
              <a:rPr lang="en-US" sz="3200" i="1" dirty="0"/>
              <a:t>k</a:t>
            </a:r>
            <a:r>
              <a:rPr lang="en-US" sz="3200" dirty="0"/>
              <a:t>(</a:t>
            </a:r>
            <a:r>
              <a:rPr lang="en-US" sz="3200" i="1" dirty="0" err="1"/>
              <a:t>k</a:t>
            </a:r>
            <a:r>
              <a:rPr lang="en-US" sz="3200" i="1" baseline="-25000" dirty="0" err="1"/>
              <a:t>n</a:t>
            </a:r>
            <a:r>
              <a:rPr lang="en-US" sz="3200" dirty="0"/>
              <a:t>) of the complete graph </a:t>
            </a:r>
            <a:r>
              <a:rPr lang="en-US" sz="3200" i="1" dirty="0" err="1"/>
              <a:t>k</a:t>
            </a:r>
            <a:r>
              <a:rPr lang="en-US" sz="3200" i="1" baseline="-25000" dirty="0" err="1"/>
              <a:t>n</a:t>
            </a:r>
            <a:r>
              <a:rPr lang="en-US" sz="3200" dirty="0"/>
              <a:t> is </a:t>
            </a:r>
            <a:r>
              <a:rPr lang="en-US" sz="3200" i="1" dirty="0"/>
              <a:t>n</a:t>
            </a:r>
            <a:r>
              <a:rPr lang="en-US" sz="3200" dirty="0"/>
              <a:t>-1. When </a:t>
            </a:r>
            <a:r>
              <a:rPr lang="en-US" sz="3200" i="1" dirty="0"/>
              <a:t>n</a:t>
            </a:r>
            <a:r>
              <a:rPr lang="en-US" sz="3200" dirty="0"/>
              <a:t>-1 ≥ </a:t>
            </a:r>
            <a:r>
              <a:rPr lang="en-US" sz="3200" i="1" dirty="0"/>
              <a:t>k</a:t>
            </a:r>
            <a:r>
              <a:rPr lang="en-US" sz="3200" dirty="0"/>
              <a:t>, the graph </a:t>
            </a:r>
            <a:r>
              <a:rPr lang="en-US" sz="3200" i="1" dirty="0" err="1"/>
              <a:t>k</a:t>
            </a:r>
            <a:r>
              <a:rPr lang="en-US" sz="3200" i="1" baseline="-25000" dirty="0" err="1"/>
              <a:t>n</a:t>
            </a:r>
            <a:r>
              <a:rPr lang="en-US" sz="3200" dirty="0"/>
              <a:t> is said to be k-connected.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Vertex-Cut set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/>
              <a:t>A vertex-cut set of a connected graph G is a set S of vertices with the following properties.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removal of all the vertices in S disconnects 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removal of some (but not all) of vertices in S does not disconnects G.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Continued…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Consider the following </a:t>
            </a:r>
            <a:r>
              <a:rPr lang="en-US" sz="3200" dirty="0" smtClean="0"/>
              <a:t>graph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can disconnect the graph by removing the two vertices b and e, but we cannot disconnect it by removing just one of these vertices. the vertex-cut set of G is {b, e}.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8" y="2410692"/>
            <a:ext cx="9282545" cy="21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Continued…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Note that the connectivity k(G) does not exceed the edge-connectivity λ(G). This inequality holds for all connected graph.</a:t>
            </a:r>
          </a:p>
          <a:p>
            <a:pPr marL="0" indent="0" algn="just">
              <a:buNone/>
            </a:pPr>
            <a:r>
              <a:rPr lang="en-US" sz="3200" dirty="0"/>
              <a:t>Formally, for any connected graph G we have</a:t>
            </a:r>
          </a:p>
          <a:p>
            <a:pPr marL="0" indent="0" algn="just">
              <a:buNone/>
            </a:pPr>
            <a:r>
              <a:rPr lang="en-US" sz="3200" dirty="0" smtClean="0"/>
              <a:t>		K(G</a:t>
            </a:r>
            <a:r>
              <a:rPr lang="en-US" sz="3200" dirty="0"/>
              <a:t>) ≤ λ(G) ≤ δ(G)</a:t>
            </a:r>
          </a:p>
          <a:p>
            <a:pPr marL="0" indent="0" algn="just">
              <a:buNone/>
            </a:pPr>
            <a:r>
              <a:rPr lang="en-US" sz="3200" dirty="0"/>
              <a:t>where δ(G) is the smallest vertex-degree in G. But it is certainly possible for both inequalities in above theorem to be strict inequalities (that is, k(G) &lt; λ(G) &lt; δ(G)) For example, in the following graph,</a:t>
            </a:r>
          </a:p>
          <a:p>
            <a:pPr marL="0" indent="0" algn="just">
              <a:buNone/>
            </a:pPr>
            <a:r>
              <a:rPr lang="en-US" sz="3200" dirty="0"/>
              <a:t> 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42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Continued…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 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K(G</a:t>
            </a:r>
            <a:r>
              <a:rPr lang="en-US" dirty="0"/>
              <a:t>)=1, λ(G) = 2, and δ(G) = 3.</a:t>
            </a:r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4" y="2105892"/>
            <a:ext cx="8104909" cy="3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3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222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Euler </a:t>
            </a:r>
            <a:r>
              <a:rPr lang="en-US" b="1" dirty="0" smtClean="0">
                <a:solidFill>
                  <a:srgbClr val="FF0000"/>
                </a:solidFill>
              </a:rPr>
              <a:t>Graphs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road 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explorer's Problem: An explorer wants to explore all the routes between a number of cities. Can a tour be found which traverses each route only once? Particularly, find a tour which starts at A, goes along each road exactly once, and ends back at 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2566341"/>
            <a:ext cx="9573491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0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Continued….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of such tour </a:t>
            </a:r>
            <a:r>
              <a:rPr lang="en-US" dirty="0" smtClean="0"/>
              <a:t>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Explorer travels along each road (edges) just once but may visit a particular city (vertex) several times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 Traveler's Problem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A traveler wants to visit a number of cities. Can a tour be found which visits each city only once? Particularly, find a tour which starts at A, goes to each city exactly once, and ends back at 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7" y="2441676"/>
            <a:ext cx="7952509" cy="1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19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Continued….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Examples of such tour </a:t>
            </a:r>
            <a:r>
              <a:rPr lang="en-US" sz="3200" dirty="0" smtClean="0"/>
              <a:t>are</a:t>
            </a:r>
          </a:p>
          <a:p>
            <a:pPr marL="0" indent="0">
              <a:buNone/>
            </a:pPr>
            <a:r>
              <a:rPr lang="pt-BR" sz="3200" dirty="0" smtClean="0"/>
              <a:t>A	B	C	D	E	G	F	A		</a:t>
            </a:r>
          </a:p>
          <a:p>
            <a:pPr marL="0" indent="0">
              <a:buNone/>
            </a:pPr>
            <a:r>
              <a:rPr lang="pt-BR" sz="3200" dirty="0" smtClean="0"/>
              <a:t>A	F	E	D	C	G	B	A		</a:t>
            </a:r>
          </a:p>
          <a:p>
            <a:pPr marL="0" indent="0">
              <a:buNone/>
            </a:pPr>
            <a:r>
              <a:rPr lang="en-US" sz="3200" dirty="0"/>
              <a:t>The travelers visit each city (vertex) just once but may omit several of the roads (edges) on the way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Eulerian </a:t>
            </a:r>
            <a:r>
              <a:rPr lang="en-US" sz="3200" b="1" dirty="0" smtClean="0">
                <a:solidFill>
                  <a:srgbClr val="FF0000"/>
                </a:solidFill>
              </a:rPr>
              <a:t>Trail:</a:t>
            </a:r>
          </a:p>
          <a:p>
            <a:pPr marL="0" indent="0">
              <a:buNone/>
            </a:pPr>
            <a:r>
              <a:rPr lang="en-US" sz="3200" dirty="0"/>
              <a:t>A connected graph G is Eulerian if there is a closed trail which includes every edge of G, such a trail is called a Eulerian trail.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3892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Hamiltonian </a:t>
            </a:r>
            <a:r>
              <a:rPr lang="en-US" b="1" dirty="0" smtClean="0">
                <a:solidFill>
                  <a:srgbClr val="FF0000"/>
                </a:solidFill>
              </a:rPr>
              <a:t>Cycle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connected graph G is Hamiltonian if there is a cycle which includes every vertex of G; such a cycle is called a Hamiltonian cycle.</a:t>
            </a:r>
          </a:p>
          <a:p>
            <a:pPr marL="0" indent="0">
              <a:buNone/>
            </a:pPr>
            <a:r>
              <a:rPr lang="en-US" dirty="0"/>
              <a:t>Consider the following examples: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This graph is </a:t>
            </a:r>
            <a:r>
              <a:rPr lang="en-US" b="1" dirty="0"/>
              <a:t>BOTH</a:t>
            </a:r>
            <a:r>
              <a:rPr lang="en-US" dirty="0"/>
              <a:t> Eulerian and Hamiltonian.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3" y="3206174"/>
            <a:ext cx="7883236" cy="20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93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Continued….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graph is Eulerian, but </a:t>
            </a:r>
            <a:r>
              <a:rPr lang="en-US" b="1" dirty="0"/>
              <a:t>NOT</a:t>
            </a:r>
            <a:r>
              <a:rPr lang="en-US" dirty="0"/>
              <a:t> Hamiltonian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1" y="1825625"/>
            <a:ext cx="6691745" cy="1859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45" y="4744029"/>
            <a:ext cx="5735781" cy="13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5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Continued….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graph is </a:t>
            </a:r>
            <a:r>
              <a:rPr lang="en-US" dirty="0" smtClean="0"/>
              <a:t>a </a:t>
            </a:r>
            <a:r>
              <a:rPr lang="en-US" dirty="0"/>
              <a:t>Hamiltonian, but </a:t>
            </a:r>
            <a:r>
              <a:rPr lang="en-US" b="1" dirty="0"/>
              <a:t>NOT</a:t>
            </a:r>
            <a:r>
              <a:rPr lang="en-US" dirty="0"/>
              <a:t> Eulerian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This graph is </a:t>
            </a:r>
            <a:r>
              <a:rPr lang="en-US" b="1" dirty="0"/>
              <a:t>NEITHER</a:t>
            </a:r>
            <a:r>
              <a:rPr lang="en-US" dirty="0"/>
              <a:t> Eulerian </a:t>
            </a:r>
            <a:r>
              <a:rPr lang="en-US" b="1" dirty="0"/>
              <a:t>NOR</a:t>
            </a:r>
            <a:r>
              <a:rPr lang="en-US" dirty="0"/>
              <a:t> Hamiltonian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13" y="2479965"/>
            <a:ext cx="7244096" cy="306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17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Connectivity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A graph is said to be connected if there is a path between every pair of vertex. From every vertex to any other vertex, there should be some path to traverse. That is called the connectivity of a graph. A graph with multiple disconnected vertices and edges is said to be </a:t>
            </a:r>
            <a:r>
              <a:rPr lang="en-US" dirty="0" smtClean="0"/>
              <a:t>disconnected.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Example </a:t>
            </a:r>
            <a:r>
              <a:rPr lang="en-US" dirty="0"/>
              <a:t>1: In the following graph, it is possible to travel from one vertex to any other vertex. For example, one can traverse from vertex ‘a’ to vertex ‘e’ using the path ‘a-b-e’.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8" y="4732899"/>
            <a:ext cx="6761018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Continued…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Example 2: In the following example, traversing from vertex ‘a’ to vertex ‘f’ is not possible because there is no path between them directly or indirectly. Hence it is a disconnected graph.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2" y="3338572"/>
            <a:ext cx="9615054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9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452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Euler Graphs</vt:lpstr>
      <vt:lpstr>Continued….</vt:lpstr>
      <vt:lpstr>Continued….</vt:lpstr>
      <vt:lpstr>Hamiltonian Cycle</vt:lpstr>
      <vt:lpstr>Continued….</vt:lpstr>
      <vt:lpstr>Continued….</vt:lpstr>
      <vt:lpstr>Connectivity</vt:lpstr>
      <vt:lpstr>Continued…</vt:lpstr>
      <vt:lpstr>Cut Edge (Bridge)</vt:lpstr>
      <vt:lpstr>Continued…</vt:lpstr>
      <vt:lpstr>Continued…</vt:lpstr>
      <vt:lpstr>Cut set</vt:lpstr>
      <vt:lpstr>Continued…</vt:lpstr>
      <vt:lpstr>Connectivity of Complete Graph</vt:lpstr>
      <vt:lpstr>Continued…</vt:lpstr>
      <vt:lpstr>Continued…</vt:lpstr>
      <vt:lpstr>Continued…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2021-07-10T12:26:03Z</dcterms:created>
  <dcterms:modified xsi:type="dcterms:W3CDTF">2021-07-11T00:42:36Z</dcterms:modified>
</cp:coreProperties>
</file>