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5" r:id="rId2"/>
  </p:sldMasterIdLst>
  <p:sldIdLst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350CB71-7C31-4674-A960-09CA89A78D3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85A4EF8-006F-4F9D-8D63-336EE3548A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95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CB71-7C31-4674-A960-09CA89A78D3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4EF8-006F-4F9D-8D63-336EE354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33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CB71-7C31-4674-A960-09CA89A78D3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4EF8-006F-4F9D-8D63-336EE3548A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475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CB71-7C31-4674-A960-09CA89A78D3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4EF8-006F-4F9D-8D63-336EE3548A2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111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CB71-7C31-4674-A960-09CA89A78D3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4EF8-006F-4F9D-8D63-336EE354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3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CB71-7C31-4674-A960-09CA89A78D3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4EF8-006F-4F9D-8D63-336EE3548A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210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CB71-7C31-4674-A960-09CA89A78D3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4EF8-006F-4F9D-8D63-336EE3548A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738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CB71-7C31-4674-A960-09CA89A78D3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4EF8-006F-4F9D-8D63-336EE3548A2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914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CB71-7C31-4674-A960-09CA89A78D3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4EF8-006F-4F9D-8D63-336EE3548A2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016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CB71-7C31-4674-A960-09CA89A78D3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4EF8-006F-4F9D-8D63-336EE354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66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CB71-7C31-4674-A960-09CA89A78D3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4EF8-006F-4F9D-8D63-336EE354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1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CB71-7C31-4674-A960-09CA89A78D3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4EF8-006F-4F9D-8D63-336EE354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402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CB71-7C31-4674-A960-09CA89A78D3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4EF8-006F-4F9D-8D63-336EE354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6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CB71-7C31-4674-A960-09CA89A78D3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4EF8-006F-4F9D-8D63-336EE354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72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CB71-7C31-4674-A960-09CA89A78D3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4EF8-006F-4F9D-8D63-336EE354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542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CB71-7C31-4674-A960-09CA89A78D3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4EF8-006F-4F9D-8D63-336EE354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37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CB71-7C31-4674-A960-09CA89A78D3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4EF8-006F-4F9D-8D63-336EE354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078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CB71-7C31-4674-A960-09CA89A78D3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4EF8-006F-4F9D-8D63-336EE354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14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CB71-7C31-4674-A960-09CA89A78D3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4EF8-006F-4F9D-8D63-336EE354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630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CB71-7C31-4674-A960-09CA89A78D3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4EF8-006F-4F9D-8D63-336EE354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134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CB71-7C31-4674-A960-09CA89A78D3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4EF8-006F-4F9D-8D63-336EE354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8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CB71-7C31-4674-A960-09CA89A78D3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4EF8-006F-4F9D-8D63-336EE3548A2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91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CB71-7C31-4674-A960-09CA89A78D3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4EF8-006F-4F9D-8D63-336EE354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21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CB71-7C31-4674-A960-09CA89A78D3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4EF8-006F-4F9D-8D63-336EE3548A2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99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CB71-7C31-4674-A960-09CA89A78D3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4EF8-006F-4F9D-8D63-336EE3548A2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91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CB71-7C31-4674-A960-09CA89A78D3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4EF8-006F-4F9D-8D63-336EE354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2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CB71-7C31-4674-A960-09CA89A78D3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4EF8-006F-4F9D-8D63-336EE3548A2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38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CB71-7C31-4674-A960-09CA89A78D3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A4EF8-006F-4F9D-8D63-336EE354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2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50CB71-7C31-4674-A960-09CA89A78D3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5A4EF8-006F-4F9D-8D63-336EE354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5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0CB71-7C31-4674-A960-09CA89A78D36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A4EF8-006F-4F9D-8D63-336EE3548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/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ONLINE CLASS</a:t>
                </a:r>
              </a:p>
              <a:p>
                <a:pPr algn="ctr"/>
                <a:r>
                  <a:rPr lang="en-US" sz="4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GRAPH THEORY</a:t>
                </a:r>
              </a:p>
              <a:p>
                <a:pPr algn="ctr"/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BICTE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𝑇𝐻</m:t>
                        </m:r>
                      </m:sup>
                    </m:sSup>
                  </m:oMath>
                </a14:m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SEMESTER</a:t>
                </a:r>
              </a:p>
              <a:p>
                <a:pPr algn="ctr"/>
                <a:r>
                  <a:rPr lang="en-US" sz="480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2078/03/22</a:t>
                </a:r>
                <a:endPara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just"/>
                <a:endParaRPr lang="en-US" sz="48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48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</a:t>
                </a:r>
                <a:r>
                  <a:rPr lang="en-US" sz="4800" dirty="0">
                    <a:ln w="0"/>
                    <a:solidFill>
                      <a:schemeClr val="bg2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PRESENTED BY	</a:t>
                </a:r>
                <a:r>
                  <a:rPr lang="en-US" sz="4800" dirty="0">
                    <a:ln w="0"/>
                    <a:solidFill>
                      <a:srgbClr val="C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KALYAN DAHAL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blipFill>
                <a:blip r:embed="rId2"/>
                <a:stretch>
                  <a:fillRect t="-3684" r="-392" b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04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dirty="0"/>
              <a:t>G is acyclic, and whenever any two arbitrary nonadjacent vertices in G are joined by and edge, the resulting enlarged graph G' has a unique cycle.</a:t>
            </a:r>
          </a:p>
          <a:p>
            <a:pPr marL="0" indent="0">
              <a:buNone/>
            </a:pPr>
            <a:r>
              <a:rPr lang="en-US" sz="2700" dirty="0"/>
              <a:t>G is connected, and whenever any two arbitrary nonadjacent vertices in G are joined by an edge, the resulting enlarged graph has a unique cycle.</a:t>
            </a:r>
          </a:p>
          <a:p>
            <a:pPr marL="0" indent="0">
              <a:buNone/>
            </a:pPr>
            <a:r>
              <a:rPr lang="en-US" sz="2700" dirty="0"/>
              <a:t>Generally speaking, algorithms associated with trees can be divided into three types.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Algorithms for searching and labeling a given tree.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Algorithms for constructing various types of tree.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/>
              <a:t>Algorithms for counting trees of a particular type.</a:t>
            </a:r>
          </a:p>
          <a:p>
            <a:pPr marL="0" indent="0" algn="just">
              <a:buNone/>
            </a:pP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7123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Tree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 tree is a connected graph which contain no cycles.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1438"/>
            <a:ext cx="10515600" cy="377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3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T be a graph with n vertices. Then the following statements are equivalent.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 is connected and contains no cycles.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 is connected and has n-1 edges.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 has n-1 edges and contains no cycles.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 is connected and each edge is a bridge.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Any two vertices of T are connected by exactly one path.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 contains no cycles, but the addition of any new edge creates exactly one cycles.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66131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Spanning </a:t>
            </a:r>
            <a:r>
              <a:rPr lang="en-US" b="1" dirty="0" smtClean="0">
                <a:solidFill>
                  <a:srgbClr val="FF0000"/>
                </a:solidFill>
              </a:rPr>
              <a:t>Trees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G be a connected graph. A spanning tree in G is a subgraph of G that includes all the vertices of G and is also a tree. The edges of the trees are called branches.</a:t>
            </a:r>
          </a:p>
          <a:p>
            <a:pPr marL="0" indent="0">
              <a:buNone/>
            </a:pPr>
            <a:r>
              <a:rPr lang="en-US" dirty="0"/>
              <a:t>For example, consider the following graph </a:t>
            </a:r>
            <a:r>
              <a:rPr lang="en-US" dirty="0" smtClean="0"/>
              <a:t>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The three spanning trees G are: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891" y="3541993"/>
            <a:ext cx="6511636" cy="195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45" y="1825625"/>
            <a:ext cx="10127673" cy="421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We can find a spanning tree systematically by using either of two methods.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Cutting-down Method</a:t>
            </a:r>
            <a:endParaRPr lang="en-US" sz="3600" dirty="0">
              <a:solidFill>
                <a:srgbClr val="FF0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Start choosing any cycle in G.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Remove one of cycle's edges.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Repeat this procedure until there are no cycle left.</a:t>
            </a:r>
          </a:p>
          <a:p>
            <a:pPr marL="0" indent="0">
              <a:buNone/>
            </a:pPr>
            <a:r>
              <a:rPr lang="en-US" sz="3600" dirty="0"/>
              <a:t>For example, given the graph 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0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1. We </a:t>
            </a:r>
            <a:r>
              <a:rPr lang="en-US" dirty="0"/>
              <a:t>remove the edge ac which destroy the cycle </a:t>
            </a:r>
            <a:r>
              <a:rPr lang="en-US" dirty="0" err="1"/>
              <a:t>adca</a:t>
            </a:r>
            <a:r>
              <a:rPr lang="en-US" dirty="0"/>
              <a:t> in the above graph and we get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73" y="1825625"/>
            <a:ext cx="7716982" cy="1353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255" y="4156364"/>
            <a:ext cx="8229600" cy="186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1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We remove the edge </a:t>
            </a:r>
            <a:r>
              <a:rPr lang="en-US" dirty="0" err="1"/>
              <a:t>cb</a:t>
            </a:r>
            <a:r>
              <a:rPr lang="en-US" dirty="0"/>
              <a:t>, which destroy the cycle </a:t>
            </a:r>
            <a:r>
              <a:rPr lang="en-US" dirty="0" err="1"/>
              <a:t>adcba</a:t>
            </a:r>
            <a:r>
              <a:rPr lang="en-US" dirty="0"/>
              <a:t> in the above graph and we </a:t>
            </a:r>
            <a:r>
              <a:rPr lang="en-US" dirty="0" smtClean="0"/>
              <a:t>get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We remove the edge </a:t>
            </a:r>
            <a:r>
              <a:rPr lang="en-US" dirty="0" err="1"/>
              <a:t>ec</a:t>
            </a:r>
            <a:r>
              <a:rPr lang="en-US" dirty="0"/>
              <a:t>, which destroy the cycle </a:t>
            </a:r>
            <a:r>
              <a:rPr lang="en-US" dirty="0" err="1"/>
              <a:t>decd</a:t>
            </a:r>
            <a:r>
              <a:rPr lang="en-US" dirty="0"/>
              <a:t> in the above graph and thus obtained the following spanning tree.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327" y="2392067"/>
            <a:ext cx="6068291" cy="1353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417" y="4594940"/>
            <a:ext cx="6151419" cy="13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1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Building-up </a:t>
            </a:r>
            <a:r>
              <a:rPr lang="en-US" b="1" dirty="0" smtClean="0">
                <a:solidFill>
                  <a:srgbClr val="FF0000"/>
                </a:solidFill>
              </a:rPr>
              <a:t>Method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Select edges of G one at a time. in such a way that no cycles are created.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this procedure until all vertices are included.</a:t>
            </a:r>
          </a:p>
          <a:p>
            <a:pPr marL="0" indent="0">
              <a:buNone/>
            </a:pPr>
            <a:r>
              <a:rPr lang="en-US" dirty="0"/>
              <a:t>For example, for the following graph G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722103"/>
            <a:ext cx="7620000" cy="223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9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AutoNum type="arabicPeriod"/>
            </a:pPr>
            <a:r>
              <a:rPr lang="en-US" dirty="0" smtClean="0"/>
              <a:t>Choose </a:t>
            </a:r>
            <a:r>
              <a:rPr lang="en-US" dirty="0"/>
              <a:t>the edge </a:t>
            </a:r>
            <a:r>
              <a:rPr lang="en-US" dirty="0" smtClean="0"/>
              <a:t>ab</a:t>
            </a:r>
          </a:p>
          <a:p>
            <a:pPr marL="514350" indent="-514350" algn="just">
              <a:buAutoNum type="arabicPeriod"/>
            </a:pPr>
            <a:endParaRPr lang="en-US" dirty="0"/>
          </a:p>
          <a:p>
            <a:pPr marL="514350" indent="-514350" algn="just">
              <a:buAutoNum type="arabicPeriod"/>
            </a:pPr>
            <a:endParaRPr lang="en-US" dirty="0" smtClean="0"/>
          </a:p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Next choose the edge de as follows:</a:t>
            </a:r>
          </a:p>
          <a:p>
            <a:pPr marL="514350" indent="-514350" algn="just">
              <a:buAutoNum type="arabicPeriod"/>
            </a:pPr>
            <a:endParaRPr lang="en-US" dirty="0" smtClean="0"/>
          </a:p>
          <a:p>
            <a:pPr marL="514350" indent="-514350" algn="just">
              <a:buAutoNum type="arabicPeriod"/>
            </a:pPr>
            <a:endParaRPr lang="en-US" dirty="0"/>
          </a:p>
          <a:p>
            <a:pPr marL="514350" indent="-514350" algn="just">
              <a:buAutoNum type="arabicPeriod"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56" y="2019588"/>
            <a:ext cx="2417389" cy="1115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764" y="4059383"/>
            <a:ext cx="5611091" cy="161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1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Edge </a:t>
            </a:r>
            <a:r>
              <a:rPr lang="en-US" b="1" dirty="0" smtClean="0">
                <a:solidFill>
                  <a:srgbClr val="FF0000"/>
                </a:solidFill>
              </a:rPr>
              <a:t>Connectivity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dirty="0" smtClean="0"/>
                  <a:t>The edge-connectivity λ(</a:t>
                </a:r>
                <a:r>
                  <a:rPr lang="en-US" i="1" dirty="0"/>
                  <a:t>G</a:t>
                </a:r>
                <a:r>
                  <a:rPr lang="en-US" dirty="0"/>
                  <a:t>) of a connected graph </a:t>
                </a:r>
                <a:r>
                  <a:rPr lang="en-US" i="1" dirty="0"/>
                  <a:t>G</a:t>
                </a:r>
                <a:r>
                  <a:rPr lang="en-US" dirty="0"/>
                  <a:t> is the smallest number of edges whose removal disconnects </a:t>
                </a:r>
                <a:r>
                  <a:rPr lang="en-US" i="1" dirty="0"/>
                  <a:t>G</a:t>
                </a:r>
                <a:r>
                  <a:rPr lang="en-US" dirty="0"/>
                  <a:t>. When λ(</a:t>
                </a:r>
                <a:r>
                  <a:rPr lang="en-US" i="1" dirty="0"/>
                  <a:t>G</a:t>
                </a:r>
                <a:r>
                  <a:rPr lang="en-US" dirty="0"/>
                  <a:t>) ≥ </a:t>
                </a:r>
                <a:r>
                  <a:rPr lang="en-US" i="1" dirty="0"/>
                  <a:t>k</a:t>
                </a:r>
                <a:r>
                  <a:rPr lang="en-US" dirty="0"/>
                  <a:t>, the graph </a:t>
                </a:r>
                <a:r>
                  <a:rPr lang="en-US" i="1" dirty="0"/>
                  <a:t>G</a:t>
                </a:r>
                <a:r>
                  <a:rPr lang="en-US" dirty="0"/>
                  <a:t> is said to be </a:t>
                </a:r>
                <a:r>
                  <a:rPr lang="en-US" i="1" dirty="0"/>
                  <a:t>k</a:t>
                </a:r>
                <a:r>
                  <a:rPr lang="en-US" dirty="0"/>
                  <a:t>-edge-connected.</a:t>
                </a:r>
              </a:p>
              <a:p>
                <a:pPr marL="0" indent="0" algn="just">
                  <a:buNone/>
                </a:pPr>
                <a:r>
                  <a:rPr lang="en-US" dirty="0"/>
                  <a:t>For example, the edge connectivity of the below four </a:t>
                </a:r>
                <a:r>
                  <a:rPr lang="en-US" dirty="0" smtClean="0"/>
                  <a:t>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as follows: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 has edge-connectivity 1.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 has edge connectivity 1.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 has edge connectivity 2.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 has edge connectivity 2.</a:t>
                </a: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297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3. After that choose the edge </a:t>
            </a:r>
            <a:r>
              <a:rPr lang="en-US" dirty="0" err="1"/>
              <a:t>ec</a:t>
            </a:r>
            <a:r>
              <a:rPr lang="en-US" dirty="0"/>
              <a:t> as follows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4</a:t>
            </a:r>
            <a:r>
              <a:rPr lang="en-US" dirty="0"/>
              <a:t>. Finally, we choose the edge </a:t>
            </a:r>
            <a:r>
              <a:rPr lang="en-US" dirty="0" err="1"/>
              <a:t>cb</a:t>
            </a:r>
            <a:r>
              <a:rPr lang="en-US" dirty="0"/>
              <a:t> and thus obtain the following spanning tree.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514350" indent="-514350" algn="just">
              <a:buAutoNum type="arabicPeriod"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514350" indent="-514350" algn="just">
              <a:buAutoNum type="arabicPeriod"/>
            </a:pPr>
            <a:endParaRPr lang="en-US" dirty="0"/>
          </a:p>
          <a:p>
            <a:pPr marL="514350" indent="-514350" algn="just">
              <a:buAutoNum type="arabicPeriod"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036" y="2452255"/>
            <a:ext cx="7148945" cy="13161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982" y="4395066"/>
            <a:ext cx="6345382" cy="154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6920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Theorem:</a:t>
            </a:r>
            <a:r>
              <a:rPr lang="en-US" dirty="0">
                <a:solidFill>
                  <a:srgbClr val="FF0000"/>
                </a:solidFill>
              </a:rPr>
              <a:t>     A graph is connected if and only if it has a spanning tree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4000" b="1" i="1" dirty="0" smtClean="0"/>
              <a:t>Proof:</a:t>
            </a:r>
            <a:r>
              <a:rPr lang="en-US" sz="4000" i="1" dirty="0"/>
              <a:t> </a:t>
            </a:r>
            <a:r>
              <a:rPr lang="en-US" sz="4000" dirty="0"/>
              <a:t>   Let G be a connected graph. Delete edges from G that are not bridges until we get a connected subgraph H in which each edge is a bridge. Then H is a spanning tree. </a:t>
            </a:r>
            <a:endParaRPr lang="en-US" sz="4000" dirty="0" smtClean="0"/>
          </a:p>
          <a:p>
            <a:pPr marL="0" indent="0" algn="just">
              <a:buNone/>
            </a:pPr>
            <a:r>
              <a:rPr lang="en-US" sz="4000" smtClean="0"/>
              <a:t>Conversely, </a:t>
            </a:r>
            <a:r>
              <a:rPr lang="en-US" sz="4000" dirty="0"/>
              <a:t>if there is a spanning tree in G, there is a path between any pair of vertices in G; thus G is connected</a:t>
            </a:r>
            <a:r>
              <a:rPr lang="en-US" sz="4000" dirty="0" smtClean="0"/>
              <a:t>. Proved.</a:t>
            </a:r>
          </a:p>
          <a:p>
            <a:pPr marL="0" indent="0" algn="just">
              <a:buNone/>
            </a:pP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22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641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 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above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can be split up into two components by removing one of the edges </a:t>
                </a:r>
                <a:r>
                  <a:rPr lang="en-US" dirty="0" err="1"/>
                  <a:t>bc</a:t>
                </a:r>
                <a:r>
                  <a:rPr lang="en-US" dirty="0"/>
                  <a:t> or bd. Therefore, edge </a:t>
                </a:r>
                <a:r>
                  <a:rPr lang="en-US" dirty="0" err="1"/>
                  <a:t>bc</a:t>
                </a:r>
                <a:r>
                  <a:rPr lang="en-US" dirty="0"/>
                  <a:t> or </a:t>
                </a:r>
                <a:r>
                  <a:rPr lang="en-US" dirty="0" err="1"/>
                  <a:t>bd</a:t>
                </a:r>
                <a:r>
                  <a:rPr lang="en-US" dirty="0"/>
                  <a:t> is a bridge.</a:t>
                </a: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015783"/>
            <a:ext cx="6553200" cy="1669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037" y="4666436"/>
            <a:ext cx="7758546" cy="138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33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 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dirty="0" smtClean="0"/>
                  <a:t>The above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can </a:t>
                </a:r>
                <a:r>
                  <a:rPr lang="en-US" dirty="0"/>
                  <a:t>be disconnected by removing a single edge, cd. Therefore, edge cd is a bridge</a:t>
                </a:r>
                <a:r>
                  <a:rPr lang="en-US" dirty="0" smtClean="0"/>
                  <a:t>.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The above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cannot be disconnected by removing a single edge, but the removal of two edges (such as ac and </a:t>
                </a:r>
                <a:r>
                  <a:rPr lang="en-US" dirty="0" err="1"/>
                  <a:t>bc</a:t>
                </a:r>
                <a:r>
                  <a:rPr lang="en-US" dirty="0"/>
                  <a:t>) disconnects it.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873" y="2828491"/>
            <a:ext cx="6234545" cy="218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85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 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above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can be disconnected by removing two edges such as ac and dc.</a:t>
                </a:r>
              </a:p>
              <a:p>
                <a:pPr marL="0" indent="0" algn="just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1159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619" y="2022764"/>
            <a:ext cx="536170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31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Vertex </a:t>
            </a:r>
            <a:r>
              <a:rPr lang="en-US" b="1" dirty="0" smtClean="0">
                <a:solidFill>
                  <a:srgbClr val="FF0000"/>
                </a:solidFill>
              </a:rPr>
              <a:t>Connectivity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connectivity (or vertex connectivity) </a:t>
            </a:r>
            <a:r>
              <a:rPr lang="en-US" b="1" dirty="0"/>
              <a:t>K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of a connected graph </a:t>
            </a:r>
            <a:r>
              <a:rPr lang="en-US" i="1" dirty="0"/>
              <a:t>G</a:t>
            </a:r>
            <a:r>
              <a:rPr lang="en-US" dirty="0"/>
              <a:t> (other than a complete graph) is the minimum number of vertices whose removal disconnects </a:t>
            </a:r>
            <a:r>
              <a:rPr lang="en-US" i="1" dirty="0"/>
              <a:t>G</a:t>
            </a:r>
            <a:r>
              <a:rPr lang="en-US" dirty="0"/>
              <a:t>. When </a:t>
            </a:r>
            <a:r>
              <a:rPr lang="en-US" b="1" dirty="0"/>
              <a:t>K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≥ </a:t>
            </a:r>
            <a:r>
              <a:rPr lang="en-US" i="1" dirty="0"/>
              <a:t>k</a:t>
            </a:r>
            <a:r>
              <a:rPr lang="en-US" dirty="0"/>
              <a:t>, the graph is said to be </a:t>
            </a:r>
            <a:r>
              <a:rPr lang="en-US" i="1" dirty="0"/>
              <a:t>k</a:t>
            </a:r>
            <a:r>
              <a:rPr lang="en-US" dirty="0"/>
              <a:t>-connected (or </a:t>
            </a:r>
            <a:r>
              <a:rPr lang="en-US" i="1" dirty="0"/>
              <a:t>k</a:t>
            </a:r>
            <a:r>
              <a:rPr lang="en-US" dirty="0"/>
              <a:t>-vertex connected). When we remove a vertex, we must also remove the edges incident to it. As an example consider following graphs.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45" y="4294908"/>
            <a:ext cx="6151419" cy="170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51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The above graph G can be disconnected by removal of single vertex (either b or c). The G has connectivity 1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above graph G can be disconnected by removal of single vertex (either c or d). The vertex c or d is a cut-vertex. The G has connectivity 1.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82" y="2837636"/>
            <a:ext cx="6761017" cy="19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02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above G can be disconnected by removing just one vertex i.e., vertex c. The vertex c is the cut-vertex. The G has connectivity 1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The above G cannot be disconnected by removing a single vertex, but the removal of two non-adjacent vertices (such as b and c) disconnects it. The G has connectivity 2.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65" y="2791913"/>
            <a:ext cx="5888180" cy="180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5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Trees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acyclic graph (also known as a forest) is a graph with no cycles. A tree is a connected acyclic graph. Thus each component of a forest is tree, and any tree is a connected forest.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The following are equivalent in a graph G with n vertices.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 is a tree.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is a unique path between every pair of vertices in 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 is connected, and every edge in G is a bridge.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 is connected, and it has (n - 1) edges.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G is acyclic, and it has (n - 1) edges.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71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551</Words>
  <Application>Microsoft Office PowerPoint</Application>
  <PresentationFormat>Widescreen</PresentationFormat>
  <Paragraphs>143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Garamond</vt:lpstr>
      <vt:lpstr>Organic</vt:lpstr>
      <vt:lpstr>Office Theme</vt:lpstr>
      <vt:lpstr>PowerPoint Presentation</vt:lpstr>
      <vt:lpstr>Edge Connectivity</vt:lpstr>
      <vt:lpstr>Continued…. </vt:lpstr>
      <vt:lpstr>Continued…. </vt:lpstr>
      <vt:lpstr>Continued…. </vt:lpstr>
      <vt:lpstr>Vertex Connectivity</vt:lpstr>
      <vt:lpstr>Continued….</vt:lpstr>
      <vt:lpstr>Continued….</vt:lpstr>
      <vt:lpstr>Trees </vt:lpstr>
      <vt:lpstr>Continued….</vt:lpstr>
      <vt:lpstr>Tree </vt:lpstr>
      <vt:lpstr>Continued…  </vt:lpstr>
      <vt:lpstr>Spanning Trees  </vt:lpstr>
      <vt:lpstr>Continued…. </vt:lpstr>
      <vt:lpstr>Continued…. </vt:lpstr>
      <vt:lpstr>Continued…. </vt:lpstr>
      <vt:lpstr>Continued…. </vt:lpstr>
      <vt:lpstr>Building-up Method </vt:lpstr>
      <vt:lpstr>Continued…..</vt:lpstr>
      <vt:lpstr>Continued…..</vt:lpstr>
      <vt:lpstr>Theorem:     A graph is connected if and only if it has a spanning tree.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12</cp:revision>
  <dcterms:created xsi:type="dcterms:W3CDTF">2021-07-11T00:44:50Z</dcterms:created>
  <dcterms:modified xsi:type="dcterms:W3CDTF">2021-07-11T02:01:37Z</dcterms:modified>
</cp:coreProperties>
</file>