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78" r:id="rId16"/>
    <p:sldId id="270" r:id="rId17"/>
    <p:sldId id="269" r:id="rId18"/>
    <p:sldId id="271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16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86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382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80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37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640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01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7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95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5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35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3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59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81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6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2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49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7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1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58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1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8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4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390D-B07C-424A-AFE0-2789B1A35579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0AAD-B13A-4FDC-9A2D-B1BA3EBF3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8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2078/03/22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1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sz="3200" dirty="0"/>
              <a:t>Note that the sum of all the degrees of the faces is equal to twice the number of edges in the </a:t>
            </a:r>
            <a:r>
              <a:rPr lang="en-US" sz="3200" dirty="0" err="1"/>
              <a:t>the</a:t>
            </a:r>
            <a:r>
              <a:rPr lang="en-US" sz="3200" dirty="0"/>
              <a:t> graph , since each edge either borders two different faces (such as </a:t>
            </a:r>
            <a:r>
              <a:rPr lang="en-US" sz="3200" dirty="0" err="1"/>
              <a:t>bg</a:t>
            </a:r>
            <a:r>
              <a:rPr lang="en-US" sz="3200" dirty="0"/>
              <a:t>, cd, and </a:t>
            </a:r>
            <a:r>
              <a:rPr lang="en-US" sz="3200" dirty="0" err="1"/>
              <a:t>cf</a:t>
            </a:r>
            <a:r>
              <a:rPr lang="en-US" sz="3200" dirty="0"/>
              <a:t>) or occurs twice when walk around a single face (such as ab and </a:t>
            </a:r>
            <a:r>
              <a:rPr lang="en-US" sz="3200" dirty="0" err="1"/>
              <a:t>gh</a:t>
            </a:r>
            <a:r>
              <a:rPr lang="en-US" sz="3200" dirty="0"/>
              <a:t>). The Euler's formula relates the number of vertices, edges and faces of a planar graph. If </a:t>
            </a:r>
            <a:r>
              <a:rPr lang="en-US" sz="3200" dirty="0" smtClean="0"/>
              <a:t>v, e, </a:t>
            </a:r>
            <a:r>
              <a:rPr lang="en-US" sz="3200" dirty="0"/>
              <a:t>and </a:t>
            </a:r>
            <a:r>
              <a:rPr lang="en-US" sz="3200" dirty="0" smtClean="0"/>
              <a:t>r </a:t>
            </a:r>
            <a:r>
              <a:rPr lang="en-US" sz="3200" dirty="0"/>
              <a:t>denote the number of vertices, edges, and faces respectively of a connected planar graph, then we get </a:t>
            </a:r>
            <a:r>
              <a:rPr lang="en-US" sz="3200" dirty="0" smtClean="0"/>
              <a:t>v – </a:t>
            </a:r>
            <a:r>
              <a:rPr lang="en-US" sz="3200" i="1" dirty="0" smtClean="0"/>
              <a:t>e </a:t>
            </a:r>
            <a:r>
              <a:rPr lang="en-US" sz="3200" dirty="0" smtClean="0"/>
              <a:t>+ </a:t>
            </a:r>
            <a:r>
              <a:rPr lang="en-US" sz="3200" i="1" dirty="0" smtClean="0"/>
              <a:t>r</a:t>
            </a:r>
            <a:r>
              <a:rPr lang="en-US" sz="3200" dirty="0"/>
              <a:t> = 2.</a:t>
            </a:r>
          </a:p>
          <a:p>
            <a:pPr marL="0" indent="0" algn="just">
              <a:buNone/>
            </a:pPr>
            <a:r>
              <a:rPr lang="en-US" sz="3200" dirty="0"/>
              <a:t>The Euler formula tells us that all plane drawings of a connected planar graph have the same number of faces namely, </a:t>
            </a:r>
            <a:r>
              <a:rPr lang="en-US" sz="3200" dirty="0" smtClean="0"/>
              <a:t>2 </a:t>
            </a:r>
            <a:r>
              <a:rPr lang="en-US" sz="3200" i="1" dirty="0" smtClean="0"/>
              <a:t>+ </a:t>
            </a:r>
            <a:r>
              <a:rPr lang="en-US" sz="3200" dirty="0" smtClean="0"/>
              <a:t>e - v.</a:t>
            </a:r>
            <a:endParaRPr lang="en-US" sz="32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687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Theorem 1 (Euler's Formula) Let</a:t>
            </a:r>
            <a:r>
              <a:rPr lang="en-US" sz="2800" i="1" dirty="0">
                <a:solidFill>
                  <a:srgbClr val="FF0000"/>
                </a:solidFill>
              </a:rPr>
              <a:t> G be a connected planar graph, and let </a:t>
            </a:r>
            <a:r>
              <a:rPr lang="en-US" sz="2800" i="1" dirty="0" smtClean="0">
                <a:solidFill>
                  <a:srgbClr val="FF0000"/>
                </a:solidFill>
              </a:rPr>
              <a:t>v,</a:t>
            </a:r>
            <a:r>
              <a:rPr lang="en-US" sz="2800" i="1" dirty="0">
                <a:solidFill>
                  <a:srgbClr val="FF0000"/>
                </a:solidFill>
              </a:rPr>
              <a:t> </a:t>
            </a:r>
            <a:r>
              <a:rPr lang="en-US" sz="2800" i="1" dirty="0" smtClean="0">
                <a:solidFill>
                  <a:srgbClr val="FF0000"/>
                </a:solidFill>
              </a:rPr>
              <a:t>e</a:t>
            </a:r>
            <a:r>
              <a:rPr lang="en-US" sz="2800" i="1" dirty="0">
                <a:solidFill>
                  <a:srgbClr val="FF0000"/>
                </a:solidFill>
              </a:rPr>
              <a:t> and </a:t>
            </a:r>
            <a:r>
              <a:rPr lang="en-US" sz="2800" i="1" dirty="0" smtClean="0">
                <a:solidFill>
                  <a:srgbClr val="FF0000"/>
                </a:solidFill>
              </a:rPr>
              <a:t>r</a:t>
            </a:r>
            <a:r>
              <a:rPr lang="en-US" sz="2800" i="1" dirty="0">
                <a:solidFill>
                  <a:srgbClr val="FF0000"/>
                </a:solidFill>
              </a:rPr>
              <a:t> denote, respectively, the numbers of vertices, edges, and faces in a plane drawing of G. Then </a:t>
            </a:r>
            <a:r>
              <a:rPr lang="en-US" sz="2800" b="1" i="1" dirty="0">
                <a:solidFill>
                  <a:srgbClr val="FF0000"/>
                </a:solidFill>
              </a:rPr>
              <a:t>v - </a:t>
            </a:r>
            <a:r>
              <a:rPr lang="en-US" sz="2800" b="1" i="1" dirty="0" smtClean="0">
                <a:solidFill>
                  <a:srgbClr val="FF0000"/>
                </a:solidFill>
              </a:rPr>
              <a:t>e </a:t>
            </a:r>
            <a:r>
              <a:rPr lang="en-US" sz="2800" b="1" i="1" dirty="0">
                <a:solidFill>
                  <a:srgbClr val="FF0000"/>
                </a:solidFill>
              </a:rPr>
              <a:t>+ </a:t>
            </a:r>
            <a:r>
              <a:rPr lang="en-US" sz="2800" b="1" i="1" dirty="0" smtClean="0">
                <a:solidFill>
                  <a:srgbClr val="FF0000"/>
                </a:solidFill>
              </a:rPr>
              <a:t>r </a:t>
            </a:r>
            <a:r>
              <a:rPr lang="en-US" sz="2800" b="1" i="1" dirty="0">
                <a:solidFill>
                  <a:srgbClr val="FF0000"/>
                </a:solidFill>
              </a:rPr>
              <a:t>= 2</a:t>
            </a:r>
            <a:r>
              <a:rPr lang="en-US" sz="2800" i="1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dirty="0"/>
              <a:t>Proof</a:t>
            </a:r>
            <a:r>
              <a:rPr lang="en-US" dirty="0"/>
              <a:t> </a:t>
            </a:r>
            <a:r>
              <a:rPr lang="en-US" dirty="0" smtClean="0"/>
              <a:t>:</a:t>
            </a:r>
            <a:r>
              <a:rPr lang="en-US" dirty="0"/>
              <a:t>   We </a:t>
            </a:r>
            <a:r>
              <a:rPr lang="en-US" dirty="0" smtClean="0"/>
              <a:t>imply mathematical </a:t>
            </a:r>
            <a:r>
              <a:rPr lang="en-US" dirty="0"/>
              <a:t>induction on edges, </a:t>
            </a:r>
            <a:r>
              <a:rPr lang="en-US" dirty="0" smtClean="0"/>
              <a:t>e. </a:t>
            </a:r>
            <a:r>
              <a:rPr lang="en-US" dirty="0"/>
              <a:t>The induction is obvious for </a:t>
            </a:r>
            <a:r>
              <a:rPr lang="en-US" dirty="0" smtClean="0"/>
              <a:t>e=0 </a:t>
            </a:r>
            <a:r>
              <a:rPr lang="en-US" dirty="0"/>
              <a:t>since in this case </a:t>
            </a:r>
            <a:r>
              <a:rPr lang="en-US" dirty="0" smtClean="0"/>
              <a:t>v=1 </a:t>
            </a:r>
            <a:r>
              <a:rPr lang="en-US" dirty="0"/>
              <a:t>and </a:t>
            </a:r>
            <a:r>
              <a:rPr lang="en-US" dirty="0" smtClean="0"/>
              <a:t>r=1</a:t>
            </a:r>
            <a:r>
              <a:rPr lang="en-US" dirty="0"/>
              <a:t>. Assume that the result is true for all connected plane graphs with fewer than </a:t>
            </a:r>
            <a:r>
              <a:rPr lang="en-US" dirty="0" smtClean="0"/>
              <a:t>e </a:t>
            </a:r>
            <a:r>
              <a:rPr lang="en-US" dirty="0"/>
              <a:t>edges, where </a:t>
            </a:r>
            <a:r>
              <a:rPr lang="en-US" dirty="0" smtClean="0"/>
              <a:t>e </a:t>
            </a:r>
            <a:r>
              <a:rPr lang="en-US" dirty="0"/>
              <a:t>is greater than or equal to 1, and suppose that G has </a:t>
            </a:r>
            <a:r>
              <a:rPr lang="en-US" dirty="0" smtClean="0"/>
              <a:t>e </a:t>
            </a:r>
            <a:r>
              <a:rPr lang="en-US" dirty="0"/>
              <a:t>edges. If G is a tree, then </a:t>
            </a:r>
            <a:r>
              <a:rPr lang="en-US" dirty="0" smtClean="0"/>
              <a:t>v=e+1 </a:t>
            </a:r>
            <a:r>
              <a:rPr lang="en-US" dirty="0"/>
              <a:t>and </a:t>
            </a:r>
            <a:r>
              <a:rPr lang="en-US" dirty="0" smtClean="0"/>
              <a:t>r=1 </a:t>
            </a:r>
            <a:r>
              <a:rPr lang="en-US" dirty="0"/>
              <a:t>so the desired formula follows. On the other hand, if G is not a tree, let </a:t>
            </a:r>
            <a:r>
              <a:rPr lang="en-US" dirty="0" smtClean="0"/>
              <a:t>C </a:t>
            </a:r>
            <a:r>
              <a:rPr lang="en-US" dirty="0"/>
              <a:t>be a cycle edge of G and consider </a:t>
            </a:r>
            <a:r>
              <a:rPr lang="en-US" dirty="0" smtClean="0"/>
              <a:t>G-C. </a:t>
            </a:r>
            <a:r>
              <a:rPr lang="en-US" dirty="0"/>
              <a:t>The connected plane graph </a:t>
            </a:r>
            <a:r>
              <a:rPr lang="en-US" dirty="0" smtClean="0"/>
              <a:t>G-C </a:t>
            </a:r>
            <a:r>
              <a:rPr lang="en-US" dirty="0"/>
              <a:t>has n vertices, </a:t>
            </a:r>
            <a:r>
              <a:rPr lang="en-US" dirty="0" smtClean="0"/>
              <a:t>e-1 </a:t>
            </a:r>
            <a:r>
              <a:rPr lang="en-US" dirty="0"/>
              <a:t>edges, and </a:t>
            </a:r>
            <a:r>
              <a:rPr lang="en-US" dirty="0" smtClean="0"/>
              <a:t>r-1 </a:t>
            </a:r>
            <a:r>
              <a:rPr lang="en-US" dirty="0"/>
              <a:t>faces so that by the inductive hypothesis, </a:t>
            </a:r>
          </a:p>
          <a:p>
            <a:pPr marL="0" indent="0" algn="just">
              <a:buNone/>
            </a:pPr>
            <a:r>
              <a:rPr lang="en-US" b="1" dirty="0" smtClean="0"/>
              <a:t> v </a:t>
            </a:r>
            <a:r>
              <a:rPr lang="en-US" b="1" dirty="0"/>
              <a:t>- </a:t>
            </a:r>
            <a:r>
              <a:rPr lang="en-US" b="1" dirty="0" smtClean="0"/>
              <a:t>(e  </a:t>
            </a:r>
            <a:r>
              <a:rPr lang="en-US" b="1" dirty="0"/>
              <a:t>- 1) + </a:t>
            </a:r>
            <a:r>
              <a:rPr lang="en-US" b="1" dirty="0" smtClean="0"/>
              <a:t>(r </a:t>
            </a:r>
            <a:r>
              <a:rPr lang="en-US" b="1" dirty="0"/>
              <a:t>- 1) = 2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which </a:t>
            </a:r>
            <a:r>
              <a:rPr lang="en-US" dirty="0"/>
              <a:t>implies </a:t>
            </a:r>
            <a:r>
              <a:rPr lang="en-US" dirty="0" smtClean="0"/>
              <a:t>that </a:t>
            </a:r>
            <a:r>
              <a:rPr lang="en-US" b="1" dirty="0" smtClean="0"/>
              <a:t>v </a:t>
            </a:r>
            <a:r>
              <a:rPr lang="en-US" b="1" dirty="0"/>
              <a:t>- </a:t>
            </a:r>
            <a:r>
              <a:rPr lang="en-US" b="1" dirty="0" smtClean="0"/>
              <a:t>e </a:t>
            </a:r>
            <a:r>
              <a:rPr lang="en-US" b="1" dirty="0"/>
              <a:t>+ </a:t>
            </a:r>
            <a:r>
              <a:rPr lang="en-US" b="1" dirty="0" smtClean="0"/>
              <a:t>r </a:t>
            </a:r>
            <a:r>
              <a:rPr lang="en-US" b="1" dirty="0"/>
              <a:t>= 2</a:t>
            </a:r>
            <a:r>
              <a:rPr lang="en-US" b="1" dirty="0" smtClean="0"/>
              <a:t>. proved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414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 smtClean="0">
                <a:solidFill>
                  <a:srgbClr val="FF0000"/>
                </a:solidFill>
              </a:rPr>
              <a:t>Let G be a planar (V, E)-graph with k-component with r regions, then v – e + r = k + 1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/>
                  <a:t>Proof: Let G be a planar (V, E)-graph with k-component with r number of regions.</a:t>
                </a:r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 smtClean="0"/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 smtClean="0"/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be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component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vertices,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edges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regions. Then applying Euler’s formula to each</a:t>
                </a:r>
                <a:endParaRPr lang="en-US" sz="2400" dirty="0" smtClean="0"/>
              </a:p>
              <a:p>
                <a:pPr marL="0" indent="0" algn="just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1961" r="-1765" b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/>
                  <a:t>component we have,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= 2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= 2</a:t>
                </a: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 smtClean="0"/>
                  <a:t>…………………..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= 2</a:t>
                </a:r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 smtClean="0"/>
                  <a:t>Adding,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+….+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 smtClean="0"/>
                  <a:t>Since we count the unbounded region k-1 times more, so we must have </a:t>
                </a:r>
                <a:r>
                  <a:rPr lang="en-US" sz="2400" dirty="0" err="1" smtClean="0"/>
                  <a:t>v-e+r</a:t>
                </a:r>
                <a:r>
                  <a:rPr lang="en-US" sz="2400" dirty="0" smtClean="0"/>
                  <a:t> +k-1= 2k</a:t>
                </a:r>
              </a:p>
              <a:p>
                <a:pPr marL="0" indent="0" algn="just">
                  <a:buNone/>
                </a:pPr>
                <a:r>
                  <a:rPr lang="en-US" sz="2400" dirty="0" smtClean="0"/>
                  <a:t>Or, v – e + r = 2k – k + 1 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       = k + 1</a:t>
                </a:r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2" t="-2661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357" y="2886868"/>
            <a:ext cx="4529570" cy="21838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35382" y="4322618"/>
                <a:ext cx="401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82" y="4322618"/>
                <a:ext cx="4017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31215" y="4507284"/>
                <a:ext cx="269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215" y="4507284"/>
                <a:ext cx="269730" cy="369332"/>
              </a:xfrm>
              <a:prstGeom prst="rect">
                <a:avLst/>
              </a:prstGeom>
              <a:blipFill>
                <a:blip r:embed="rId6"/>
                <a:stretch>
                  <a:fillRect r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890655" y="4793673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655" y="4793673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89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</a:rPr>
              <a:t>Corollary 1</a:t>
            </a:r>
            <a:r>
              <a:rPr lang="en-US" sz="3200" dirty="0">
                <a:solidFill>
                  <a:srgbClr val="FF0000"/>
                </a:solidFill>
              </a:rPr>
              <a:t>    </a:t>
            </a:r>
            <a:r>
              <a:rPr lang="en-US" sz="3200" i="1" dirty="0">
                <a:solidFill>
                  <a:srgbClr val="FF0000"/>
                </a:solidFill>
              </a:rPr>
              <a:t>Let G be a connected planar simple graph with </a:t>
            </a:r>
            <a:r>
              <a:rPr lang="en-US" sz="3200" i="1" dirty="0" smtClean="0">
                <a:solidFill>
                  <a:srgbClr val="FF0000"/>
                </a:solidFill>
              </a:rPr>
              <a:t>m </a:t>
            </a:r>
            <a:r>
              <a:rPr lang="en-US" sz="3200" i="1" dirty="0">
                <a:solidFill>
                  <a:srgbClr val="FF0000"/>
                </a:solidFill>
              </a:rPr>
              <a:t>≥ </a:t>
            </a:r>
            <a:r>
              <a:rPr lang="en-US" sz="3200" i="1" dirty="0">
                <a:solidFill>
                  <a:srgbClr val="FF0000"/>
                </a:solidFill>
              </a:rPr>
              <a:t>2</a:t>
            </a:r>
            <a:r>
              <a:rPr lang="en-US" sz="3200" i="1" dirty="0" smtClean="0">
                <a:solidFill>
                  <a:srgbClr val="FF0000"/>
                </a:solidFill>
              </a:rPr>
              <a:t> m edges and r regions. </a:t>
            </a:r>
            <a:r>
              <a:rPr lang="en-US" sz="3200" i="1" dirty="0">
                <a:solidFill>
                  <a:srgbClr val="FF0000"/>
                </a:solidFill>
              </a:rPr>
              <a:t>Then </a:t>
            </a:r>
            <a:r>
              <a:rPr lang="en-US" sz="3200" i="1" dirty="0" smtClean="0">
                <a:solidFill>
                  <a:srgbClr val="FF0000"/>
                </a:solidFill>
              </a:rPr>
              <a:t>3r </a:t>
            </a:r>
            <a:r>
              <a:rPr lang="en-US" sz="3200" i="1" dirty="0">
                <a:solidFill>
                  <a:srgbClr val="FF0000"/>
                </a:solidFill>
              </a:rPr>
              <a:t>≤ </a:t>
            </a:r>
            <a:r>
              <a:rPr lang="en-US" sz="3200" i="1" dirty="0" smtClean="0">
                <a:solidFill>
                  <a:srgbClr val="FF0000"/>
                </a:solidFill>
              </a:rPr>
              <a:t>2m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334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i="1" dirty="0" smtClean="0"/>
                  <a:t>Proof: if m = 2 then there is only one exterior region.</a:t>
                </a:r>
              </a:p>
              <a:p>
                <a:pPr marL="0" indent="0" algn="just">
                  <a:buNone/>
                </a:pPr>
                <a:r>
                  <a:rPr lang="en-US" i="1" dirty="0" smtClean="0"/>
                  <a:t>Hence, r = 1</a:t>
                </a:r>
              </a:p>
              <a:p>
                <a:pPr marL="0" indent="0" algn="just">
                  <a:buNone/>
                </a:pPr>
                <a:r>
                  <a:rPr lang="en-US" i="1" dirty="0" smtClean="0"/>
                  <a:t>So, 3.1 </a:t>
                </a:r>
                <a:r>
                  <a:rPr lang="en-US" dirty="0"/>
                  <a:t> ≤ </a:t>
                </a:r>
                <a:r>
                  <a:rPr lang="en-US" dirty="0" smtClean="0"/>
                  <a:t>2.2 which is satisfied.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We know that the boundary of each regions contains at least three edges. Since there are r regions and m edges in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each edge occurs on the boundary of a region exactly twice therefore either in two different regions or twice in the same regions.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Hence 2m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so, </a:t>
                </a:r>
                <a:r>
                  <a:rPr lang="en-US" i="1" dirty="0" smtClean="0"/>
                  <a:t>3r </a:t>
                </a:r>
                <a:r>
                  <a:rPr lang="en-US" dirty="0" smtClean="0"/>
                  <a:t> </a:t>
                </a:r>
                <a:r>
                  <a:rPr lang="en-US" dirty="0"/>
                  <a:t>≤ </a:t>
                </a:r>
                <a:r>
                  <a:rPr lang="en-US" dirty="0" smtClean="0"/>
                  <a:t>2m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	</a:t>
                </a:r>
                <a:endParaRPr lang="en-US" dirty="0"/>
              </a:p>
              <a:p>
                <a:pPr marL="0" indent="0" algn="just">
                  <a:buNone/>
                </a:pPr>
                <a:endParaRPr lang="en-US" sz="3200" dirty="0" smtClean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 smtClean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334"/>
                <a:ext cx="10515600" cy="4351338"/>
              </a:xfrm>
              <a:blipFill>
                <a:blip r:embed="rId2"/>
                <a:stretch>
                  <a:fillRect l="-1217" t="-2241" r="-115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555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</a:rPr>
              <a:t>Corollary 1</a:t>
            </a:r>
            <a:r>
              <a:rPr lang="en-US" sz="3200" dirty="0">
                <a:solidFill>
                  <a:srgbClr val="FF0000"/>
                </a:solidFill>
              </a:rPr>
              <a:t>    </a:t>
            </a:r>
            <a:r>
              <a:rPr lang="en-US" sz="3200" i="1" dirty="0">
                <a:solidFill>
                  <a:srgbClr val="FF0000"/>
                </a:solidFill>
              </a:rPr>
              <a:t>Let G be a connected planar simple graph with n vertices, where n ≥ 3 and m edges. Then m ≤ 3n - 6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334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b="1" i="1" dirty="0" smtClean="0"/>
                  <a:t>Proof: </a:t>
                </a:r>
                <a:r>
                  <a:rPr lang="en-US" dirty="0" smtClean="0"/>
                  <a:t>For </a:t>
                </a:r>
                <a:r>
                  <a:rPr lang="en-US" dirty="0"/>
                  <a:t>graph G with </a:t>
                </a:r>
                <a:r>
                  <a:rPr lang="en-US" dirty="0" smtClean="0"/>
                  <a:t>r </a:t>
                </a:r>
                <a:r>
                  <a:rPr lang="en-US" dirty="0"/>
                  <a:t>faces, it follows from the handshaking lemma for planar graph that </a:t>
                </a:r>
                <a:r>
                  <a:rPr lang="en-US" dirty="0" smtClean="0"/>
                  <a:t>2</a:t>
                </a:r>
                <a:r>
                  <a:rPr lang="en-US" i="1" dirty="0"/>
                  <a:t>e</a:t>
                </a:r>
                <a:r>
                  <a:rPr lang="en-US" dirty="0"/>
                  <a:t> ≥ </a:t>
                </a:r>
                <a:r>
                  <a:rPr lang="en-US" dirty="0" smtClean="0"/>
                  <a:t>3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</a:t>
                </a:r>
                <a:r>
                  <a:rPr lang="en-US" dirty="0"/>
                  <a:t>because the degree of each face of a simple graph is at least </a:t>
                </a:r>
                <a:r>
                  <a:rPr lang="en-US" dirty="0" smtClean="0"/>
                  <a:t>3, </a:t>
                </a:r>
                <a:r>
                  <a:rPr lang="en-US" dirty="0"/>
                  <a:t>so </a:t>
                </a:r>
                <a:r>
                  <a:rPr lang="en-US" dirty="0" smtClean="0"/>
                  <a:t>r </a:t>
                </a:r>
                <a:r>
                  <a:rPr lang="en-US" dirty="0"/>
                  <a:t>≤ 2/3 </a:t>
                </a:r>
                <a:r>
                  <a:rPr lang="en-US" dirty="0" smtClean="0"/>
                  <a:t>e.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Combining this with Euler's formula   Since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	v </a:t>
                </a:r>
                <a:r>
                  <a:rPr lang="en-US" dirty="0"/>
                  <a:t>- </a:t>
                </a:r>
                <a:r>
                  <a:rPr lang="en-US" dirty="0" smtClean="0"/>
                  <a:t>e </a:t>
                </a:r>
                <a:r>
                  <a:rPr lang="en-US" dirty="0"/>
                  <a:t>+ </a:t>
                </a:r>
                <a:r>
                  <a:rPr lang="en-US" dirty="0" smtClean="0"/>
                  <a:t>r</a:t>
                </a:r>
                <a:r>
                  <a:rPr lang="en-US" dirty="0"/>
                  <a:t> = 2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 we get</a:t>
                </a:r>
                <a:r>
                  <a:rPr lang="en-US" dirty="0"/>
                  <a:t>       </a:t>
                </a:r>
                <a:r>
                  <a:rPr lang="en-US" dirty="0" smtClean="0"/>
                  <a:t>e </a:t>
                </a:r>
                <a:r>
                  <a:rPr lang="en-US" dirty="0"/>
                  <a:t>- </a:t>
                </a:r>
                <a:r>
                  <a:rPr lang="en-US" dirty="0" smtClean="0"/>
                  <a:t>v </a:t>
                </a:r>
                <a:r>
                  <a:rPr lang="en-US" dirty="0"/>
                  <a:t>+ 2 ≤ 2/3 </a:t>
                </a:r>
                <a:r>
                  <a:rPr lang="en-US" dirty="0" smtClean="0"/>
                  <a:t>e  </a:t>
                </a:r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 -</a:t>
                </a:r>
                <a:r>
                  <a:rPr lang="en-US" dirty="0" smtClean="0"/>
                  <a:t> </a:t>
                </a:r>
                <a:r>
                  <a:rPr lang="en-US" dirty="0"/>
                  <a:t>2/3 e </a:t>
                </a:r>
                <a:r>
                  <a:rPr lang="en-US" dirty="0" smtClean="0"/>
                  <a:t> ≤ v – 2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1</a:t>
                </a:r>
                <a:r>
                  <a:rPr lang="en-US" dirty="0" smtClean="0"/>
                  <a:t>/3 </a:t>
                </a:r>
                <a:r>
                  <a:rPr lang="en-US" dirty="0"/>
                  <a:t>e  ≤ v – </a:t>
                </a:r>
                <a:r>
                  <a:rPr lang="en-US" dirty="0" smtClean="0"/>
                  <a:t>2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 smtClean="0"/>
                  <a:t>	Hence</a:t>
                </a:r>
                <a:r>
                  <a:rPr lang="en-US" dirty="0"/>
                  <a:t>        </a:t>
                </a:r>
                <a:r>
                  <a:rPr lang="en-US" dirty="0" smtClean="0"/>
                  <a:t>e </a:t>
                </a:r>
                <a:r>
                  <a:rPr lang="en-US" dirty="0"/>
                  <a:t>≤ </a:t>
                </a:r>
                <a:r>
                  <a:rPr lang="en-US" dirty="0" smtClean="0"/>
                  <a:t>3v </a:t>
                </a:r>
                <a:r>
                  <a:rPr lang="en-US" dirty="0"/>
                  <a:t>- 6.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sz="3200" dirty="0" smtClean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 smtClean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334"/>
                <a:ext cx="10515600" cy="4351338"/>
              </a:xfrm>
              <a:blipFill>
                <a:blip r:embed="rId2"/>
                <a:stretch>
                  <a:fillRect l="-1217" t="-2241" r="-1159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70856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show that K</a:t>
            </a:r>
            <a:r>
              <a:rPr lang="en-US" b="1" baseline="-25000" dirty="0">
                <a:solidFill>
                  <a:srgbClr val="FF0000"/>
                </a:solidFill>
              </a:rPr>
              <a:t>5 </a:t>
            </a:r>
            <a:r>
              <a:rPr lang="en-US" b="1" dirty="0">
                <a:solidFill>
                  <a:srgbClr val="FF0000"/>
                </a:solidFill>
              </a:rPr>
              <a:t>is non-planar.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i="1" dirty="0" smtClean="0"/>
              <a:t>Proof:</a:t>
            </a:r>
          </a:p>
          <a:p>
            <a:pPr marL="0" indent="0" algn="just">
              <a:buNone/>
            </a:pPr>
            <a:r>
              <a:rPr lang="en-US" b="1" i="1" dirty="0"/>
              <a:t> </a:t>
            </a:r>
            <a:r>
              <a:rPr lang="en-US" dirty="0"/>
              <a:t>Suppose that K</a:t>
            </a:r>
            <a:r>
              <a:rPr lang="en-US" baseline="-25000" dirty="0"/>
              <a:t>5 </a:t>
            </a:r>
            <a:r>
              <a:rPr lang="en-US" dirty="0"/>
              <a:t>is a planar graph. Since K</a:t>
            </a:r>
            <a:r>
              <a:rPr lang="en-US" baseline="-25000" dirty="0"/>
              <a:t>5 </a:t>
            </a:r>
            <a:r>
              <a:rPr lang="en-US" dirty="0"/>
              <a:t>has 5 vertices and 10 edges it follows from e ≤ 3v - 6</a:t>
            </a:r>
            <a:r>
              <a:rPr lang="en-US" dirty="0" smtClean="0"/>
              <a:t> </a:t>
            </a:r>
            <a:r>
              <a:rPr lang="en-US" dirty="0"/>
              <a:t>that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e </a:t>
            </a:r>
            <a:r>
              <a:rPr lang="en-US" dirty="0"/>
              <a:t>≤ 3v </a:t>
            </a:r>
            <a:r>
              <a:rPr lang="en-US" dirty="0" smtClean="0"/>
              <a:t>– 6</a:t>
            </a:r>
          </a:p>
          <a:p>
            <a:pPr marL="0" indent="0" algn="just">
              <a:buNone/>
            </a:pPr>
            <a:r>
              <a:rPr lang="en-US" dirty="0" smtClean="0"/>
              <a:t> 	10 </a:t>
            </a:r>
            <a:r>
              <a:rPr lang="en-US" i="1" dirty="0"/>
              <a:t>≤ </a:t>
            </a:r>
            <a:r>
              <a:rPr lang="en-US" dirty="0" smtClean="0"/>
              <a:t>(</a:t>
            </a:r>
            <a:r>
              <a:rPr lang="en-US" dirty="0"/>
              <a:t>3 × 5) - 6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10 </a:t>
            </a:r>
            <a:r>
              <a:rPr lang="en-US" i="1" dirty="0"/>
              <a:t>≤ </a:t>
            </a:r>
            <a:r>
              <a:rPr lang="en-US" dirty="0" smtClean="0"/>
              <a:t> </a:t>
            </a:r>
            <a:r>
              <a:rPr lang="en-US" dirty="0"/>
              <a:t>9. This contradiction shows that K</a:t>
            </a:r>
            <a:r>
              <a:rPr lang="en-US" baseline="-25000" dirty="0"/>
              <a:t>5 </a:t>
            </a:r>
            <a:r>
              <a:rPr lang="en-US" dirty="0"/>
              <a:t>is non planar.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2060"/>
                </a:solidFill>
              </a:rPr>
              <a:t>It is important to note that K</a:t>
            </a:r>
            <a:r>
              <a:rPr lang="en-US" baseline="-25000" dirty="0">
                <a:solidFill>
                  <a:srgbClr val="002060"/>
                </a:solidFill>
              </a:rPr>
              <a:t>3,3 </a:t>
            </a:r>
            <a:r>
              <a:rPr lang="en-US" dirty="0">
                <a:solidFill>
                  <a:srgbClr val="002060"/>
                </a:solidFill>
              </a:rPr>
              <a:t> has 6 vertices and 9 edges, and it is true that 9 ≤ (3 × 6) - 6 = 12. This fact simply shows that we cannot use Corollary 1 to prove that K</a:t>
            </a:r>
            <a:r>
              <a:rPr lang="en-US" baseline="-25000" dirty="0">
                <a:solidFill>
                  <a:srgbClr val="002060"/>
                </a:solidFill>
              </a:rPr>
              <a:t>3,3 </a:t>
            </a:r>
            <a:r>
              <a:rPr lang="en-US" dirty="0">
                <a:solidFill>
                  <a:srgbClr val="002060"/>
                </a:solidFill>
              </a:rPr>
              <a:t>is non-planar. This leads us to following corollary.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3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</a:rPr>
              <a:t>Corollary 2</a:t>
            </a:r>
            <a:r>
              <a:rPr lang="en-US" sz="3200" dirty="0">
                <a:solidFill>
                  <a:srgbClr val="FF0000"/>
                </a:solidFill>
              </a:rPr>
              <a:t>     </a:t>
            </a:r>
            <a:r>
              <a:rPr lang="en-US" sz="3200" i="1" dirty="0">
                <a:solidFill>
                  <a:srgbClr val="FF0000"/>
                </a:solidFill>
              </a:rPr>
              <a:t>Let G be a connected planar simple graph with </a:t>
            </a:r>
            <a:r>
              <a:rPr lang="en-US" sz="3200" i="1" dirty="0" smtClean="0">
                <a:solidFill>
                  <a:srgbClr val="FF0000"/>
                </a:solidFill>
              </a:rPr>
              <a:t>v </a:t>
            </a:r>
            <a:r>
              <a:rPr lang="en-US" sz="3200" i="1" dirty="0">
                <a:solidFill>
                  <a:srgbClr val="FF0000"/>
                </a:solidFill>
              </a:rPr>
              <a:t>vertices and </a:t>
            </a:r>
            <a:r>
              <a:rPr lang="en-US" sz="3200" i="1" dirty="0" smtClean="0">
                <a:solidFill>
                  <a:srgbClr val="FF0000"/>
                </a:solidFill>
              </a:rPr>
              <a:t>e </a:t>
            </a:r>
            <a:r>
              <a:rPr lang="en-US" sz="3200" i="1" dirty="0">
                <a:solidFill>
                  <a:srgbClr val="FF0000"/>
                </a:solidFill>
              </a:rPr>
              <a:t>edges, and no triangles. Then </a:t>
            </a:r>
            <a:r>
              <a:rPr lang="en-US" sz="3200" i="1" dirty="0" smtClean="0">
                <a:solidFill>
                  <a:srgbClr val="FF0000"/>
                </a:solidFill>
              </a:rPr>
              <a:t>e </a:t>
            </a:r>
            <a:r>
              <a:rPr lang="en-US" sz="3200" i="1" dirty="0">
                <a:solidFill>
                  <a:srgbClr val="FF0000"/>
                </a:solidFill>
              </a:rPr>
              <a:t>≤ </a:t>
            </a:r>
            <a:r>
              <a:rPr lang="en-US" sz="3200" i="1" dirty="0" smtClean="0">
                <a:solidFill>
                  <a:srgbClr val="FF0000"/>
                </a:solidFill>
              </a:rPr>
              <a:t>2v </a:t>
            </a:r>
            <a:r>
              <a:rPr lang="en-US" sz="3200" i="1" dirty="0">
                <a:solidFill>
                  <a:srgbClr val="FF0000"/>
                </a:solidFill>
              </a:rPr>
              <a:t>- 4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3334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b="1" i="1" dirty="0"/>
                  <a:t>Proof</a:t>
                </a:r>
                <a:r>
                  <a:rPr lang="en-US" dirty="0"/>
                  <a:t> </a:t>
                </a:r>
                <a:r>
                  <a:rPr lang="en-US" dirty="0" smtClean="0"/>
                  <a:t>:</a:t>
                </a:r>
                <a:r>
                  <a:rPr lang="en-US" dirty="0"/>
                  <a:t> </a:t>
                </a:r>
                <a:r>
                  <a:rPr lang="en-US" dirty="0" smtClean="0"/>
                  <a:t>For </a:t>
                </a:r>
                <a:r>
                  <a:rPr lang="en-US" dirty="0"/>
                  <a:t>graph </a:t>
                </a:r>
                <a:r>
                  <a:rPr lang="en-US" i="1" dirty="0"/>
                  <a:t>G</a:t>
                </a:r>
                <a:r>
                  <a:rPr lang="en-US" dirty="0"/>
                  <a:t> with </a:t>
                </a:r>
                <a:r>
                  <a:rPr lang="en-US" dirty="0" smtClean="0"/>
                  <a:t>r</a:t>
                </a:r>
                <a:r>
                  <a:rPr lang="en-US" dirty="0"/>
                  <a:t> faces, it follows from the handshaking lemma for planar graphs that </a:t>
                </a:r>
                <a:r>
                  <a:rPr lang="en-US" dirty="0" smtClean="0"/>
                  <a:t>2</a:t>
                </a:r>
                <a:r>
                  <a:rPr lang="en-US" i="1" dirty="0"/>
                  <a:t>e</a:t>
                </a:r>
                <a:r>
                  <a:rPr lang="en-US" dirty="0"/>
                  <a:t> </a:t>
                </a:r>
                <a:r>
                  <a:rPr lang="en-US" i="1" dirty="0"/>
                  <a:t>≥ </a:t>
                </a:r>
                <a:r>
                  <a:rPr lang="en-US" i="1" dirty="0" smtClean="0"/>
                  <a:t>4r (</a:t>
                </a:r>
                <a:r>
                  <a:rPr lang="en-US" dirty="0" smtClean="0"/>
                  <a:t> </a:t>
                </a:r>
                <a:r>
                  <a:rPr lang="en-US" dirty="0"/>
                  <a:t>because the degree of each face of a simple graph without triangles is at least 4), </a:t>
                </a:r>
              </a:p>
              <a:p>
                <a:pPr marL="0" indent="0" algn="just">
                  <a:buNone/>
                </a:pPr>
                <a:r>
                  <a:rPr lang="en-US" dirty="0"/>
                  <a:t>so that </a:t>
                </a:r>
                <a:r>
                  <a:rPr lang="en-US" dirty="0" smtClean="0"/>
                  <a:t>r</a:t>
                </a:r>
                <a:r>
                  <a:rPr lang="en-US" dirty="0"/>
                  <a:t> ≤ 1/2 </a:t>
                </a:r>
                <a:r>
                  <a:rPr lang="en-US" i="1" dirty="0"/>
                  <a:t>e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Combining this with Euler's formula</a:t>
                </a:r>
              </a:p>
              <a:p>
                <a:pPr marL="0" indent="0" algn="just">
                  <a:buNone/>
                </a:pPr>
                <a:r>
                  <a:rPr lang="en-US" dirty="0"/>
                  <a:t>Since         </a:t>
                </a:r>
                <a:r>
                  <a:rPr lang="en-US" dirty="0" smtClean="0"/>
                  <a:t>v </a:t>
                </a:r>
                <a:r>
                  <a:rPr lang="en-US" dirty="0"/>
                  <a:t>- </a:t>
                </a:r>
                <a:r>
                  <a:rPr lang="en-US" dirty="0" smtClean="0"/>
                  <a:t>e </a:t>
                </a:r>
                <a:r>
                  <a:rPr lang="en-US" dirty="0"/>
                  <a:t>+ </a:t>
                </a:r>
                <a:r>
                  <a:rPr lang="en-US" dirty="0" smtClean="0"/>
                  <a:t>r </a:t>
                </a:r>
                <a:r>
                  <a:rPr lang="en-US" dirty="0"/>
                  <a:t>= </a:t>
                </a:r>
                <a:r>
                  <a:rPr lang="en-US" dirty="0" smtClean="0"/>
                  <a:t>2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/>
                  <a:t> </a:t>
                </a:r>
                <a:r>
                  <a:rPr lang="en-US" dirty="0" smtClean="0"/>
                  <a:t>e - v </a:t>
                </a:r>
                <a:r>
                  <a:rPr lang="en-US" dirty="0"/>
                  <a:t>+ 2 = </a:t>
                </a:r>
                <a:r>
                  <a:rPr lang="en-US" dirty="0" smtClean="0"/>
                  <a:t>r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/>
                  <a:t> e </a:t>
                </a:r>
                <a:r>
                  <a:rPr lang="en-US" dirty="0"/>
                  <a:t>- </a:t>
                </a:r>
                <a:r>
                  <a:rPr lang="en-US" dirty="0" smtClean="0"/>
                  <a:t>v </a:t>
                </a:r>
                <a:r>
                  <a:rPr lang="en-US" dirty="0"/>
                  <a:t>+ 2 ≤ </a:t>
                </a:r>
                <a:r>
                  <a:rPr lang="en-US" dirty="0" smtClean="0"/>
                  <a:t>1/2e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/>
                  <a:t> e - 1/2e ≤ v – 2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1/2e </a:t>
                </a:r>
                <a:r>
                  <a:rPr lang="en-US" dirty="0"/>
                  <a:t>≤ v – 2</a:t>
                </a:r>
              </a:p>
              <a:p>
                <a:pPr marL="0" indent="0" algn="just">
                  <a:buNone/>
                </a:pPr>
                <a:r>
                  <a:rPr lang="en-US" dirty="0"/>
                  <a:t>Hence       </a:t>
                </a:r>
                <a:r>
                  <a:rPr lang="en-US" dirty="0" smtClean="0"/>
                  <a:t>e </a:t>
                </a:r>
                <a:r>
                  <a:rPr lang="en-US" dirty="0"/>
                  <a:t>≤ </a:t>
                </a:r>
                <a:r>
                  <a:rPr lang="en-US" dirty="0" smtClean="0"/>
                  <a:t>2v </a:t>
                </a:r>
                <a:r>
                  <a:rPr lang="en-US" dirty="0"/>
                  <a:t>- 4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sz="3200" dirty="0" smtClean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 smtClean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3334"/>
                <a:ext cx="10515600" cy="4351338"/>
              </a:xfrm>
              <a:blipFill>
                <a:blip r:embed="rId2"/>
                <a:stretch>
                  <a:fillRect l="-1217" t="-2241" r="-1159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5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6600" b="1" dirty="0">
                <a:solidFill>
                  <a:srgbClr val="FF0000"/>
                </a:solidFill>
              </a:rPr>
              <a:t>show that K</a:t>
            </a:r>
            <a:r>
              <a:rPr lang="en-US" sz="6600" b="1" baseline="-25000" dirty="0">
                <a:solidFill>
                  <a:srgbClr val="FF0000"/>
                </a:solidFill>
              </a:rPr>
              <a:t>3,3</a:t>
            </a:r>
            <a:r>
              <a:rPr lang="en-US" sz="6600" b="1" dirty="0">
                <a:solidFill>
                  <a:srgbClr val="FF0000"/>
                </a:solidFill>
              </a:rPr>
              <a:t> is non-planar.</a:t>
            </a:r>
            <a:r>
              <a:rPr lang="en-US" sz="6600" dirty="0">
                <a:solidFill>
                  <a:srgbClr val="FF0000"/>
                </a:solidFill>
              </a:rPr>
              <a:t/>
            </a:r>
            <a:br>
              <a:rPr lang="en-US" sz="66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b="1" i="1" dirty="0" smtClean="0"/>
              <a:t>Proof:</a:t>
            </a:r>
          </a:p>
          <a:p>
            <a:pPr marL="0" indent="0" algn="just">
              <a:buNone/>
            </a:pPr>
            <a:r>
              <a:rPr lang="en-US" sz="3600" dirty="0" smtClean="0"/>
              <a:t>Suppose </a:t>
            </a:r>
            <a:r>
              <a:rPr lang="en-US" sz="3600" dirty="0"/>
              <a:t>that K</a:t>
            </a:r>
            <a:r>
              <a:rPr lang="en-US" sz="3600" baseline="-25000" dirty="0"/>
              <a:t>3,3</a:t>
            </a:r>
            <a:r>
              <a:rPr lang="en-US" sz="3600" dirty="0"/>
              <a:t> is a planar graph. Since K</a:t>
            </a:r>
            <a:r>
              <a:rPr lang="en-US" sz="3600" baseline="-25000" dirty="0"/>
              <a:t>3,3</a:t>
            </a:r>
            <a:r>
              <a:rPr lang="en-US" sz="3600" dirty="0"/>
              <a:t> has 6 vertices and 9 edges and no </a:t>
            </a:r>
            <a:r>
              <a:rPr lang="en-US" sz="3600" dirty="0" smtClean="0"/>
              <a:t>triangles.</a:t>
            </a:r>
          </a:p>
          <a:p>
            <a:pPr marL="0" indent="0" algn="just">
              <a:buNone/>
            </a:pPr>
            <a:r>
              <a:rPr lang="en-US" sz="3600" dirty="0" smtClean="0"/>
              <a:t>It </a:t>
            </a:r>
            <a:r>
              <a:rPr lang="en-US" sz="3600" dirty="0"/>
              <a:t>follows from e ≤ 2v - </a:t>
            </a:r>
            <a:r>
              <a:rPr lang="en-US" sz="3600" dirty="0" smtClean="0"/>
              <a:t>4 that</a:t>
            </a:r>
          </a:p>
          <a:p>
            <a:pPr marL="0" indent="0" algn="just">
              <a:buNone/>
            </a:pPr>
            <a:r>
              <a:rPr lang="en-US" sz="3600" dirty="0" smtClean="0"/>
              <a:t>	e </a:t>
            </a:r>
            <a:r>
              <a:rPr lang="en-US" sz="3600" dirty="0"/>
              <a:t>≤ 2v </a:t>
            </a:r>
            <a:r>
              <a:rPr lang="en-US" sz="3600" dirty="0" smtClean="0"/>
              <a:t>– 4</a:t>
            </a:r>
          </a:p>
          <a:p>
            <a:pPr marL="0" indent="0" algn="just">
              <a:buNone/>
            </a:pPr>
            <a:r>
              <a:rPr lang="en-US" sz="3600" dirty="0"/>
              <a:t>	</a:t>
            </a:r>
            <a:r>
              <a:rPr lang="en-US" sz="3600" dirty="0" smtClean="0"/>
              <a:t>9 </a:t>
            </a:r>
            <a:r>
              <a:rPr lang="en-US" sz="3600" dirty="0"/>
              <a:t>≤ (2×6) - 4 = 8. This contradiction shows that K</a:t>
            </a:r>
            <a:r>
              <a:rPr lang="en-US" sz="3600" baseline="-25000" dirty="0"/>
              <a:t>3,3</a:t>
            </a:r>
            <a:r>
              <a:rPr lang="en-US" sz="3600" dirty="0"/>
              <a:t> is non-planar.</a:t>
            </a:r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endParaRPr lang="en-US" sz="4000" dirty="0" smtClean="0"/>
          </a:p>
          <a:p>
            <a:pPr marL="0" indent="0" algn="just">
              <a:buNone/>
            </a:pPr>
            <a:endParaRPr lang="en-US" sz="4000" dirty="0"/>
          </a:p>
          <a:p>
            <a:pPr marL="0" indent="0" algn="just">
              <a:buNone/>
            </a:pPr>
            <a:endParaRPr lang="en-US" sz="4000" dirty="0"/>
          </a:p>
          <a:p>
            <a:pPr marL="0" indent="0" algn="just">
              <a:buNone/>
            </a:pPr>
            <a:endParaRPr lang="en-US" sz="4000" dirty="0" smtClean="0"/>
          </a:p>
          <a:p>
            <a:pPr marL="0" indent="0" algn="just">
              <a:buNone/>
            </a:pPr>
            <a:endParaRPr lang="en-US" sz="4000" dirty="0"/>
          </a:p>
          <a:p>
            <a:pPr marL="0" indent="0" algn="just">
              <a:buNone/>
            </a:pPr>
            <a:endParaRPr lang="en-US" sz="4000" dirty="0"/>
          </a:p>
          <a:p>
            <a:pPr marL="0" indent="0" algn="just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35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</a:rPr>
              <a:t>Corollary 3</a:t>
            </a:r>
            <a:r>
              <a:rPr lang="en-US" sz="3600" dirty="0">
                <a:solidFill>
                  <a:srgbClr val="FF0000"/>
                </a:solidFill>
              </a:rPr>
              <a:t>     Let G be a connected planar simple graph. Then G contains at least one vertex of degree 5 or less.</a:t>
            </a:r>
            <a:br>
              <a:rPr lang="en-US" sz="3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400" b="1" i="1" dirty="0" smtClean="0"/>
              <a:t>Proof:</a:t>
            </a:r>
            <a:r>
              <a:rPr lang="en-US" sz="3400" b="1" i="1" dirty="0"/>
              <a:t> </a:t>
            </a:r>
            <a:r>
              <a:rPr lang="en-US" sz="3400" b="1" i="1" dirty="0" smtClean="0"/>
              <a:t>We have</a:t>
            </a:r>
            <a:r>
              <a:rPr lang="en-US" sz="3400" dirty="0" smtClean="0"/>
              <a:t> </a:t>
            </a:r>
            <a:r>
              <a:rPr lang="en-US" sz="3400" dirty="0"/>
              <a:t>e</a:t>
            </a:r>
            <a:r>
              <a:rPr lang="en-US" sz="3400" dirty="0" smtClean="0"/>
              <a:t> </a:t>
            </a:r>
            <a:r>
              <a:rPr lang="en-US" sz="3400" dirty="0"/>
              <a:t>≤ </a:t>
            </a:r>
            <a:r>
              <a:rPr lang="en-US" sz="3400" dirty="0" smtClean="0"/>
              <a:t>3v-6</a:t>
            </a:r>
            <a:r>
              <a:rPr lang="en-US" sz="3400" dirty="0"/>
              <a:t>. Suppose that every vertex in G has degree 6 or more. Then we have </a:t>
            </a:r>
            <a:r>
              <a:rPr lang="en-US" sz="3400" dirty="0" smtClean="0"/>
              <a:t>2e </a:t>
            </a:r>
            <a:r>
              <a:rPr lang="en-US" sz="3400" dirty="0"/>
              <a:t>≥ </a:t>
            </a:r>
            <a:r>
              <a:rPr lang="en-US" sz="3400" dirty="0" smtClean="0"/>
              <a:t>6v (because 2e </a:t>
            </a:r>
            <a:r>
              <a:rPr lang="en-US" sz="3400" dirty="0"/>
              <a:t>is the sum of the vertex-degree), and therefore </a:t>
            </a:r>
            <a:r>
              <a:rPr lang="en-US" sz="3400" dirty="0" smtClean="0"/>
              <a:t>e ≥ 3v . </a:t>
            </a:r>
            <a:r>
              <a:rPr lang="en-US" sz="3400" dirty="0"/>
              <a:t>This contradiction shows that at least one vertex has degree 5 or less</a:t>
            </a:r>
            <a:r>
              <a:rPr lang="en-US" sz="3400" dirty="0" smtClean="0"/>
              <a:t>.  proved</a:t>
            </a:r>
            <a:endParaRPr lang="en-US" sz="3400" dirty="0"/>
          </a:p>
          <a:p>
            <a:pPr marL="0" indent="0" algn="just">
              <a:buNone/>
            </a:pPr>
            <a:r>
              <a:rPr lang="en-US" sz="3400" dirty="0"/>
              <a:t>Now we will show by using Euler's formula that there are only five regular convex </a:t>
            </a:r>
            <a:r>
              <a:rPr lang="en-US" sz="3400" dirty="0" err="1" smtClean="0"/>
              <a:t>polyhedra</a:t>
            </a:r>
            <a:r>
              <a:rPr lang="en-US" sz="3400" dirty="0" smtClean="0"/>
              <a:t> </a:t>
            </a:r>
            <a:r>
              <a:rPr lang="en-US" sz="3400" dirty="0"/>
              <a:t>- namely, the tetrahedron, cube, octahedron, dodecahedron, and </a:t>
            </a:r>
            <a:r>
              <a:rPr lang="en-US" sz="3400" dirty="0" smtClean="0"/>
              <a:t>icosahedron.</a:t>
            </a:r>
            <a:endParaRPr lang="en-US" sz="3400" dirty="0"/>
          </a:p>
          <a:p>
            <a:pPr marL="0" indent="0" algn="just">
              <a:buNone/>
            </a:pPr>
            <a:endParaRPr lang="en-US" sz="3400" dirty="0" smtClean="0"/>
          </a:p>
          <a:p>
            <a:pPr marL="0" indent="0" algn="just">
              <a:buNone/>
            </a:pPr>
            <a:endParaRPr lang="en-US" sz="3400" dirty="0"/>
          </a:p>
          <a:p>
            <a:pPr marL="0" indent="0" algn="just">
              <a:buNone/>
            </a:pPr>
            <a:endParaRPr lang="en-US" sz="3400" dirty="0"/>
          </a:p>
          <a:p>
            <a:pPr marL="0" indent="0" algn="just">
              <a:buNone/>
            </a:pPr>
            <a:endParaRPr lang="en-US" sz="3400" dirty="0" smtClean="0"/>
          </a:p>
          <a:p>
            <a:pPr marL="0" indent="0" algn="just">
              <a:buNone/>
            </a:pPr>
            <a:endParaRPr lang="en-US" sz="3400" dirty="0"/>
          </a:p>
          <a:p>
            <a:pPr marL="0" indent="0" algn="just">
              <a:buNone/>
            </a:pPr>
            <a:endParaRPr lang="en-US" sz="3400" dirty="0"/>
          </a:p>
          <a:p>
            <a:pPr marL="0" indent="0" algn="just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1283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77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Graph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Planarity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graph G is planar if it can be drawn in the plane in such a way that no two edges meet each other except at a vertex to which they are incident. Any such drawing is called a plane drawing of G.</a:t>
            </a:r>
          </a:p>
          <a:p>
            <a:pPr marL="0" indent="0" algn="just">
              <a:buNone/>
            </a:pPr>
            <a:r>
              <a:rPr lang="en-US" dirty="0"/>
              <a:t>For example, the graph K</a:t>
            </a:r>
            <a:r>
              <a:rPr lang="en-US" baseline="-25000" dirty="0"/>
              <a:t>4</a:t>
            </a:r>
            <a:r>
              <a:rPr lang="en-US" dirty="0"/>
              <a:t> is planar, since it can be drawn in the plane without edges crossing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6" y="4001294"/>
            <a:ext cx="7744691" cy="19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39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three plane drawings of K</a:t>
            </a:r>
            <a:r>
              <a:rPr lang="en-US" baseline="-25000" dirty="0"/>
              <a:t>4</a:t>
            </a:r>
            <a:r>
              <a:rPr lang="en-US" dirty="0"/>
              <a:t> are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3" y="2447471"/>
            <a:ext cx="9975273" cy="37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86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five Platonic graphs are all planar.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7" y="2341418"/>
            <a:ext cx="9670472" cy="1631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9" y="4029003"/>
            <a:ext cx="8506691" cy="20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00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On the other hand, the complete bipartite graph K</a:t>
            </a:r>
            <a:r>
              <a:rPr lang="en-US" baseline="-25000" dirty="0"/>
              <a:t>3,3</a:t>
            </a:r>
            <a:r>
              <a:rPr lang="en-US" dirty="0"/>
              <a:t> is not planar, since every drawing of K</a:t>
            </a:r>
            <a:r>
              <a:rPr lang="en-US" baseline="-25000" dirty="0"/>
              <a:t>3,3</a:t>
            </a:r>
            <a:r>
              <a:rPr lang="en-US" dirty="0"/>
              <a:t> contains at least one crossing. why? because K</a:t>
            </a:r>
            <a:r>
              <a:rPr lang="en-US" baseline="-25000" dirty="0"/>
              <a:t>3,3</a:t>
            </a:r>
            <a:r>
              <a:rPr lang="en-US" dirty="0"/>
              <a:t> has a cycle which must appear in any plane drawing.</a:t>
            </a:r>
          </a:p>
          <a:p>
            <a:pPr algn="just"/>
            <a:r>
              <a:rPr lang="en-US" dirty="0"/>
              <a:t>To study planar graphs, we restrict ourselves to simple graphs.</a:t>
            </a:r>
          </a:p>
          <a:p>
            <a:pPr algn="just"/>
            <a:r>
              <a:rPr lang="en-US" dirty="0"/>
              <a:t>If a planar graph has multiple edges or loops.</a:t>
            </a:r>
          </a:p>
          <a:p>
            <a:pPr algn="just"/>
            <a:r>
              <a:rPr lang="en-US" dirty="0"/>
              <a:t>Collapse the multiple edges to a single edge.</a:t>
            </a:r>
          </a:p>
          <a:p>
            <a:pPr algn="just"/>
            <a:r>
              <a:rPr lang="en-US" dirty="0"/>
              <a:t>Remove the loops.</a:t>
            </a:r>
          </a:p>
          <a:p>
            <a:pPr algn="just"/>
            <a:r>
              <a:rPr lang="en-US" dirty="0"/>
              <a:t>Draw the resulting simple graph without crossing.</a:t>
            </a:r>
          </a:p>
          <a:p>
            <a:pPr algn="just"/>
            <a:r>
              <a:rPr lang="en-US" dirty="0"/>
              <a:t>Insert the loops and multiple edges.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37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Remove </a:t>
            </a:r>
            <a:r>
              <a:rPr lang="en-US" dirty="0"/>
              <a:t>loops and multiple edge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1925781"/>
            <a:ext cx="8146472" cy="1925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09" y="4296459"/>
            <a:ext cx="7190509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44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Draw without multiple edge.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loops and multiple edges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2341419"/>
            <a:ext cx="7564581" cy="1565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291" y="4395067"/>
            <a:ext cx="6982691" cy="16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40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Euler's </a:t>
            </a:r>
            <a:r>
              <a:rPr lang="en-US" b="1" dirty="0" smtClean="0">
                <a:solidFill>
                  <a:srgbClr val="FF0000"/>
                </a:solidFill>
              </a:rPr>
              <a:t>Formula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If G is a planar graph, then any plane drawing of G divides the plane into regions, called faces. One of these faces is unbounded, and is called the infinite face. If </a:t>
            </a:r>
            <a:r>
              <a:rPr lang="en-US" sz="3200" i="1" dirty="0"/>
              <a:t>f</a:t>
            </a:r>
            <a:r>
              <a:rPr lang="en-US" sz="3200" dirty="0"/>
              <a:t> is any face, then the degree of </a:t>
            </a:r>
            <a:r>
              <a:rPr lang="en-US" sz="3200" i="1" dirty="0"/>
              <a:t>f</a:t>
            </a:r>
            <a:r>
              <a:rPr lang="en-US" sz="3200" dirty="0"/>
              <a:t> (denoted by </a:t>
            </a:r>
            <a:r>
              <a:rPr lang="en-US" sz="3200" dirty="0" err="1"/>
              <a:t>deg</a:t>
            </a:r>
            <a:r>
              <a:rPr lang="en-US" sz="3200" dirty="0"/>
              <a:t> </a:t>
            </a:r>
            <a:r>
              <a:rPr lang="en-US" sz="3200" i="1" dirty="0"/>
              <a:t>f</a:t>
            </a:r>
            <a:r>
              <a:rPr lang="en-US" sz="3200" dirty="0"/>
              <a:t>) is the number of edges encountered in a walk around the boundary of the face </a:t>
            </a:r>
            <a:r>
              <a:rPr lang="en-US" sz="3200" i="1" dirty="0"/>
              <a:t>f</a:t>
            </a:r>
            <a:r>
              <a:rPr lang="en-US" sz="3200" dirty="0"/>
              <a:t>. If all faces have the same degree (g, say), the G is face-regular of degree g.</a:t>
            </a:r>
          </a:p>
          <a:p>
            <a:pPr marL="0" indent="0" algn="just">
              <a:buNone/>
            </a:pPr>
            <a:r>
              <a:rPr lang="en-US" sz="3200" dirty="0"/>
              <a:t>For example, the following graph G has four faces, </a:t>
            </a:r>
            <a:r>
              <a:rPr lang="en-US" sz="3200" i="1" dirty="0"/>
              <a:t>f</a:t>
            </a:r>
            <a:r>
              <a:rPr lang="en-US" sz="3200" baseline="-25000" dirty="0"/>
              <a:t>4</a:t>
            </a:r>
            <a:r>
              <a:rPr lang="en-US" sz="3200" dirty="0"/>
              <a:t> being the infinite face.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01167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r>
              <a:rPr lang="en-US" dirty="0"/>
              <a:t>It is easy to see from above graph that </a:t>
            </a:r>
            <a:r>
              <a:rPr lang="en-US" dirty="0" err="1"/>
              <a:t>deg</a:t>
            </a:r>
            <a:r>
              <a:rPr lang="en-US" dirty="0"/>
              <a:t> f</a:t>
            </a:r>
            <a:r>
              <a:rPr lang="en-US" baseline="-25000" dirty="0"/>
              <a:t>1</a:t>
            </a:r>
            <a:r>
              <a:rPr lang="en-US" dirty="0"/>
              <a:t>=3, </a:t>
            </a:r>
            <a:r>
              <a:rPr lang="en-US" dirty="0" err="1"/>
              <a:t>deg</a:t>
            </a:r>
            <a:r>
              <a:rPr lang="en-US" dirty="0"/>
              <a:t> f</a:t>
            </a:r>
            <a:r>
              <a:rPr lang="en-US" baseline="-25000" dirty="0"/>
              <a:t>2</a:t>
            </a:r>
            <a:r>
              <a:rPr lang="en-US" dirty="0"/>
              <a:t>=4, </a:t>
            </a:r>
            <a:r>
              <a:rPr lang="en-US" dirty="0" err="1"/>
              <a:t>deg</a:t>
            </a:r>
            <a:r>
              <a:rPr lang="en-US" dirty="0"/>
              <a:t> f</a:t>
            </a:r>
            <a:r>
              <a:rPr lang="en-US" baseline="-25000" dirty="0"/>
              <a:t>3</a:t>
            </a:r>
            <a:r>
              <a:rPr lang="en-US" dirty="0"/>
              <a:t>=9, </a:t>
            </a:r>
            <a:r>
              <a:rPr lang="en-US" dirty="0" err="1"/>
              <a:t>deg</a:t>
            </a:r>
            <a:r>
              <a:rPr lang="en-US" dirty="0"/>
              <a:t> f</a:t>
            </a:r>
            <a:r>
              <a:rPr lang="en-US" baseline="-25000" dirty="0"/>
              <a:t>4</a:t>
            </a:r>
            <a:r>
              <a:rPr lang="en-US" dirty="0"/>
              <a:t>=8.</a:t>
            </a:r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4" y="2022764"/>
            <a:ext cx="8686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19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432</Words>
  <Application>Microsoft Office PowerPoint</Application>
  <PresentationFormat>Widescreen</PresentationFormat>
  <Paragraphs>189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Garamond</vt:lpstr>
      <vt:lpstr>Organic</vt:lpstr>
      <vt:lpstr>Office Theme</vt:lpstr>
      <vt:lpstr>PowerPoint Presentation</vt:lpstr>
      <vt:lpstr>Graph Planarity</vt:lpstr>
      <vt:lpstr>Continued…. </vt:lpstr>
      <vt:lpstr>Continued…. </vt:lpstr>
      <vt:lpstr>Continued…. </vt:lpstr>
      <vt:lpstr>Continued…. </vt:lpstr>
      <vt:lpstr>Continued…. </vt:lpstr>
      <vt:lpstr>Euler's Formula </vt:lpstr>
      <vt:lpstr>Continued…. </vt:lpstr>
      <vt:lpstr>Continued…. </vt:lpstr>
      <vt:lpstr>Theorem 1 (Euler's Formula) Let G be a connected planar graph, and let v, e and r denote, respectively, the numbers of vertices, edges, and faces in a plane drawing of G. Then v - e + r = 2.</vt:lpstr>
      <vt:lpstr>Let G be a planar (V, E)-graph with k-component with r regions, then v – e + r = k + 1</vt:lpstr>
      <vt:lpstr>Corollary 1    Let G be a connected planar simple graph with m ≥ 2 m edges and r regions. Then 3r ≤ 2m.</vt:lpstr>
      <vt:lpstr>Corollary 1    Let G be a connected planar simple graph with n vertices, where n ≥ 3 and m edges. Then m ≤ 3n - 6.</vt:lpstr>
      <vt:lpstr>show that K5 is non-planar.</vt:lpstr>
      <vt:lpstr>Corollary 2     Let G be a connected planar simple graph with v vertices and e edges, and no triangles. Then e ≤ 2v - 4.</vt:lpstr>
      <vt:lpstr>show that K3,3 is non-planar. </vt:lpstr>
      <vt:lpstr>Corollary 3     Let G be a connected planar simple graph. Then G contains at least one vertex of degree 5 or less.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28</cp:revision>
  <dcterms:created xsi:type="dcterms:W3CDTF">2021-07-11T01:54:55Z</dcterms:created>
  <dcterms:modified xsi:type="dcterms:W3CDTF">2021-08-01T06:06:15Z</dcterms:modified>
</cp:coreProperties>
</file>