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59" r:id="rId4"/>
    <p:sldId id="257" r:id="rId5"/>
    <p:sldId id="258" r:id="rId6"/>
    <p:sldId id="256" r:id="rId7"/>
    <p:sldId id="261" r:id="rId8"/>
    <p:sldId id="262" r:id="rId9"/>
    <p:sldId id="263" r:id="rId10"/>
    <p:sldId id="264" r:id="rId11"/>
    <p:sldId id="266" r:id="rId12"/>
    <p:sldId id="265"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1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112532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380515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254201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EBF0405-28CE-44C1-B876-963B134864E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436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3126346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532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714603-8772-43CA-86D2-A22DC8961B2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1207206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714603-8772-43CA-86D2-A22DC8961B29}"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F0405-28CE-44C1-B876-963B134864E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094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714603-8772-43CA-86D2-A22DC8961B29}"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F0405-28CE-44C1-B876-963B134864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0844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14603-8772-43CA-86D2-A22DC8961B29}"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3121859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714603-8772-43CA-86D2-A22DC8961B2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F0405-28CE-44C1-B876-963B134864E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99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2565225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714603-8772-43CA-86D2-A22DC8961B2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4195154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714603-8772-43CA-86D2-A22DC8961B2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2216092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970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89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20707390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94627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93129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68131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15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714603-8772-43CA-86D2-A22DC8961B2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202635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714603-8772-43CA-86D2-A22DC8961B2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326589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714603-8772-43CA-86D2-A22DC8961B29}"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272581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714603-8772-43CA-86D2-A22DC8961B29}"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234945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14603-8772-43CA-86D2-A22DC8961B29}"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108527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714603-8772-43CA-86D2-A22DC8961B2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64143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714603-8772-43CA-86D2-A22DC8961B2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F0405-28CE-44C1-B876-963B134864E4}" type="slidenum">
              <a:rPr lang="en-US" smtClean="0"/>
              <a:t>‹#›</a:t>
            </a:fld>
            <a:endParaRPr lang="en-US"/>
          </a:p>
        </p:txBody>
      </p:sp>
    </p:spTree>
    <p:extLst>
      <p:ext uri="{BB962C8B-B14F-4D97-AF65-F5344CB8AC3E}">
        <p14:creationId xmlns:p14="http://schemas.microsoft.com/office/powerpoint/2010/main" val="3469633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14603-8772-43CA-86D2-A22DC8961B29}"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F0405-28CE-44C1-B876-963B134864E4}" type="slidenum">
              <a:rPr lang="en-US" smtClean="0"/>
              <a:t>‹#›</a:t>
            </a:fld>
            <a:endParaRPr lang="en-US"/>
          </a:p>
        </p:txBody>
      </p:sp>
    </p:spTree>
    <p:extLst>
      <p:ext uri="{BB962C8B-B14F-4D97-AF65-F5344CB8AC3E}">
        <p14:creationId xmlns:p14="http://schemas.microsoft.com/office/powerpoint/2010/main" val="4291977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714603-8772-43CA-86D2-A22DC8961B29}" type="datetimeFigureOut">
              <a:rPr lang="en-US" smtClean="0"/>
              <a:t>7/11/2021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BF0405-28CE-44C1-B876-963B134864E4}" type="slidenum">
              <a:rPr lang="en-US" smtClean="0"/>
              <a:t>‹#›</a:t>
            </a:fld>
            <a:endParaRPr lang="en-US"/>
          </a:p>
        </p:txBody>
      </p:sp>
    </p:spTree>
    <p:extLst>
      <p:ext uri="{BB962C8B-B14F-4D97-AF65-F5344CB8AC3E}">
        <p14:creationId xmlns:p14="http://schemas.microsoft.com/office/powerpoint/2010/main" val="630973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4B455E-A955-4522-9520-4B7AD5996772}"/>
                  </a:ext>
                </a:extLst>
              </p:cNvPr>
              <p:cNvSpPr txBox="1"/>
              <p:nvPr/>
            </p:nvSpPr>
            <p:spPr>
              <a:xfrm>
                <a:off x="661182" y="647114"/>
                <a:ext cx="10874326" cy="5625964"/>
              </a:xfrm>
              <a:prstGeom prst="rect">
                <a:avLst/>
              </a:prstGeom>
              <a:solidFill>
                <a:schemeClr val="accent6"/>
              </a:solidFill>
            </p:spPr>
            <p:txBody>
              <a:bodyPr wrap="square">
                <a:spAutoFit/>
              </a:bodyPr>
              <a:lstStyle/>
              <a:p>
                <a:pPr algn="ctr"/>
                <a:r>
                  <a:rPr lang="en-US" sz="6000" dirty="0">
                    <a:ln w="0"/>
                    <a:solidFill>
                      <a:srgbClr val="002060"/>
                    </a:solidFill>
                    <a:effectLst>
                      <a:outerShdw blurRad="38100" dist="19050" dir="2700000" algn="tl" rotWithShape="0">
                        <a:schemeClr val="dk1">
                          <a:alpha val="40000"/>
                        </a:schemeClr>
                      </a:outerShdw>
                    </a:effectLst>
                  </a:rPr>
                  <a:t>ONLINE CLASS</a:t>
                </a:r>
              </a:p>
              <a:p>
                <a:pPr algn="ctr"/>
                <a:r>
                  <a:rPr lang="en-US" sz="4800" dirty="0">
                    <a:ln w="0"/>
                    <a:effectLst>
                      <a:outerShdw blurRad="38100" dist="19050" dir="2700000" algn="tl" rotWithShape="0">
                        <a:schemeClr val="dk1">
                          <a:alpha val="40000"/>
                        </a:schemeClr>
                      </a:outerShdw>
                    </a:effectLst>
                  </a:rPr>
                  <a:t>GRAPH THEORY</a:t>
                </a:r>
              </a:p>
              <a:p>
                <a:pPr algn="ctr"/>
                <a:r>
                  <a:rPr lang="en-US" sz="4800" dirty="0">
                    <a:ln w="0"/>
                    <a:solidFill>
                      <a:srgbClr val="FF0000"/>
                    </a:solidFill>
                    <a:effectLst>
                      <a:outerShdw blurRad="38100" dist="19050" dir="2700000" algn="tl" rotWithShape="0">
                        <a:schemeClr val="dk1">
                          <a:alpha val="40000"/>
                        </a:schemeClr>
                      </a:outerShdw>
                    </a:effectLst>
                  </a:rPr>
                  <a:t>BICTE </a:t>
                </a:r>
                <a14:m>
                  <m:oMath xmlns:m="http://schemas.openxmlformats.org/officeDocument/2006/math">
                    <m:sSup>
                      <m:sSupPr>
                        <m:ctrlPr>
                          <a:rPr lang="en-US" sz="4800"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ctrlPr>
                      </m:sSupPr>
                      <m:e>
                        <m:r>
                          <a:rPr lang="en-US" sz="4800" b="0"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6</m:t>
                        </m:r>
                      </m:e>
                      <m:sup>
                        <m:r>
                          <a:rPr lang="en-US" sz="4800" b="0"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𝑇𝐻</m:t>
                        </m:r>
                      </m:sup>
                    </m:sSup>
                  </m:oMath>
                </a14:m>
                <a:r>
                  <a:rPr lang="en-US" sz="4800" dirty="0">
                    <a:ln w="0"/>
                    <a:solidFill>
                      <a:srgbClr val="FF0000"/>
                    </a:solidFill>
                    <a:effectLst>
                      <a:outerShdw blurRad="38100" dist="19050" dir="2700000" algn="tl" rotWithShape="0">
                        <a:schemeClr val="dk1">
                          <a:alpha val="40000"/>
                        </a:schemeClr>
                      </a:outerShdw>
                    </a:effectLst>
                  </a:rPr>
                  <a:t> SEMESTER</a:t>
                </a:r>
              </a:p>
              <a:p>
                <a:pPr algn="ctr"/>
                <a:r>
                  <a:rPr lang="en-US" sz="4800" smtClean="0">
                    <a:ln w="0"/>
                    <a:effectLst>
                      <a:outerShdw blurRad="38100" dist="19050" dir="2700000" algn="tl" rotWithShape="0">
                        <a:schemeClr val="dk1">
                          <a:alpha val="40000"/>
                        </a:schemeClr>
                      </a:outerShdw>
                    </a:effectLst>
                  </a:rPr>
                  <a:t>2078/03/22</a:t>
                </a:r>
                <a:endParaRPr lang="en-US" sz="4800" dirty="0">
                  <a:ln w="0"/>
                  <a:effectLst>
                    <a:outerShdw blurRad="38100" dist="19050" dir="2700000" algn="tl" rotWithShape="0">
                      <a:schemeClr val="dk1">
                        <a:alpha val="40000"/>
                      </a:schemeClr>
                    </a:outerShdw>
                  </a:effectLst>
                </a:endParaRPr>
              </a:p>
              <a:p>
                <a:pPr algn="just"/>
                <a:endParaRPr lang="en-US" sz="4800" dirty="0">
                  <a:ln w="0"/>
                  <a:solidFill>
                    <a:srgbClr val="FF0000"/>
                  </a:solidFill>
                  <a:effectLst>
                    <a:outerShdw blurRad="38100" dist="19050" dir="2700000" algn="tl" rotWithShape="0">
                      <a:schemeClr val="dk1">
                        <a:alpha val="40000"/>
                      </a:schemeClr>
                    </a:outerShdw>
                  </a:effectLst>
                </a:endParaRPr>
              </a:p>
              <a:p>
                <a:pPr algn="ctr"/>
                <a:r>
                  <a:rPr lang="en-US" sz="4800" dirty="0">
                    <a:ln w="0"/>
                    <a:solidFill>
                      <a:srgbClr val="002060"/>
                    </a:solidFill>
                    <a:effectLst>
                      <a:outerShdw blurRad="38100" dist="19050" dir="2700000" algn="tl" rotWithShape="0">
                        <a:schemeClr val="dk1">
                          <a:alpha val="40000"/>
                        </a:schemeClr>
                      </a:outerShdw>
                    </a:effectLst>
                  </a:rPr>
                  <a:t>						</a:t>
                </a:r>
                <a:r>
                  <a:rPr lang="en-US" sz="4800" dirty="0">
                    <a:ln w="0"/>
                    <a:solidFill>
                      <a:schemeClr val="bg2">
                        <a:lumMod val="10000"/>
                      </a:schemeClr>
                    </a:solidFill>
                    <a:effectLst>
                      <a:outerShdw blurRad="38100" dist="19050" dir="2700000" algn="tl" rotWithShape="0">
                        <a:schemeClr val="dk1">
                          <a:alpha val="40000"/>
                        </a:schemeClr>
                      </a:outerShdw>
                    </a:effectLst>
                  </a:rPr>
                  <a:t>PRESENTED BY	</a:t>
                </a:r>
                <a:r>
                  <a:rPr lang="en-US" sz="4800" dirty="0">
                    <a:ln w="0"/>
                    <a:solidFill>
                      <a:srgbClr val="C00000"/>
                    </a:solidFill>
                    <a:effectLst>
                      <a:outerShdw blurRad="38100" dist="19050" dir="2700000" algn="tl" rotWithShape="0">
                        <a:schemeClr val="dk1">
                          <a:alpha val="40000"/>
                        </a:schemeClr>
                      </a:outerShdw>
                    </a:effectLst>
                  </a:rPr>
                  <a:t>						KALYAN DAHAL</a:t>
                </a:r>
              </a:p>
            </p:txBody>
          </p:sp>
        </mc:Choice>
        <mc:Fallback xmlns="">
          <p:sp>
            <p:nvSpPr>
              <p:cNvPr id="8" name="TextBox 7">
                <a:extLst>
                  <a:ext uri="{FF2B5EF4-FFF2-40B4-BE49-F238E27FC236}">
                    <a16:creationId xmlns:a16="http://schemas.microsoft.com/office/drawing/2014/main" id="{7E4B455E-A955-4522-9520-4B7AD5996772}"/>
                  </a:ext>
                </a:extLst>
              </p:cNvPr>
              <p:cNvSpPr txBox="1">
                <a:spLocks noRot="1" noChangeAspect="1" noMove="1" noResize="1" noEditPoints="1" noAdjustHandles="1" noChangeArrowheads="1" noChangeShapeType="1" noTextEdit="1"/>
              </p:cNvSpPr>
              <p:nvPr/>
            </p:nvSpPr>
            <p:spPr>
              <a:xfrm>
                <a:off x="661182" y="647114"/>
                <a:ext cx="10874326" cy="5625964"/>
              </a:xfrm>
              <a:prstGeom prst="rect">
                <a:avLst/>
              </a:prstGeom>
              <a:blipFill>
                <a:blip r:embed="rId2"/>
                <a:stretch>
                  <a:fillRect t="-3684" r="-392" b="-2275"/>
                </a:stretch>
              </a:blipFill>
            </p:spPr>
            <p:txBody>
              <a:bodyPr/>
              <a:lstStyle/>
              <a:p>
                <a:r>
                  <a:rPr lang="en-US">
                    <a:noFill/>
                  </a:rPr>
                  <a:t> </a:t>
                </a:r>
              </a:p>
            </p:txBody>
          </p:sp>
        </mc:Fallback>
      </mc:AlternateContent>
    </p:spTree>
    <p:extLst>
      <p:ext uri="{BB962C8B-B14F-4D97-AF65-F5344CB8AC3E}">
        <p14:creationId xmlns:p14="http://schemas.microsoft.com/office/powerpoint/2010/main" val="471467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Vertex </a:t>
            </a:r>
            <a:r>
              <a:rPr lang="en-US" b="1" dirty="0" smtClean="0">
                <a:solidFill>
                  <a:srgbClr val="FF0000"/>
                </a:solidFill>
              </a:rPr>
              <a:t>Coloring</a:t>
            </a:r>
            <a:endParaRPr lang="en-US"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dirty="0"/>
              <a:t>Let G be a graph with no loops. A </a:t>
            </a:r>
            <a:r>
              <a:rPr lang="en-US" i="1" dirty="0"/>
              <a:t>k</a:t>
            </a:r>
            <a:r>
              <a:rPr lang="en-US" dirty="0"/>
              <a:t>-coloring of G is an assignment of </a:t>
            </a:r>
            <a:r>
              <a:rPr lang="en-US" i="1" dirty="0"/>
              <a:t>k</a:t>
            </a:r>
            <a:r>
              <a:rPr lang="en-US" dirty="0"/>
              <a:t> colors to the vertices of G in such a way that adjacent vertices are assigned different colors. If G has a </a:t>
            </a:r>
            <a:r>
              <a:rPr lang="en-US" i="1" dirty="0"/>
              <a:t>k</a:t>
            </a:r>
            <a:r>
              <a:rPr lang="en-US" dirty="0"/>
              <a:t>-coloring, then G is said to be </a:t>
            </a:r>
            <a:r>
              <a:rPr lang="en-US" i="1" dirty="0"/>
              <a:t>k</a:t>
            </a:r>
            <a:r>
              <a:rPr lang="en-US" dirty="0"/>
              <a:t>-coloring, then G is said to be </a:t>
            </a:r>
            <a:r>
              <a:rPr lang="en-US" i="1" dirty="0"/>
              <a:t>k</a:t>
            </a:r>
            <a:r>
              <a:rPr lang="en-US" dirty="0"/>
              <a:t>-colorable. The chromatic number of G, denoted by X(G), is the smallest number </a:t>
            </a:r>
            <a:r>
              <a:rPr lang="en-US" i="1" dirty="0"/>
              <a:t>k</a:t>
            </a:r>
            <a:r>
              <a:rPr lang="en-US" dirty="0"/>
              <a:t> for which is </a:t>
            </a:r>
            <a:r>
              <a:rPr lang="en-US" i="1" dirty="0"/>
              <a:t>k</a:t>
            </a:r>
            <a:r>
              <a:rPr lang="en-US" dirty="0"/>
              <a:t>-colorable. For example,</a:t>
            </a:r>
          </a:p>
          <a:p>
            <a:pPr marL="0" indent="0" algn="just">
              <a:buNone/>
            </a:pPr>
            <a:endParaRPr lang="en-US" dirty="0"/>
          </a:p>
          <a:p>
            <a:pPr marL="0" indent="0" algn="just">
              <a:buNone/>
            </a:pPr>
            <a:endParaRPr lang="en-US" dirty="0" smtClean="0"/>
          </a:p>
          <a:p>
            <a:pPr marL="0" indent="0" algn="just">
              <a:buNone/>
            </a:pPr>
            <a:r>
              <a:rPr lang="en-US" dirty="0" smtClean="0"/>
              <a:t>					            3-coloring</a:t>
            </a:r>
            <a:endParaRPr lang="en-US" dirty="0"/>
          </a:p>
          <a:p>
            <a:pPr marL="0" indent="0" algn="just">
              <a:buNone/>
            </a:pPr>
            <a:endParaRPr lang="en-US" dirty="0"/>
          </a:p>
          <a:p>
            <a:pPr marL="0" indent="0" algn="just">
              <a:buNone/>
            </a:pPr>
            <a:endParaRPr lang="en-US" dirty="0" smtClean="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p:txBody>
      </p:sp>
      <p:pic>
        <p:nvPicPr>
          <p:cNvPr id="4" name="Picture 3"/>
          <p:cNvPicPr>
            <a:picLocks noChangeAspect="1"/>
          </p:cNvPicPr>
          <p:nvPr/>
        </p:nvPicPr>
        <p:blipFill>
          <a:blip r:embed="rId2"/>
          <a:stretch>
            <a:fillRect/>
          </a:stretch>
        </p:blipFill>
        <p:spPr>
          <a:xfrm>
            <a:off x="2438045" y="4213645"/>
            <a:ext cx="3671810" cy="1755800"/>
          </a:xfrm>
          <a:prstGeom prst="rect">
            <a:avLst/>
          </a:prstGeom>
        </p:spPr>
      </p:pic>
    </p:spTree>
    <p:extLst>
      <p:ext uri="{BB962C8B-B14F-4D97-AF65-F5344CB8AC3E}">
        <p14:creationId xmlns:p14="http://schemas.microsoft.com/office/powerpoint/2010/main" val="136590656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Continued… </a:t>
            </a:r>
            <a:endParaRPr lang="en-US"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dirty="0" smtClean="0"/>
              <a:t>		</a:t>
            </a:r>
            <a:endParaRPr lang="en-US" dirty="0"/>
          </a:p>
          <a:p>
            <a:pPr marL="0" indent="0" algn="just">
              <a:buNone/>
            </a:pPr>
            <a:r>
              <a:rPr lang="en-US" dirty="0" smtClean="0"/>
              <a:t>4-coloring</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a:t>5-coloring</a:t>
            </a:r>
          </a:p>
          <a:p>
            <a:pPr marL="0" indent="0" algn="just">
              <a:buNone/>
            </a:pPr>
            <a:endParaRPr lang="en-US" dirty="0" smtClean="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p:txBody>
      </p:sp>
      <p:pic>
        <p:nvPicPr>
          <p:cNvPr id="8" name="Picture 7"/>
          <p:cNvPicPr>
            <a:picLocks noChangeAspect="1"/>
          </p:cNvPicPr>
          <p:nvPr/>
        </p:nvPicPr>
        <p:blipFill>
          <a:blip r:embed="rId2"/>
          <a:stretch>
            <a:fillRect/>
          </a:stretch>
        </p:blipFill>
        <p:spPr>
          <a:xfrm>
            <a:off x="3546763" y="4114799"/>
            <a:ext cx="4170218" cy="1842655"/>
          </a:xfrm>
          <a:prstGeom prst="rect">
            <a:avLst/>
          </a:prstGeom>
        </p:spPr>
      </p:pic>
      <p:pic>
        <p:nvPicPr>
          <p:cNvPr id="9" name="Picture 8"/>
          <p:cNvPicPr>
            <a:picLocks noChangeAspect="1"/>
          </p:cNvPicPr>
          <p:nvPr/>
        </p:nvPicPr>
        <p:blipFill>
          <a:blip r:embed="rId3"/>
          <a:stretch>
            <a:fillRect/>
          </a:stretch>
        </p:blipFill>
        <p:spPr>
          <a:xfrm>
            <a:off x="3893127" y="2092312"/>
            <a:ext cx="4267199" cy="1755800"/>
          </a:xfrm>
          <a:prstGeom prst="rect">
            <a:avLst/>
          </a:prstGeom>
        </p:spPr>
      </p:pic>
    </p:spTree>
    <p:extLst>
      <p:ext uri="{BB962C8B-B14F-4D97-AF65-F5344CB8AC3E}">
        <p14:creationId xmlns:p14="http://schemas.microsoft.com/office/powerpoint/2010/main" val="87307360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Continued… </a:t>
            </a:r>
            <a:endParaRPr lang="en-US"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2400" dirty="0" smtClean="0"/>
              <a:t>		</a:t>
            </a:r>
            <a:endParaRPr lang="en-US" sz="2400" dirty="0"/>
          </a:p>
          <a:p>
            <a:pPr marL="0" indent="0" algn="just">
              <a:buNone/>
            </a:pPr>
            <a:endParaRPr lang="en-US" sz="2400" dirty="0"/>
          </a:p>
          <a:p>
            <a:pPr marL="0" indent="0" algn="just">
              <a:buNone/>
            </a:pPr>
            <a:endParaRPr lang="en-US" sz="2400" dirty="0" smtClean="0"/>
          </a:p>
          <a:p>
            <a:pPr marL="0" indent="0" algn="just">
              <a:buNone/>
            </a:pPr>
            <a:endParaRPr lang="en-US" sz="2400" dirty="0" smtClean="0"/>
          </a:p>
          <a:p>
            <a:pPr marL="0" indent="0" algn="just">
              <a:buNone/>
            </a:pPr>
            <a:endParaRPr lang="en-US" sz="2400" dirty="0" smtClean="0"/>
          </a:p>
          <a:p>
            <a:pPr marL="0" indent="0" algn="just">
              <a:buNone/>
            </a:pPr>
            <a:r>
              <a:rPr lang="en-US" sz="2400" dirty="0"/>
              <a:t>Not a permissible coloring, since one of the edge has color blue at both ends.</a:t>
            </a:r>
          </a:p>
          <a:p>
            <a:pPr marL="0" indent="0" algn="just">
              <a:buNone/>
            </a:pPr>
            <a:r>
              <a:rPr lang="en-US" sz="2400" dirty="0"/>
              <a:t>It is easy to see from above examples that chromatic number of G is at least 3. That is X(G) ≤ 3, since G has a 3-coloring in first diagram. On the other hand, X(G) ≥ 3, since G contains three mutually adjacent vertices (forming a triangle)., which must be assigned different colors. Therefore, we have X(G) = 3.</a:t>
            </a:r>
          </a:p>
          <a:p>
            <a:pPr marL="0" indent="0" algn="just">
              <a:buNone/>
            </a:pPr>
            <a:endParaRPr lang="en-US" sz="2400" dirty="0" smtClean="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p:txBody>
      </p:sp>
      <p:pic>
        <p:nvPicPr>
          <p:cNvPr id="4" name="Picture 3"/>
          <p:cNvPicPr>
            <a:picLocks noChangeAspect="1"/>
          </p:cNvPicPr>
          <p:nvPr/>
        </p:nvPicPr>
        <p:blipFill>
          <a:blip r:embed="rId2"/>
          <a:stretch>
            <a:fillRect/>
          </a:stretch>
        </p:blipFill>
        <p:spPr>
          <a:xfrm>
            <a:off x="2064326" y="2080044"/>
            <a:ext cx="6317673" cy="1882355"/>
          </a:xfrm>
          <a:prstGeom prst="rect">
            <a:avLst/>
          </a:prstGeom>
        </p:spPr>
      </p:pic>
    </p:spTree>
    <p:extLst>
      <p:ext uri="{BB962C8B-B14F-4D97-AF65-F5344CB8AC3E}">
        <p14:creationId xmlns:p14="http://schemas.microsoft.com/office/powerpoint/2010/main" val="180082573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Edge </a:t>
            </a:r>
            <a:r>
              <a:rPr lang="en-US" b="1" dirty="0" smtClean="0">
                <a:solidFill>
                  <a:srgbClr val="FF0000"/>
                </a:solidFill>
              </a:rPr>
              <a:t>Colorings</a:t>
            </a:r>
            <a:endParaRPr lang="en-US"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dirty="0"/>
              <a:t>Let G be a graph with no loops. A </a:t>
            </a:r>
            <a:r>
              <a:rPr lang="en-US" i="1" dirty="0"/>
              <a:t>k</a:t>
            </a:r>
            <a:r>
              <a:rPr lang="en-US" dirty="0"/>
              <a:t>-edge-coloring of G is an assignment of </a:t>
            </a:r>
            <a:r>
              <a:rPr lang="en-US" i="1" dirty="0"/>
              <a:t>k </a:t>
            </a:r>
            <a:r>
              <a:rPr lang="en-US" dirty="0"/>
              <a:t>colors to the edges of G in such a way that any two edges meeting at a common vertex are assigned different colors, If G has a </a:t>
            </a:r>
            <a:r>
              <a:rPr lang="en-US" i="1" dirty="0"/>
              <a:t>k</a:t>
            </a:r>
            <a:r>
              <a:rPr lang="en-US" dirty="0"/>
              <a:t>-edge coloring, then G is said to be </a:t>
            </a:r>
            <a:r>
              <a:rPr lang="en-US" i="1" dirty="0"/>
              <a:t>k</a:t>
            </a:r>
            <a:r>
              <a:rPr lang="en-US" dirty="0"/>
              <a:t>-edge colorable. The chromatic index of G, denoted by X`(G), is the smallest </a:t>
            </a:r>
            <a:r>
              <a:rPr lang="en-US" i="1" dirty="0"/>
              <a:t>k</a:t>
            </a:r>
            <a:r>
              <a:rPr lang="en-US" dirty="0"/>
              <a:t> for which G is </a:t>
            </a:r>
            <a:r>
              <a:rPr lang="en-US" i="1" dirty="0"/>
              <a:t>k</a:t>
            </a:r>
            <a:r>
              <a:rPr lang="en-US" dirty="0"/>
              <a:t>-edge-colorable. For example, consider the following graphs with eight edges:</a:t>
            </a:r>
          </a:p>
          <a:p>
            <a:pPr marL="0" indent="0" algn="just">
              <a:buNone/>
            </a:pPr>
            <a:r>
              <a:rPr lang="en-US" sz="2400" dirty="0" smtClean="0"/>
              <a:t>		</a:t>
            </a:r>
            <a:endParaRPr lang="en-US" sz="2400" dirty="0"/>
          </a:p>
          <a:p>
            <a:pPr marL="0" indent="0" algn="just">
              <a:buNone/>
            </a:pPr>
            <a:endParaRPr lang="en-US" sz="2400" dirty="0"/>
          </a:p>
          <a:p>
            <a:pPr marL="0" indent="0" algn="just">
              <a:buNone/>
            </a:pPr>
            <a:r>
              <a:rPr lang="en-US" dirty="0"/>
              <a:t>4-edges-coloring</a:t>
            </a:r>
          </a:p>
          <a:p>
            <a:pPr marL="0" indent="0" algn="just">
              <a:buNone/>
            </a:pPr>
            <a:endParaRPr lang="en-US" sz="2400" dirty="0" smtClean="0"/>
          </a:p>
          <a:p>
            <a:pPr marL="0" indent="0" algn="just">
              <a:buNone/>
            </a:pPr>
            <a:endParaRPr lang="en-US" sz="2400" dirty="0" smtClean="0"/>
          </a:p>
          <a:p>
            <a:pPr marL="0" indent="0" algn="just">
              <a:buNone/>
            </a:pPr>
            <a:endParaRPr lang="en-US" sz="2400" dirty="0" smtClean="0"/>
          </a:p>
          <a:p>
            <a:pPr marL="0" indent="0" algn="just">
              <a:buNone/>
            </a:pPr>
            <a:endParaRPr lang="en-US" sz="2400" dirty="0" smtClean="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p:txBody>
      </p:sp>
      <p:pic>
        <p:nvPicPr>
          <p:cNvPr id="5" name="Picture 4"/>
          <p:cNvPicPr>
            <a:picLocks noChangeAspect="1"/>
          </p:cNvPicPr>
          <p:nvPr/>
        </p:nvPicPr>
        <p:blipFill>
          <a:blip r:embed="rId2"/>
          <a:stretch>
            <a:fillRect/>
          </a:stretch>
        </p:blipFill>
        <p:spPr>
          <a:xfrm>
            <a:off x="4946073" y="4244909"/>
            <a:ext cx="3283527" cy="1823381"/>
          </a:xfrm>
          <a:prstGeom prst="rect">
            <a:avLst/>
          </a:prstGeom>
        </p:spPr>
      </p:pic>
    </p:spTree>
    <p:extLst>
      <p:ext uri="{BB962C8B-B14F-4D97-AF65-F5344CB8AC3E}">
        <p14:creationId xmlns:p14="http://schemas.microsoft.com/office/powerpoint/2010/main" val="31590655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Continued…</a:t>
            </a:r>
            <a:endParaRPr lang="en-US"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dirty="0" smtClean="0"/>
              <a:t>5-edge-coloring</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r>
              <a:rPr lang="en-US" dirty="0"/>
              <a:t>6-edge-coloring</a:t>
            </a:r>
          </a:p>
          <a:p>
            <a:pPr marL="0" indent="0" algn="just">
              <a:buNone/>
            </a:pPr>
            <a:endParaRPr lang="en-US" dirty="0"/>
          </a:p>
          <a:p>
            <a:pPr marL="0" indent="0" algn="just">
              <a:buNone/>
            </a:pPr>
            <a:endParaRPr lang="en-US" sz="2400" dirty="0"/>
          </a:p>
        </p:txBody>
      </p:sp>
      <p:pic>
        <p:nvPicPr>
          <p:cNvPr id="4" name="Picture 3"/>
          <p:cNvPicPr>
            <a:picLocks noChangeAspect="1"/>
          </p:cNvPicPr>
          <p:nvPr/>
        </p:nvPicPr>
        <p:blipFill>
          <a:blip r:embed="rId2"/>
          <a:stretch>
            <a:fillRect/>
          </a:stretch>
        </p:blipFill>
        <p:spPr>
          <a:xfrm>
            <a:off x="5361710" y="1825625"/>
            <a:ext cx="3144982" cy="2036618"/>
          </a:xfrm>
          <a:prstGeom prst="rect">
            <a:avLst/>
          </a:prstGeom>
        </p:spPr>
      </p:pic>
      <p:pic>
        <p:nvPicPr>
          <p:cNvPr id="6" name="Picture 5"/>
          <p:cNvPicPr>
            <a:picLocks noChangeAspect="1"/>
          </p:cNvPicPr>
          <p:nvPr/>
        </p:nvPicPr>
        <p:blipFill>
          <a:blip r:embed="rId3"/>
          <a:stretch>
            <a:fillRect/>
          </a:stretch>
        </p:blipFill>
        <p:spPr>
          <a:xfrm>
            <a:off x="4437744" y="3997180"/>
            <a:ext cx="4290620" cy="1987984"/>
          </a:xfrm>
          <a:prstGeom prst="rect">
            <a:avLst/>
          </a:prstGeom>
        </p:spPr>
      </p:pic>
    </p:spTree>
    <p:extLst>
      <p:ext uri="{BB962C8B-B14F-4D97-AF65-F5344CB8AC3E}">
        <p14:creationId xmlns:p14="http://schemas.microsoft.com/office/powerpoint/2010/main" val="209021544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Continued…</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buNone/>
            </a:pPr>
            <a:endParaRPr lang="en-US" sz="2400" dirty="0" smtClean="0"/>
          </a:p>
          <a:p>
            <a:pPr marL="0" indent="0">
              <a:buNone/>
            </a:pPr>
            <a:r>
              <a:rPr lang="en-US" sz="2400" dirty="0" smtClean="0"/>
              <a:t>Not </a:t>
            </a:r>
            <a:r>
              <a:rPr lang="en-US" sz="2400" dirty="0"/>
              <a:t>a permissible coloring. Since two of the edges colored blue meet at a common vertex</a:t>
            </a:r>
          </a:p>
          <a:p>
            <a:pPr marL="0" indent="0">
              <a:buNone/>
            </a:pPr>
            <a:r>
              <a:rPr lang="en-US" sz="2400" dirty="0"/>
              <a:t>From the above examples, it follows that X`(G) ≤ 4, since G has a 4-edge-coloring in figure a (above). On the other hand, X`(G) ≥ 4, since G contains 4 edges meeting at a common vertex i.e., a vertex of degree 4, which must be assigned different colors. Therefore, X`(G) = 4.</a:t>
            </a:r>
          </a:p>
          <a:p>
            <a:pPr marL="0" indent="0" algn="just">
              <a:buNone/>
            </a:pPr>
            <a:endParaRPr lang="en-US" sz="2000" dirty="0"/>
          </a:p>
        </p:txBody>
      </p:sp>
      <p:pic>
        <p:nvPicPr>
          <p:cNvPr id="5" name="Picture 4"/>
          <p:cNvPicPr>
            <a:picLocks noChangeAspect="1"/>
          </p:cNvPicPr>
          <p:nvPr/>
        </p:nvPicPr>
        <p:blipFill>
          <a:blip r:embed="rId2"/>
          <a:stretch>
            <a:fillRect/>
          </a:stretch>
        </p:blipFill>
        <p:spPr>
          <a:xfrm>
            <a:off x="3214255" y="2008909"/>
            <a:ext cx="5389418" cy="1814946"/>
          </a:xfrm>
          <a:prstGeom prst="rect">
            <a:avLst/>
          </a:prstGeom>
        </p:spPr>
      </p:pic>
    </p:spTree>
    <p:extLst>
      <p:ext uri="{BB962C8B-B14F-4D97-AF65-F5344CB8AC3E}">
        <p14:creationId xmlns:p14="http://schemas.microsoft.com/office/powerpoint/2010/main" val="37053582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normAutofit/>
          </a:bodyPr>
          <a:lstStyle/>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buNone/>
            </a:pPr>
            <a:endParaRPr lang="en-US" sz="2400" dirty="0" smtClean="0"/>
          </a:p>
          <a:p>
            <a:pPr marL="0" indent="0" algn="just">
              <a:buNone/>
            </a:pPr>
            <a:endParaRPr lang="en-US" sz="2000" dirty="0"/>
          </a:p>
        </p:txBody>
      </p:sp>
    </p:spTree>
    <p:extLst>
      <p:ext uri="{BB962C8B-B14F-4D97-AF65-F5344CB8AC3E}">
        <p14:creationId xmlns:p14="http://schemas.microsoft.com/office/powerpoint/2010/main" val="2856237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solidFill>
                  <a:srgbClr val="FF0000"/>
                </a:solidFill>
              </a:rPr>
              <a:t>Planarity Testing</a:t>
            </a:r>
            <a:r>
              <a:rPr lang="en-US" dirty="0"/>
              <a:t/>
            </a:r>
            <a:br>
              <a:rPr lang="en-US" dirty="0"/>
            </a:br>
            <a:endParaRPr lang="en-US" sz="1600" dirty="0">
              <a:solidFill>
                <a:srgbClr val="FF0000"/>
              </a:solidFill>
            </a:endParaRPr>
          </a:p>
        </p:txBody>
      </p:sp>
      <p:sp>
        <p:nvSpPr>
          <p:cNvPr id="3" name="Content Placeholder 2"/>
          <p:cNvSpPr>
            <a:spLocks noGrp="1"/>
          </p:cNvSpPr>
          <p:nvPr>
            <p:ph idx="1"/>
          </p:nvPr>
        </p:nvSpPr>
        <p:spPr>
          <a:xfrm>
            <a:off x="838200" y="1853334"/>
            <a:ext cx="10515600" cy="4351338"/>
          </a:xfrm>
        </p:spPr>
        <p:txBody>
          <a:bodyPr>
            <a:noAutofit/>
          </a:bodyPr>
          <a:lstStyle/>
          <a:p>
            <a:pPr marL="0" indent="0">
              <a:buNone/>
            </a:pPr>
            <a:r>
              <a:rPr lang="en-US" sz="3200" dirty="0"/>
              <a:t>The Corollaries 1, 2 and their generalization are often useful for showing that graph is not planar. Unfortunately, there are many graphs which satisfy these inequalities but are not planar. Therefore, we need other way to decide planarity.</a:t>
            </a:r>
          </a:p>
          <a:p>
            <a:pPr marL="0" indent="0">
              <a:buNone/>
            </a:pPr>
            <a:r>
              <a:rPr lang="en-US" sz="3200" dirty="0"/>
              <a:t>Some important observations:</a:t>
            </a:r>
          </a:p>
          <a:p>
            <a:pPr marL="0" indent="0">
              <a:buNone/>
            </a:pPr>
            <a:r>
              <a:rPr lang="en-US" sz="3200" b="1" dirty="0"/>
              <a:t>Observation 1</a:t>
            </a:r>
            <a:endParaRPr lang="en-US" sz="3200" dirty="0"/>
          </a:p>
          <a:p>
            <a:r>
              <a:rPr lang="en-US" sz="3200" dirty="0"/>
              <a:t>Not all graphs are planar.</a:t>
            </a:r>
          </a:p>
          <a:p>
            <a:r>
              <a:rPr lang="en-US" sz="3200" dirty="0"/>
              <a:t>For example, we know K</a:t>
            </a:r>
            <a:r>
              <a:rPr lang="en-US" sz="3200" baseline="-25000" dirty="0"/>
              <a:t>5</a:t>
            </a:r>
            <a:r>
              <a:rPr lang="en-US" sz="3200" dirty="0"/>
              <a:t> and K</a:t>
            </a:r>
            <a:r>
              <a:rPr lang="en-US" sz="3200" baseline="-25000" dirty="0"/>
              <a:t>3,3</a:t>
            </a:r>
            <a:r>
              <a:rPr lang="en-US" sz="3200" dirty="0"/>
              <a:t> are not planar.</a:t>
            </a:r>
          </a:p>
          <a:p>
            <a:pPr marL="0" indent="0" algn="just">
              <a:buNone/>
            </a:pPr>
            <a:endParaRPr lang="en-US" sz="3600" dirty="0" smtClean="0"/>
          </a:p>
          <a:p>
            <a:pPr marL="0" indent="0" algn="just">
              <a:buNone/>
            </a:pPr>
            <a:endParaRPr lang="en-US" sz="3600" dirty="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a:p>
          <a:p>
            <a:pPr marL="0" indent="0" algn="just">
              <a:buNone/>
            </a:pPr>
            <a:endParaRPr lang="en-US" sz="3600" dirty="0"/>
          </a:p>
        </p:txBody>
      </p:sp>
    </p:spTree>
    <p:extLst>
      <p:ext uri="{BB962C8B-B14F-4D97-AF65-F5344CB8AC3E}">
        <p14:creationId xmlns:p14="http://schemas.microsoft.com/office/powerpoint/2010/main" val="3710650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solidFill>
                  <a:srgbClr val="FF0000"/>
                </a:solidFill>
              </a:rPr>
              <a:t>Continued…</a:t>
            </a:r>
            <a:r>
              <a:rPr lang="en-US" dirty="0"/>
              <a:t/>
            </a:r>
            <a:br>
              <a:rPr lang="en-US" dirty="0"/>
            </a:br>
            <a:endParaRPr lang="en-US" sz="1600" dirty="0">
              <a:solidFill>
                <a:srgbClr val="FF0000"/>
              </a:solidFill>
            </a:endParaRPr>
          </a:p>
        </p:txBody>
      </p:sp>
      <p:sp>
        <p:nvSpPr>
          <p:cNvPr id="3" name="Content Placeholder 2"/>
          <p:cNvSpPr>
            <a:spLocks noGrp="1"/>
          </p:cNvSpPr>
          <p:nvPr>
            <p:ph idx="1"/>
          </p:nvPr>
        </p:nvSpPr>
        <p:spPr>
          <a:xfrm>
            <a:off x="838200" y="1853334"/>
            <a:ext cx="10515600" cy="4351338"/>
          </a:xfrm>
        </p:spPr>
        <p:txBody>
          <a:bodyPr>
            <a:noAutofit/>
          </a:bodyPr>
          <a:lstStyle/>
          <a:p>
            <a:pPr marL="0" indent="0">
              <a:buNone/>
            </a:pPr>
            <a:r>
              <a:rPr lang="en-US" b="1" dirty="0"/>
              <a:t>Observation 2</a:t>
            </a:r>
            <a:endParaRPr lang="en-US" dirty="0"/>
          </a:p>
          <a:p>
            <a:r>
              <a:rPr lang="en-US" dirty="0"/>
              <a:t>If G is a planar graph, then every subgraph of G is planar;</a:t>
            </a:r>
          </a:p>
          <a:p>
            <a:r>
              <a:rPr lang="en-US" dirty="0"/>
              <a:t>We usually stated observation 2 as follows</a:t>
            </a:r>
          </a:p>
          <a:p>
            <a:pPr marL="0" indent="0">
              <a:buNone/>
            </a:pPr>
            <a:r>
              <a:rPr lang="en-US" b="1" dirty="0"/>
              <a:t>Observation 2a</a:t>
            </a:r>
            <a:endParaRPr lang="en-US" dirty="0"/>
          </a:p>
          <a:p>
            <a:r>
              <a:rPr lang="en-US" dirty="0"/>
              <a:t>If G contains a nonplanar graph as a subgraph, then G is non-planar. For example, following graph is nonplanar</a:t>
            </a:r>
          </a:p>
          <a:p>
            <a:pPr marL="0" indent="0" algn="just">
              <a:buNone/>
            </a:pPr>
            <a:endParaRPr lang="en-US" sz="3600" dirty="0" smtClean="0"/>
          </a:p>
          <a:p>
            <a:pPr marL="0" indent="0" algn="just">
              <a:buNone/>
            </a:pPr>
            <a:endParaRPr lang="en-US" sz="3600" dirty="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a:p>
          <a:p>
            <a:pPr marL="0" indent="0" algn="just">
              <a:buNone/>
            </a:pPr>
            <a:endParaRPr lang="en-US" sz="3600" dirty="0"/>
          </a:p>
        </p:txBody>
      </p:sp>
      <p:pic>
        <p:nvPicPr>
          <p:cNvPr id="4" name="Picture 3"/>
          <p:cNvPicPr>
            <a:picLocks noChangeAspect="1"/>
          </p:cNvPicPr>
          <p:nvPr/>
        </p:nvPicPr>
        <p:blipFill>
          <a:blip r:embed="rId2"/>
          <a:stretch>
            <a:fillRect/>
          </a:stretch>
        </p:blipFill>
        <p:spPr>
          <a:xfrm>
            <a:off x="1842655" y="4835701"/>
            <a:ext cx="7578436" cy="1204882"/>
          </a:xfrm>
          <a:prstGeom prst="rect">
            <a:avLst/>
          </a:prstGeom>
        </p:spPr>
      </p:pic>
    </p:spTree>
    <p:extLst>
      <p:ext uri="{BB962C8B-B14F-4D97-AF65-F5344CB8AC3E}">
        <p14:creationId xmlns:p14="http://schemas.microsoft.com/office/powerpoint/2010/main" val="28635288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solidFill>
                  <a:srgbClr val="FF0000"/>
                </a:solidFill>
              </a:rPr>
              <a:t>Continued…</a:t>
            </a:r>
            <a:r>
              <a:rPr lang="en-US" dirty="0"/>
              <a:t/>
            </a:r>
            <a:br>
              <a:rPr lang="en-US" dirty="0"/>
            </a:br>
            <a:endParaRPr lang="en-US" sz="1600"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53334"/>
                <a:ext cx="10515600" cy="4351338"/>
              </a:xfrm>
            </p:spPr>
            <p:txBody>
              <a:bodyPr>
                <a:noAutofit/>
              </a:bodyPr>
              <a:lstStyle/>
              <a:p>
                <a:pPr marL="0" indent="0">
                  <a:buNone/>
                </a:pPr>
                <a:r>
                  <a:rPr lang="en-US" dirty="0" smtClean="0"/>
                  <a:t>Since it contains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5</m:t>
                        </m:r>
                      </m:sub>
                    </m:sSub>
                  </m:oMath>
                </a14:m>
                <a:r>
                  <a:rPr lang="en-US" dirty="0" smtClean="0"/>
                  <a:t> </a:t>
                </a:r>
                <a:r>
                  <a:rPr lang="en-US" dirty="0"/>
                  <a:t>as a subgraph.</a:t>
                </a:r>
              </a:p>
              <a:p>
                <a:pPr marL="0" indent="0">
                  <a:buNone/>
                </a:pPr>
                <a:r>
                  <a:rPr lang="en-US" dirty="0"/>
                  <a:t>The following graph is also </a:t>
                </a:r>
                <a:r>
                  <a:rPr lang="en-US" dirty="0" smtClean="0"/>
                  <a:t>non-planar</a:t>
                </a:r>
              </a:p>
              <a:p>
                <a:pPr marL="0" indent="0">
                  <a:buNone/>
                </a:pPr>
                <a:endParaRPr lang="en-US" dirty="0"/>
              </a:p>
              <a:p>
                <a:pPr marL="0" indent="0">
                  <a:buNone/>
                </a:pPr>
                <a:endParaRPr lang="en-US" dirty="0" smtClean="0"/>
              </a:p>
              <a:p>
                <a:pPr marL="0" indent="0">
                  <a:buNone/>
                </a:pPr>
                <a:endParaRPr lang="en-US" dirty="0"/>
              </a:p>
              <a:p>
                <a:pPr marL="0" indent="0" algn="just">
                  <a:buNone/>
                </a:pPr>
                <a:r>
                  <a:rPr lang="en-US" dirty="0"/>
                  <a:t>Since the it contains K3,3 as a subgraph.</a:t>
                </a:r>
              </a:p>
              <a:p>
                <a:pPr marL="0" indent="0" algn="just">
                  <a:buNone/>
                </a:pPr>
                <a:r>
                  <a:rPr lang="en-US" dirty="0"/>
                  <a:t>Observation 3</a:t>
                </a:r>
              </a:p>
              <a:p>
                <a:pPr marL="0" indent="0" algn="just">
                  <a:buNone/>
                </a:pPr>
                <a:r>
                  <a:rPr lang="en-US" dirty="0"/>
                  <a:t>If G is a planar graph, then every </a:t>
                </a:r>
                <a:r>
                  <a:rPr lang="en-US" dirty="0" smtClean="0"/>
                  <a:t>subdivision  </a:t>
                </a:r>
                <a:r>
                  <a:rPr lang="en-US" dirty="0"/>
                  <a:t>of G is planar, we usually stated observation 3 in the following way.</a:t>
                </a:r>
              </a:p>
              <a:p>
                <a:pPr marL="0" indent="0" algn="just">
                  <a:buNone/>
                </a:pPr>
                <a:endParaRPr lang="en-US" sz="3600" dirty="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a:p>
              <a:p>
                <a:pPr marL="0" indent="0" algn="just">
                  <a:buNone/>
                </a:pPr>
                <a:endParaRPr lang="en-US"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53334"/>
                <a:ext cx="10515600" cy="4351338"/>
              </a:xfrm>
              <a:blipFill>
                <a:blip r:embed="rId2"/>
                <a:stretch>
                  <a:fillRect l="-1217" t="-2241" r="-1159" b="-5882"/>
                </a:stretch>
              </a:blipFill>
            </p:spPr>
            <p:txBody>
              <a:bodyPr/>
              <a:lstStyle/>
              <a:p>
                <a:r>
                  <a:rPr lang="en-US">
                    <a:noFill/>
                  </a:rPr>
                  <a:t> </a:t>
                </a:r>
              </a:p>
            </p:txBody>
          </p:sp>
        </mc:Fallback>
      </mc:AlternateContent>
      <p:pic>
        <p:nvPicPr>
          <p:cNvPr id="5" name="Picture 4" descr="https://scanftree.com/Graph-Theory/g81.gif"/>
          <p:cNvPicPr/>
          <p:nvPr/>
        </p:nvPicPr>
        <p:blipFill>
          <a:blip r:embed="rId3">
            <a:extLst>
              <a:ext uri="{28A0092B-C50C-407E-A947-70E740481C1C}">
                <a14:useLocalDpi xmlns:a14="http://schemas.microsoft.com/office/drawing/2010/main" val="0"/>
              </a:ext>
            </a:extLst>
          </a:blip>
          <a:srcRect/>
          <a:stretch>
            <a:fillRect/>
          </a:stretch>
        </p:blipFill>
        <p:spPr bwMode="auto">
          <a:xfrm>
            <a:off x="1108364" y="2795587"/>
            <a:ext cx="8686800" cy="1266825"/>
          </a:xfrm>
          <a:prstGeom prst="rect">
            <a:avLst/>
          </a:prstGeom>
          <a:noFill/>
          <a:ln>
            <a:noFill/>
          </a:ln>
        </p:spPr>
      </p:pic>
    </p:spTree>
    <p:extLst>
      <p:ext uri="{BB962C8B-B14F-4D97-AF65-F5344CB8AC3E}">
        <p14:creationId xmlns:p14="http://schemas.microsoft.com/office/powerpoint/2010/main" val="41306350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Continued….</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dirty="0"/>
              <a:t>For example, following graph is non-planar</a:t>
            </a:r>
            <a:r>
              <a:rPr lang="en-US" dirty="0" smtClean="0"/>
              <a:t>,</a:t>
            </a: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r>
              <a:rPr lang="en-US" dirty="0" smtClean="0"/>
              <a:t>Since </a:t>
            </a:r>
            <a:r>
              <a:rPr lang="en-US" dirty="0"/>
              <a:t>it is a subdivision of K</a:t>
            </a:r>
            <a:r>
              <a:rPr lang="en-US" baseline="-25000" dirty="0"/>
              <a:t>5</a:t>
            </a:r>
            <a:r>
              <a:rPr lang="en-US" dirty="0"/>
              <a:t>.</a:t>
            </a:r>
          </a:p>
          <a:p>
            <a:pPr marL="0" indent="0">
              <a:buNone/>
            </a:pPr>
            <a:r>
              <a:rPr lang="en-US" dirty="0"/>
              <a:t>Also, the following graph is non-planar,</a:t>
            </a:r>
          </a:p>
          <a:p>
            <a:pPr marL="0" indent="0">
              <a:buNone/>
            </a:pPr>
            <a:endParaRPr lang="en-US" dirty="0"/>
          </a:p>
        </p:txBody>
      </p:sp>
      <p:pic>
        <p:nvPicPr>
          <p:cNvPr id="4" name="Picture 3"/>
          <p:cNvPicPr>
            <a:picLocks noChangeAspect="1"/>
          </p:cNvPicPr>
          <p:nvPr/>
        </p:nvPicPr>
        <p:blipFill>
          <a:blip r:embed="rId2"/>
          <a:stretch>
            <a:fillRect/>
          </a:stretch>
        </p:blipFill>
        <p:spPr>
          <a:xfrm>
            <a:off x="3865418" y="2388991"/>
            <a:ext cx="5868611" cy="2335409"/>
          </a:xfrm>
          <a:prstGeom prst="rect">
            <a:avLst/>
          </a:prstGeom>
        </p:spPr>
      </p:pic>
    </p:spTree>
    <p:extLst>
      <p:ext uri="{BB962C8B-B14F-4D97-AF65-F5344CB8AC3E}">
        <p14:creationId xmlns:p14="http://schemas.microsoft.com/office/powerpoint/2010/main" val="93949483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Continued….</a:t>
            </a:r>
            <a:endParaRPr lang="en-US" dirty="0">
              <a:solidFill>
                <a:srgbClr val="FF0000"/>
              </a:solidFill>
            </a:endParaRPr>
          </a:p>
        </p:txBody>
      </p:sp>
      <p:sp>
        <p:nvSpPr>
          <p:cNvPr id="3" name="Content Placeholder 2"/>
          <p:cNvSpPr>
            <a:spLocks noGrp="1"/>
          </p:cNvSpPr>
          <p:nvPr>
            <p:ph idx="1"/>
          </p:nvPr>
        </p:nvSpPr>
        <p:spPr/>
        <p:txBody>
          <a:bodyPr>
            <a:no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Since </a:t>
            </a:r>
            <a:r>
              <a:rPr lang="en-US" dirty="0"/>
              <a:t>it is a subdivision of K</a:t>
            </a:r>
            <a:r>
              <a:rPr lang="en-US" baseline="-25000" dirty="0"/>
              <a:t>3,3</a:t>
            </a:r>
            <a:r>
              <a:rPr lang="en-US" dirty="0"/>
              <a:t>.</a:t>
            </a:r>
          </a:p>
          <a:p>
            <a:pPr marL="0" indent="0">
              <a:buNone/>
            </a:pPr>
            <a:r>
              <a:rPr lang="en-US" dirty="0"/>
              <a:t>It follows from observations (2a) and (3a) that, if any graph G contains a subdivision of K</a:t>
            </a:r>
            <a:r>
              <a:rPr lang="en-US" baseline="-25000" dirty="0"/>
              <a:t>5 </a:t>
            </a:r>
            <a:r>
              <a:rPr lang="en-US" dirty="0"/>
              <a:t>and K</a:t>
            </a:r>
            <a:r>
              <a:rPr lang="en-US" baseline="-25000" dirty="0"/>
              <a:t>3,3</a:t>
            </a:r>
            <a:r>
              <a:rPr lang="en-US" dirty="0"/>
              <a:t> as a subgraph, then G must be non-planar.</a:t>
            </a:r>
          </a:p>
          <a:p>
            <a:pPr marL="0" indent="0">
              <a:buNone/>
            </a:pPr>
            <a:endParaRPr lang="en-US" dirty="0"/>
          </a:p>
        </p:txBody>
      </p:sp>
      <p:pic>
        <p:nvPicPr>
          <p:cNvPr id="6" name="Picture 5"/>
          <p:cNvPicPr>
            <a:picLocks noChangeAspect="1"/>
          </p:cNvPicPr>
          <p:nvPr/>
        </p:nvPicPr>
        <p:blipFill>
          <a:blip r:embed="rId2"/>
          <a:stretch>
            <a:fillRect/>
          </a:stretch>
        </p:blipFill>
        <p:spPr>
          <a:xfrm>
            <a:off x="1939636" y="1925782"/>
            <a:ext cx="7897091" cy="2673927"/>
          </a:xfrm>
          <a:prstGeom prst="rect">
            <a:avLst/>
          </a:prstGeom>
        </p:spPr>
      </p:pic>
    </p:spTree>
    <p:extLst>
      <p:ext uri="{BB962C8B-B14F-4D97-AF65-F5344CB8AC3E}">
        <p14:creationId xmlns:p14="http://schemas.microsoft.com/office/powerpoint/2010/main" val="368268464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Continued….</a:t>
            </a:r>
            <a:endParaRPr lang="en-US" dirty="0">
              <a:solidFill>
                <a:srgbClr val="FF0000"/>
              </a:solidFill>
            </a:endParaRPr>
          </a:p>
        </p:txBody>
      </p:sp>
      <p:sp>
        <p:nvSpPr>
          <p:cNvPr id="3" name="Content Placeholder 2"/>
          <p:cNvSpPr>
            <a:spLocks noGrp="1"/>
          </p:cNvSpPr>
          <p:nvPr>
            <p:ph idx="1"/>
          </p:nvPr>
        </p:nvSpPr>
        <p:spPr/>
        <p:txBody>
          <a:bodyPr>
            <a:noAutofit/>
          </a:bodyPr>
          <a:lstStyle/>
          <a:p>
            <a:pPr marL="0" indent="0">
              <a:buNone/>
            </a:pPr>
            <a:r>
              <a:rPr lang="en-US" sz="2400" dirty="0"/>
              <a:t>Why are we so obsessed with K</a:t>
            </a:r>
            <a:r>
              <a:rPr lang="en-US" sz="2400" baseline="-25000" dirty="0"/>
              <a:t>5</a:t>
            </a:r>
            <a:r>
              <a:rPr lang="en-US" sz="2400" dirty="0"/>
              <a:t> and K</a:t>
            </a:r>
            <a:r>
              <a:rPr lang="en-US" sz="2400" baseline="-25000" dirty="0"/>
              <a:t>3,3</a:t>
            </a:r>
            <a:r>
              <a:rPr lang="en-US" sz="2400" dirty="0"/>
              <a:t>?</a:t>
            </a:r>
            <a:r>
              <a:rPr lang="en-US" sz="2400" i="1" dirty="0"/>
              <a:t> The reason is that all non-planar graphs can be obtained by adding vertices and edges to a subdivision of </a:t>
            </a:r>
            <a:r>
              <a:rPr lang="en-US" sz="2400" i="1" baseline="-25000" dirty="0"/>
              <a:t> </a:t>
            </a:r>
            <a:r>
              <a:rPr lang="en-US" sz="2400" i="1" dirty="0"/>
              <a:t>K</a:t>
            </a:r>
            <a:r>
              <a:rPr lang="en-US" sz="2400" i="1" baseline="-25000" dirty="0"/>
              <a:t>5 </a:t>
            </a:r>
            <a:r>
              <a:rPr lang="en-US" sz="2400" i="1" dirty="0"/>
              <a:t>and K</a:t>
            </a:r>
            <a:r>
              <a:rPr lang="en-US" sz="2400" i="1" baseline="-25000" dirty="0"/>
              <a:t>3,3</a:t>
            </a:r>
            <a:r>
              <a:rPr lang="en-US" sz="2400" i="1" dirty="0"/>
              <a:t>.</a:t>
            </a:r>
            <a:endParaRPr lang="en-US" sz="2400" dirty="0"/>
          </a:p>
          <a:p>
            <a:pPr marL="0" indent="0">
              <a:buNone/>
            </a:pPr>
            <a:r>
              <a:rPr lang="en-US" sz="2400" dirty="0"/>
              <a:t>Every non-planar graph contains K</a:t>
            </a:r>
            <a:r>
              <a:rPr lang="en-US" sz="2400" baseline="-25000" dirty="0"/>
              <a:t>5 </a:t>
            </a:r>
            <a:r>
              <a:rPr lang="en-US" sz="2400" dirty="0"/>
              <a:t>or K</a:t>
            </a:r>
            <a:r>
              <a:rPr lang="en-US" sz="2400" baseline="-25000" dirty="0"/>
              <a:t>3,3</a:t>
            </a:r>
            <a:r>
              <a:rPr lang="en-US" sz="2400" dirty="0"/>
              <a:t> as a subgraph.</a:t>
            </a:r>
          </a:p>
          <a:p>
            <a:pPr marL="0" indent="0">
              <a:buNone/>
            </a:pPr>
            <a:r>
              <a:rPr lang="en-US" sz="2400" b="1" dirty="0">
                <a:solidFill>
                  <a:srgbClr val="FF0000"/>
                </a:solidFill>
              </a:rPr>
              <a:t>Duality</a:t>
            </a:r>
            <a:endParaRPr lang="en-US" sz="2400" dirty="0">
              <a:solidFill>
                <a:srgbClr val="FF0000"/>
              </a:solidFill>
            </a:endParaRPr>
          </a:p>
          <a:p>
            <a:pPr marL="0" indent="0">
              <a:buNone/>
            </a:pPr>
            <a:r>
              <a:rPr lang="en-US" sz="2400" dirty="0"/>
              <a:t>Given a connected planar graph G, we construct dual graph G* in three stages.</a:t>
            </a:r>
          </a:p>
          <a:p>
            <a:r>
              <a:rPr lang="en-US" sz="2400" dirty="0"/>
              <a:t>Take a plane drawing of G.</a:t>
            </a:r>
          </a:p>
          <a:p>
            <a:r>
              <a:rPr lang="en-US" sz="2400" dirty="0"/>
              <a:t>Choose one point inside each face of the plane drawing - these points are the vertices of G*.</a:t>
            </a:r>
          </a:p>
          <a:p>
            <a:r>
              <a:rPr lang="en-US" sz="2400" dirty="0"/>
              <a:t>For each e of the plane drawing, draw a line connecting the vertices of G* on each side of e.</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376014518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Continued….</a:t>
            </a:r>
            <a:endParaRPr lang="en-US" dirty="0">
              <a:solidFill>
                <a:srgbClr val="FF0000"/>
              </a:solidFill>
            </a:endParaRPr>
          </a:p>
        </p:txBody>
      </p:sp>
      <p:sp>
        <p:nvSpPr>
          <p:cNvPr id="3" name="Content Placeholder 2"/>
          <p:cNvSpPr>
            <a:spLocks noGrp="1"/>
          </p:cNvSpPr>
          <p:nvPr>
            <p:ph idx="1"/>
          </p:nvPr>
        </p:nvSpPr>
        <p:spPr/>
        <p:txBody>
          <a:bodyPr>
            <a:noAutofit/>
          </a:bodyPr>
          <a:lstStyle/>
          <a:p>
            <a:pPr marL="0" indent="0">
              <a:buNone/>
            </a:pPr>
            <a:r>
              <a:rPr lang="en-US" dirty="0"/>
              <a:t>This procedure is illustrated as follows:</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pic>
        <p:nvPicPr>
          <p:cNvPr id="4" name="Picture 3"/>
          <p:cNvPicPr>
            <a:picLocks noChangeAspect="1"/>
          </p:cNvPicPr>
          <p:nvPr/>
        </p:nvPicPr>
        <p:blipFill>
          <a:blip r:embed="rId2"/>
          <a:stretch>
            <a:fillRect/>
          </a:stretch>
        </p:blipFill>
        <p:spPr>
          <a:xfrm>
            <a:off x="2930236" y="2424545"/>
            <a:ext cx="6726382" cy="3616037"/>
          </a:xfrm>
          <a:prstGeom prst="rect">
            <a:avLst/>
          </a:prstGeom>
        </p:spPr>
      </p:pic>
    </p:spTree>
    <p:extLst>
      <p:ext uri="{BB962C8B-B14F-4D97-AF65-F5344CB8AC3E}">
        <p14:creationId xmlns:p14="http://schemas.microsoft.com/office/powerpoint/2010/main" val="358932173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Continued….</a:t>
            </a:r>
            <a:endParaRPr lang="en-US" dirty="0">
              <a:solidFill>
                <a:srgbClr val="FF0000"/>
              </a:solidFill>
            </a:endParaRP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3200" dirty="0"/>
              <a:t>Note that each plane drawing of G given rise to just one dual graph G*.</a:t>
            </a:r>
          </a:p>
          <a:p>
            <a:pPr marL="514350" indent="-514350">
              <a:buFont typeface="+mj-lt"/>
              <a:buAutoNum type="arabicPeriod"/>
            </a:pPr>
            <a:r>
              <a:rPr lang="en-US" sz="3200" i="1" dirty="0"/>
              <a:t>If G is a connected planar graph with n vertices, f faces and m edges, then G* has f vertices, n faces and m edges</a:t>
            </a:r>
            <a:r>
              <a:rPr lang="en-US" sz="3200" i="1" dirty="0" smtClean="0"/>
              <a:t>.</a:t>
            </a:r>
          </a:p>
          <a:p>
            <a:pPr marL="457200" lvl="1" indent="0">
              <a:buNone/>
            </a:pPr>
            <a:r>
              <a:rPr lang="en-US" sz="3200" dirty="0"/>
              <a:t>G has 5 vertices, 4 faces and 7 edges, and G* has 4 faces, 5 faces, and seven edges.</a:t>
            </a:r>
          </a:p>
          <a:p>
            <a:pPr marL="514350" indent="-514350">
              <a:buFont typeface="+mj-lt"/>
              <a:buAutoNum type="arabicPeriod"/>
            </a:pPr>
            <a:r>
              <a:rPr lang="en-US" sz="3200" dirty="0"/>
              <a:t>that if G is a connected planar graph, then G* is also connected planar graph.</a:t>
            </a:r>
          </a:p>
          <a:p>
            <a:pPr marL="0" indent="0">
              <a:buNone/>
            </a:pPr>
            <a:endParaRPr lang="en-US" sz="3200" dirty="0"/>
          </a:p>
          <a:p>
            <a:pPr marL="0" indent="0">
              <a:buNone/>
            </a:pPr>
            <a:endParaRPr lang="en-US" sz="3200" dirty="0" smtClean="0"/>
          </a:p>
          <a:p>
            <a:pPr marL="0" indent="0">
              <a:buNone/>
            </a:pPr>
            <a:endParaRPr lang="en-US" sz="3200" dirty="0"/>
          </a:p>
          <a:p>
            <a:pPr marL="0" indent="0">
              <a:buNone/>
            </a:pPr>
            <a:endParaRPr lang="en-US" sz="3200" dirty="0" smtClean="0"/>
          </a:p>
          <a:p>
            <a:pPr marL="0" indent="0">
              <a:buNone/>
            </a:pPr>
            <a:endParaRPr lang="en-US" sz="3200" dirty="0" smtClean="0"/>
          </a:p>
          <a:p>
            <a:pPr marL="0" indent="0">
              <a:buNone/>
            </a:pPr>
            <a:endParaRPr lang="en-US" sz="3200" dirty="0"/>
          </a:p>
          <a:p>
            <a:pPr marL="0" indent="0">
              <a:buNone/>
            </a:pPr>
            <a:endParaRPr lang="en-US" sz="3200" dirty="0" smtClean="0"/>
          </a:p>
          <a:p>
            <a:pPr marL="0" indent="0">
              <a:buNone/>
            </a:pPr>
            <a:endParaRPr lang="en-US" sz="3200" dirty="0"/>
          </a:p>
        </p:txBody>
      </p:sp>
    </p:spTree>
    <p:extLst>
      <p:ext uri="{BB962C8B-B14F-4D97-AF65-F5344CB8AC3E}">
        <p14:creationId xmlns:p14="http://schemas.microsoft.com/office/powerpoint/2010/main" val="348297718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51</TotalTime>
  <Words>245</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Cambria Math</vt:lpstr>
      <vt:lpstr>Garamond</vt:lpstr>
      <vt:lpstr>Office Theme</vt:lpstr>
      <vt:lpstr>Organic</vt:lpstr>
      <vt:lpstr>PowerPoint Presentation</vt:lpstr>
      <vt:lpstr>Planarity Testing </vt:lpstr>
      <vt:lpstr>Continued… </vt:lpstr>
      <vt:lpstr>Continued… </vt:lpstr>
      <vt:lpstr>Continued….</vt:lpstr>
      <vt:lpstr>Continued….</vt:lpstr>
      <vt:lpstr>Continued….</vt:lpstr>
      <vt:lpstr>Continued….</vt:lpstr>
      <vt:lpstr>Continued….</vt:lpstr>
      <vt:lpstr>Vertex Coloring</vt:lpstr>
      <vt:lpstr>Continued… </vt:lpstr>
      <vt:lpstr>Continued… </vt:lpstr>
      <vt:lpstr>Edge Colorings</vt:lpstr>
      <vt:lpstr>Continued…</vt:lpstr>
      <vt:lpstr>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Planarity Testing </dc:title>
  <dc:creator>Windows User</dc:creator>
  <cp:lastModifiedBy>Windows User</cp:lastModifiedBy>
  <cp:revision>9</cp:revision>
  <dcterms:created xsi:type="dcterms:W3CDTF">2021-07-11T07:57:04Z</dcterms:created>
  <dcterms:modified xsi:type="dcterms:W3CDTF">2021-07-11T08:50:28Z</dcterms:modified>
</cp:coreProperties>
</file>