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58" r:id="rId5"/>
    <p:sldId id="260" r:id="rId6"/>
    <p:sldId id="261" r:id="rId7"/>
    <p:sldId id="262" r:id="rId8"/>
    <p:sldId id="263" r:id="rId9"/>
    <p:sldId id="264" r:id="rId10"/>
    <p:sldId id="265"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283036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421853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108907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599B37C-7A46-4588-8094-C9C6E6C61DA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556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2634175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675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4268083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2EDF77-48AF-483A-AF4D-D1400ED1795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9B37C-7A46-4588-8094-C9C6E6C61DA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930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2EDF77-48AF-483A-AF4D-D1400ED1795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9B37C-7A46-4588-8094-C9C6E6C61D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368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EDF77-48AF-483A-AF4D-D1400ED1795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17445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11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1779263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3097445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3018174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576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669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1484422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490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16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027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5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2EDF77-48AF-483A-AF4D-D1400ED1795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271029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60440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2EDF77-48AF-483A-AF4D-D1400ED1795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340372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2EDF77-48AF-483A-AF4D-D1400ED1795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17391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EDF77-48AF-483A-AF4D-D1400ED1795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429046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36279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2EDF77-48AF-483A-AF4D-D1400ED1795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B37C-7A46-4588-8094-C9C6E6C61DAD}" type="slidenum">
              <a:rPr lang="en-US" smtClean="0"/>
              <a:t>‹#›</a:t>
            </a:fld>
            <a:endParaRPr lang="en-US"/>
          </a:p>
        </p:txBody>
      </p:sp>
    </p:spTree>
    <p:extLst>
      <p:ext uri="{BB962C8B-B14F-4D97-AF65-F5344CB8AC3E}">
        <p14:creationId xmlns:p14="http://schemas.microsoft.com/office/powerpoint/2010/main" val="254304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EDF77-48AF-483A-AF4D-D1400ED1795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9B37C-7A46-4588-8094-C9C6E6C61DAD}" type="slidenum">
              <a:rPr lang="en-US" smtClean="0"/>
              <a:t>‹#›</a:t>
            </a:fld>
            <a:endParaRPr lang="en-US"/>
          </a:p>
        </p:txBody>
      </p:sp>
    </p:spTree>
    <p:extLst>
      <p:ext uri="{BB962C8B-B14F-4D97-AF65-F5344CB8AC3E}">
        <p14:creationId xmlns:p14="http://schemas.microsoft.com/office/powerpoint/2010/main" val="47183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2EDF77-48AF-483A-AF4D-D1400ED1795F}" type="datetimeFigureOut">
              <a:rPr lang="en-US" smtClean="0"/>
              <a:t>7/11/2021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99B37C-7A46-4588-8094-C9C6E6C61DAD}" type="slidenum">
              <a:rPr lang="en-US" smtClean="0"/>
              <a:t>‹#›</a:t>
            </a:fld>
            <a:endParaRPr lang="en-US"/>
          </a:p>
        </p:txBody>
      </p:sp>
    </p:spTree>
    <p:extLst>
      <p:ext uri="{BB962C8B-B14F-4D97-AF65-F5344CB8AC3E}">
        <p14:creationId xmlns:p14="http://schemas.microsoft.com/office/powerpoint/2010/main" val="1409993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backtracking-set-7-hamiltonian-cyc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4B455E-A955-4522-9520-4B7AD5996772}"/>
                  </a:ext>
                </a:extLst>
              </p:cNvPr>
              <p:cNvSpPr txBox="1"/>
              <p:nvPr/>
            </p:nvSpPr>
            <p:spPr>
              <a:xfrm>
                <a:off x="661182" y="647114"/>
                <a:ext cx="10874326" cy="5625964"/>
              </a:xfrm>
              <a:prstGeom prst="rect">
                <a:avLst/>
              </a:prstGeom>
              <a:solidFill>
                <a:schemeClr val="accent6"/>
              </a:solidFill>
            </p:spPr>
            <p:txBody>
              <a:bodyPr wrap="square">
                <a:spAutoFit/>
              </a:bodyPr>
              <a:lstStyle/>
              <a:p>
                <a:pPr algn="ctr"/>
                <a:r>
                  <a:rPr lang="en-US" sz="6000" dirty="0">
                    <a:ln w="0"/>
                    <a:solidFill>
                      <a:srgbClr val="002060"/>
                    </a:solidFill>
                    <a:effectLst>
                      <a:outerShdw blurRad="38100" dist="19050" dir="2700000" algn="tl" rotWithShape="0">
                        <a:schemeClr val="dk1">
                          <a:alpha val="40000"/>
                        </a:schemeClr>
                      </a:outerShdw>
                    </a:effectLst>
                  </a:rPr>
                  <a:t>ONLINE CLASS</a:t>
                </a:r>
              </a:p>
              <a:p>
                <a:pPr algn="ctr"/>
                <a:r>
                  <a:rPr lang="en-US" sz="4800" dirty="0">
                    <a:ln w="0"/>
                    <a:effectLst>
                      <a:outerShdw blurRad="38100" dist="19050" dir="2700000" algn="tl" rotWithShape="0">
                        <a:schemeClr val="dk1">
                          <a:alpha val="40000"/>
                        </a:schemeClr>
                      </a:outerShdw>
                    </a:effectLst>
                  </a:rPr>
                  <a:t>GRAPH THEORY</a:t>
                </a:r>
              </a:p>
              <a:p>
                <a:pPr algn="ctr"/>
                <a:r>
                  <a:rPr lang="en-US" sz="4800" dirty="0">
                    <a:ln w="0"/>
                    <a:solidFill>
                      <a:srgbClr val="FF0000"/>
                    </a:solidFill>
                    <a:effectLst>
                      <a:outerShdw blurRad="38100" dist="19050" dir="2700000" algn="tl" rotWithShape="0">
                        <a:schemeClr val="dk1">
                          <a:alpha val="40000"/>
                        </a:schemeClr>
                      </a:outerShdw>
                    </a:effectLst>
                  </a:rPr>
                  <a:t>BICTE </a:t>
                </a:r>
                <a14:m>
                  <m:oMath xmlns:m="http://schemas.openxmlformats.org/officeDocument/2006/math">
                    <m:sSup>
                      <m:sSupPr>
                        <m:ctrlPr>
                          <a:rPr lang="en-US" sz="480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ctrlPr>
                      </m:sSupPr>
                      <m:e>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6</m:t>
                        </m:r>
                      </m:e>
                      <m:sup>
                        <m:r>
                          <a:rPr lang="en-US" sz="4800" b="0" i="1" smtClean="0">
                            <a:ln w="0"/>
                            <a:solidFill>
                              <a:srgbClr val="FF0000"/>
                            </a:solidFill>
                            <a:effectLst>
                              <a:outerShdw blurRad="38100" dist="19050" dir="2700000" algn="tl" rotWithShape="0">
                                <a:schemeClr val="dk1">
                                  <a:alpha val="40000"/>
                                </a:schemeClr>
                              </a:outerShdw>
                            </a:effectLst>
                            <a:latin typeface="Cambria Math" panose="02040503050406030204" pitchFamily="18" charset="0"/>
                          </a:rPr>
                          <m:t>𝑇𝐻</m:t>
                        </m:r>
                      </m:sup>
                    </m:sSup>
                  </m:oMath>
                </a14:m>
                <a:r>
                  <a:rPr lang="en-US" sz="4800" dirty="0">
                    <a:ln w="0"/>
                    <a:solidFill>
                      <a:srgbClr val="FF0000"/>
                    </a:solidFill>
                    <a:effectLst>
                      <a:outerShdw blurRad="38100" dist="19050" dir="2700000" algn="tl" rotWithShape="0">
                        <a:schemeClr val="dk1">
                          <a:alpha val="40000"/>
                        </a:schemeClr>
                      </a:outerShdw>
                    </a:effectLst>
                  </a:rPr>
                  <a:t> SEMESTER</a:t>
                </a:r>
              </a:p>
              <a:p>
                <a:pPr algn="ctr"/>
                <a:r>
                  <a:rPr lang="en-US" sz="4800" smtClean="0">
                    <a:ln w="0"/>
                    <a:effectLst>
                      <a:outerShdw blurRad="38100" dist="19050" dir="2700000" algn="tl" rotWithShape="0">
                        <a:schemeClr val="dk1">
                          <a:alpha val="40000"/>
                        </a:schemeClr>
                      </a:outerShdw>
                    </a:effectLst>
                  </a:rPr>
                  <a:t>2078/03/22</a:t>
                </a:r>
                <a:endParaRPr lang="en-US" sz="4800" dirty="0">
                  <a:ln w="0"/>
                  <a:effectLst>
                    <a:outerShdw blurRad="38100" dist="19050" dir="2700000" algn="tl" rotWithShape="0">
                      <a:schemeClr val="dk1">
                        <a:alpha val="40000"/>
                      </a:schemeClr>
                    </a:outerShdw>
                  </a:effectLst>
                </a:endParaRPr>
              </a:p>
              <a:p>
                <a:pPr algn="just"/>
                <a:endParaRPr lang="en-US" sz="4800" dirty="0">
                  <a:ln w="0"/>
                  <a:solidFill>
                    <a:srgbClr val="FF0000"/>
                  </a:solidFill>
                  <a:effectLst>
                    <a:outerShdw blurRad="38100" dist="19050" dir="2700000" algn="tl" rotWithShape="0">
                      <a:schemeClr val="dk1">
                        <a:alpha val="40000"/>
                      </a:schemeClr>
                    </a:outerShdw>
                  </a:effectLst>
                </a:endParaRPr>
              </a:p>
              <a:p>
                <a:pPr algn="ctr"/>
                <a:r>
                  <a:rPr lang="en-US" sz="4800" dirty="0">
                    <a:ln w="0"/>
                    <a:solidFill>
                      <a:srgbClr val="002060"/>
                    </a:solidFill>
                    <a:effectLst>
                      <a:outerShdw blurRad="38100" dist="19050" dir="2700000" algn="tl" rotWithShape="0">
                        <a:schemeClr val="dk1">
                          <a:alpha val="40000"/>
                        </a:schemeClr>
                      </a:outerShdw>
                    </a:effectLst>
                  </a:rPr>
                  <a:t>						</a:t>
                </a:r>
                <a:r>
                  <a:rPr lang="en-US" sz="4800" dirty="0">
                    <a:ln w="0"/>
                    <a:solidFill>
                      <a:schemeClr val="bg2">
                        <a:lumMod val="10000"/>
                      </a:schemeClr>
                    </a:solidFill>
                    <a:effectLst>
                      <a:outerShdw blurRad="38100" dist="19050" dir="2700000" algn="tl" rotWithShape="0">
                        <a:schemeClr val="dk1">
                          <a:alpha val="40000"/>
                        </a:schemeClr>
                      </a:outerShdw>
                    </a:effectLst>
                  </a:rPr>
                  <a:t>PRESENTED BY	</a:t>
                </a:r>
                <a:r>
                  <a:rPr lang="en-US" sz="4800" dirty="0">
                    <a:ln w="0"/>
                    <a:solidFill>
                      <a:srgbClr val="C00000"/>
                    </a:solidFill>
                    <a:effectLst>
                      <a:outerShdw blurRad="38100" dist="19050" dir="2700000" algn="tl" rotWithShape="0">
                        <a:schemeClr val="dk1">
                          <a:alpha val="40000"/>
                        </a:schemeClr>
                      </a:outerShdw>
                    </a:effectLst>
                  </a:rPr>
                  <a:t>						KALYAN DAHAL</a:t>
                </a:r>
              </a:p>
            </p:txBody>
          </p:sp>
        </mc:Choice>
        <mc:Fallback xmlns="">
          <p:sp>
            <p:nvSpPr>
              <p:cNvPr id="8" name="TextBox 7">
                <a:extLst>
                  <a:ext uri="{FF2B5EF4-FFF2-40B4-BE49-F238E27FC236}">
                    <a16:creationId xmlns:a16="http://schemas.microsoft.com/office/drawing/2014/main" id="{7E4B455E-A955-4522-9520-4B7AD5996772}"/>
                  </a:ext>
                </a:extLst>
              </p:cNvPr>
              <p:cNvSpPr txBox="1">
                <a:spLocks noRot="1" noChangeAspect="1" noMove="1" noResize="1" noEditPoints="1" noAdjustHandles="1" noChangeArrowheads="1" noChangeShapeType="1" noTextEdit="1"/>
              </p:cNvSpPr>
              <p:nvPr/>
            </p:nvSpPr>
            <p:spPr>
              <a:xfrm>
                <a:off x="661182" y="647114"/>
                <a:ext cx="10874326" cy="5625964"/>
              </a:xfrm>
              <a:prstGeom prst="rect">
                <a:avLst/>
              </a:prstGeom>
              <a:blipFill>
                <a:blip r:embed="rId2"/>
                <a:stretch>
                  <a:fillRect t="-3684" r="-392" b="-2275"/>
                </a:stretch>
              </a:blipFill>
            </p:spPr>
            <p:txBody>
              <a:bodyPr/>
              <a:lstStyle/>
              <a:p>
                <a:r>
                  <a:rPr lang="en-US">
                    <a:noFill/>
                  </a:rPr>
                  <a:t> </a:t>
                </a:r>
              </a:p>
            </p:txBody>
          </p:sp>
        </mc:Fallback>
      </mc:AlternateContent>
    </p:spTree>
    <p:extLst>
      <p:ext uri="{BB962C8B-B14F-4D97-AF65-F5344CB8AC3E}">
        <p14:creationId xmlns:p14="http://schemas.microsoft.com/office/powerpoint/2010/main" val="1457675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Travelling Salesman Problem (TSP</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sz="3200" dirty="0"/>
              <a:t>Given a set of cities and distance between every pair of cities, the problem is to find the shortest possible route that visits every city exactly once and returns to the starting point.</a:t>
            </a:r>
            <a:br>
              <a:rPr lang="en-US" sz="3200" dirty="0"/>
            </a:br>
            <a:r>
              <a:rPr lang="en-US" sz="3200" dirty="0"/>
              <a:t>Note the difference between </a:t>
            </a:r>
            <a:r>
              <a:rPr lang="en-US" sz="3200" u="sng" dirty="0">
                <a:hlinkClick r:id="rId2"/>
              </a:rPr>
              <a:t>Hamiltonian Cycle</a:t>
            </a:r>
            <a:r>
              <a:rPr lang="en-US" sz="3200" dirty="0"/>
              <a:t> and TSP. The Hamiltonian cycle problem is to find if there exist a tour that visits every city exactly once. Here we know that Hamiltonian Tour exists (because the graph is complete) and in fact many such tours exist, the problem is to find a minimum weight Hamiltonian Cycle.</a:t>
            </a:r>
          </a:p>
          <a:p>
            <a:pPr marL="0" indent="0" algn="just">
              <a:buNone/>
            </a:pPr>
            <a:endParaRPr lang="en-US" sz="3200" dirty="0"/>
          </a:p>
        </p:txBody>
      </p:sp>
    </p:spTree>
    <p:extLst>
      <p:ext uri="{BB962C8B-B14F-4D97-AF65-F5344CB8AC3E}">
        <p14:creationId xmlns:p14="http://schemas.microsoft.com/office/powerpoint/2010/main" val="210713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Continued…. </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For example, consider the graph shown in figure on right side. A TSP tour in the graph is 1-2-4-3-1. The cost of the tour is 10+25+30+15 which is 80.</a:t>
            </a:r>
          </a:p>
          <a:p>
            <a:pPr marL="0" indent="0">
              <a:buNone/>
            </a:pPr>
            <a:endParaRPr lang="en-US" dirty="0"/>
          </a:p>
        </p:txBody>
      </p:sp>
      <p:pic>
        <p:nvPicPr>
          <p:cNvPr id="4" name="Picture 3"/>
          <p:cNvPicPr>
            <a:picLocks noChangeAspect="1"/>
          </p:cNvPicPr>
          <p:nvPr/>
        </p:nvPicPr>
        <p:blipFill>
          <a:blip r:embed="rId2"/>
          <a:stretch>
            <a:fillRect/>
          </a:stretch>
        </p:blipFill>
        <p:spPr>
          <a:xfrm>
            <a:off x="2272145" y="1825626"/>
            <a:ext cx="7024255" cy="3106592"/>
          </a:xfrm>
          <a:prstGeom prst="rect">
            <a:avLst/>
          </a:prstGeom>
        </p:spPr>
      </p:pic>
    </p:spTree>
    <p:extLst>
      <p:ext uri="{BB962C8B-B14F-4D97-AF65-F5344CB8AC3E}">
        <p14:creationId xmlns:p14="http://schemas.microsoft.com/office/powerpoint/2010/main" val="721129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0166" y="0"/>
            <a:ext cx="11535507" cy="6358597"/>
          </a:xfrm>
          <a:prstGeom prst="rect">
            <a:avLst/>
          </a:prstGeom>
        </p:spPr>
      </p:pic>
    </p:spTree>
    <p:extLst>
      <p:ext uri="{BB962C8B-B14F-4D97-AF65-F5344CB8AC3E}">
        <p14:creationId xmlns:p14="http://schemas.microsoft.com/office/powerpoint/2010/main" val="385065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490" y="154745"/>
            <a:ext cx="11394830" cy="6471422"/>
          </a:xfrm>
          <a:prstGeom prst="rect">
            <a:avLst/>
          </a:prstGeom>
        </p:spPr>
      </p:pic>
    </p:spTree>
    <p:extLst>
      <p:ext uri="{BB962C8B-B14F-4D97-AF65-F5344CB8AC3E}">
        <p14:creationId xmlns:p14="http://schemas.microsoft.com/office/powerpoint/2010/main" val="223114292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60" y="112542"/>
            <a:ext cx="11408897" cy="6260123"/>
          </a:xfrm>
          <a:prstGeom prst="rect">
            <a:avLst/>
          </a:prstGeom>
        </p:spPr>
      </p:pic>
    </p:spTree>
    <p:extLst>
      <p:ext uri="{BB962C8B-B14F-4D97-AF65-F5344CB8AC3E}">
        <p14:creationId xmlns:p14="http://schemas.microsoft.com/office/powerpoint/2010/main" val="325469035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609" y="1"/>
            <a:ext cx="12065391" cy="6611814"/>
          </a:xfrm>
          <a:prstGeom prst="rect">
            <a:avLst/>
          </a:prstGeom>
        </p:spPr>
      </p:pic>
    </p:spTree>
    <p:extLst>
      <p:ext uri="{BB962C8B-B14F-4D97-AF65-F5344CB8AC3E}">
        <p14:creationId xmlns:p14="http://schemas.microsoft.com/office/powerpoint/2010/main" val="4629620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26610"/>
            <a:ext cx="12056012" cy="6731390"/>
          </a:xfrm>
          <a:prstGeom prst="rect">
            <a:avLst/>
          </a:prstGeom>
        </p:spPr>
      </p:pic>
    </p:spTree>
    <p:extLst>
      <p:ext uri="{BB962C8B-B14F-4D97-AF65-F5344CB8AC3E}">
        <p14:creationId xmlns:p14="http://schemas.microsoft.com/office/powerpoint/2010/main" val="24703117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77225380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18</TotalTime>
  <Words>81</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Cambria Math</vt:lpstr>
      <vt:lpstr>Garamond</vt:lpstr>
      <vt:lpstr>Office Theme</vt:lpstr>
      <vt:lpstr>Organic</vt:lpstr>
      <vt:lpstr>PowerPoint Presentation</vt:lpstr>
      <vt:lpstr>Travelling Salesman Problem (TSP)</vt:lpstr>
      <vt:lpstr>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2021-07-11T09:36:47Z</dcterms:created>
  <dcterms:modified xsi:type="dcterms:W3CDTF">2021-07-11T09:57:24Z</dcterms:modified>
</cp:coreProperties>
</file>