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79" r:id="rId4"/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73EB-A7F9-4B03-8155-8204E76EB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26641-119A-4C9C-A5B8-8F234970F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E1AD-59A8-457A-8C61-72C919FC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239C-026D-4DF4-8441-F42EC0BF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56DC-965D-4B58-A895-75AD2BBB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48BF-37E8-49A3-A8B7-544517EE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31021-EF94-406D-9914-DBB0D681D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C682C-7E64-48BB-A1C2-AE86E452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2158-14C4-48CD-AACA-648BD473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1052-5927-4E7F-90DB-FF14D762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EBB69-5CE6-4B68-91F3-9717D31C9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3EC54-BB2B-4253-A94E-6274E59D9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691AD-439D-4184-A8AC-0E48723E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A27A-A392-4249-88E0-575DD19E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3BF7-48F3-4F8D-9164-B4DEA0B1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58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3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6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0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19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7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F2B3-ADE9-4B0F-8AC3-9D1BC859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2C20-31E7-4A69-8F40-D5CECDE6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BC55-7073-4709-8925-81DECEAF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8980-0632-47B0-BE96-0C23B32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512EB-C79B-4429-B2C6-855CD212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5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94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517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23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3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32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76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39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2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F222-667E-43FB-9FB8-7A8905A8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0776-C4B4-4DA7-A055-3401AAF6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E2FE-DDA9-4272-A138-C738EF80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DF53-7E37-4638-B458-CE7B338F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89784-F7E1-4E01-B3E4-1EB82D94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0D71-A944-478D-B11A-21588EDD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E62E-79D3-4A36-B01E-7A4CE982F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3B728-16CB-4EBE-9669-FEB0C853B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CEE3D-C192-48C7-B49A-A15B922E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FC2DE-73D2-40D2-88AF-C48AD190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CA59-D9A8-4D67-BC46-D2919279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F52E-1D9D-4A08-B972-C0061885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9374-AEA4-42D1-960B-EFBE73C1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0A6CC-0FD0-4317-AFA8-6378FBF26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51536-4434-4384-96E4-60C16B09C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0FF90-3A0E-4ACC-9BF7-EC3BDE25C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200F9-8D55-4341-A323-B6CE363D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5C866-26CA-4057-A74F-363539AA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3C39C-4383-46B1-876E-F2B7639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6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CCA7-77C2-4D87-A9A2-8E590753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EAF14-1D1C-4CA6-9BBC-86E0A772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8CDD7-1CA0-4190-8151-A48C1ED1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9F47C-300B-4029-A122-38D9DD19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AFE86-4785-4F6C-B39B-BA30DABB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657D2-DF2F-4BA0-A0C8-37D002EB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C0C6E-42BC-417F-9850-5DD28B57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C76E-C55A-4F3F-8AF2-6F2779E1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BF56-EB38-4FBF-871F-02B9846B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0368F-77E8-4946-9FAF-0F1B3801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B9D66-048A-42E3-9390-901AAC55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A0A5F-5F71-4E93-B935-B02F279E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38D05-9C16-4D58-BECA-4463E0A9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51FA-CC90-4EEF-8CEE-CDEAA7D4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B8A10-AB5C-45E2-964E-D72A48655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2D01F-7E09-43E0-8850-A1CE2261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67C1F-D565-4366-AE1B-4CC243BF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C11F8-5DA4-44DB-8685-26365512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4F06D-166E-4731-BEB8-00C2FF12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3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21C5D-0AE0-4306-9101-5108B630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7BD5-031B-4115-BD70-7858380D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BFF3-6382-4A68-9581-F6237FD3D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737A7-0D7A-4248-8FD0-4698C216F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2540E-DD37-414D-A63E-137D15FF4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66B73B-A636-473C-8A01-07CB7F8F399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ADFD95-6067-43A9-9226-4CBEDB5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grateful-1186356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2078/03/02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we get od(u)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id(u) + 1 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the last arc of T adds 1 to the in-degree of v. But rest of other occurrences of v in T provides 1 to each out-degree and in-degree of v. Thus, we get id(v) = od(v) + 1.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Conversely, let u and v be the vertices of a weakly connected digraph D, we have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Od(u) = in(u) + 1 and Id(v) = od(v) + 1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that Od(w) = in(w) for all w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D. here,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prove that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directed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Trail that it begins at u and ends at v.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86" b="-5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499205-FFD4-4736-B874-5AA62F59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74" y="4178299"/>
            <a:ext cx="3587260" cy="24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Continued…..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D + e where e be the directed arc from v to u. Then, the digraph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 the condition that </a:t>
                </a: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at least one arc is Eulerian </a:t>
                </a:r>
                <a:r>
                  <a:rPr lang="en-US" sz="3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od(v) = id(v), v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D] to be an Eulerian. Thus, it has a directed Euler tour containing all arcs of D together with new one arc e. if an arc e is removed, a directed Euler </a:t>
                </a: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trail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formed in D which begins at u and ends at v Which completes the theorem.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3" t="-3081" r="-1855" b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4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000" dirty="0">
                <a:solidFill>
                  <a:srgbClr val="FF0000"/>
                </a:solidFill>
              </a:rPr>
              <a:t>Determine whether the given digraph G is strongly connected, or unilaterally connected or weakly connected?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E8D498-1648-4E6D-A305-E1E3E37A63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6942" y="2138289"/>
            <a:ext cx="4588045" cy="403867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DF494-22DD-4547-B5AA-23C9F8CB14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300" dirty="0"/>
              <a:t>Solution: Here, G is given digraph. </a:t>
            </a:r>
          </a:p>
          <a:p>
            <a:pPr marL="0" indent="0" algn="just">
              <a:buNone/>
            </a:pPr>
            <a:r>
              <a:rPr lang="en-US" sz="3300" dirty="0"/>
              <a:t>Now, T(a, b) =(a, b)	   </a:t>
            </a:r>
          </a:p>
          <a:p>
            <a:pPr marL="0" indent="0" algn="just">
              <a:buNone/>
            </a:pPr>
            <a:r>
              <a:rPr lang="en-US" sz="3300" dirty="0"/>
              <a:t>T(b, a) = (b, d, a)	</a:t>
            </a:r>
          </a:p>
          <a:p>
            <a:pPr marL="0" indent="0" algn="just">
              <a:buNone/>
            </a:pPr>
            <a:r>
              <a:rPr lang="en-US" sz="3300" dirty="0"/>
              <a:t>T(a, c) = (a, c)	</a:t>
            </a:r>
          </a:p>
          <a:p>
            <a:pPr marL="0" indent="0" algn="just">
              <a:buNone/>
            </a:pPr>
            <a:r>
              <a:rPr lang="en-US" sz="3300" dirty="0"/>
              <a:t>T(c, a) = (c, b, d, a) </a:t>
            </a:r>
          </a:p>
          <a:p>
            <a:pPr marL="0" indent="0" algn="just">
              <a:buNone/>
            </a:pPr>
            <a:r>
              <a:rPr lang="en-US" sz="3300" dirty="0"/>
              <a:t>T(a, d) = (a, d)</a:t>
            </a:r>
          </a:p>
          <a:p>
            <a:pPr marL="0" indent="0" algn="just">
              <a:buNone/>
            </a:pPr>
            <a:r>
              <a:rPr lang="en-US" sz="3300" dirty="0"/>
              <a:t>T(d, a) = (d, a)</a:t>
            </a:r>
          </a:p>
        </p:txBody>
      </p:sp>
    </p:spTree>
    <p:extLst>
      <p:ext uri="{BB962C8B-B14F-4D97-AF65-F5344CB8AC3E}">
        <p14:creationId xmlns:p14="http://schemas.microsoft.com/office/powerpoint/2010/main" val="41769160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Connected……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2A1D2-FA61-4DBA-982E-0BB080861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/>
              <a:t>T(a, e) = (a, e)</a:t>
            </a:r>
          </a:p>
          <a:p>
            <a:pPr marL="0" indent="0" algn="just">
              <a:buNone/>
            </a:pPr>
            <a:r>
              <a:rPr lang="en-US" sz="3600" dirty="0"/>
              <a:t>T(e, a) = (e, a)</a:t>
            </a:r>
          </a:p>
          <a:p>
            <a:pPr marL="0" indent="0" algn="just">
              <a:buNone/>
            </a:pPr>
            <a:r>
              <a:rPr lang="en-US" sz="3600" dirty="0"/>
              <a:t>T(c, d) = (c, b, d)</a:t>
            </a:r>
          </a:p>
          <a:p>
            <a:pPr marL="0" indent="0" algn="just">
              <a:buNone/>
            </a:pPr>
            <a:r>
              <a:rPr lang="en-US" sz="3600" dirty="0"/>
              <a:t>T(d, c) = (d, c)</a:t>
            </a:r>
          </a:p>
          <a:p>
            <a:pPr marL="0" indent="0" algn="just">
              <a:buNone/>
            </a:pPr>
            <a:r>
              <a:rPr lang="en-US" sz="3600" dirty="0"/>
              <a:t>T(c, e) = (c, b, d, e)</a:t>
            </a:r>
          </a:p>
          <a:p>
            <a:pPr marL="0" indent="0" algn="just">
              <a:buNone/>
            </a:pPr>
            <a:r>
              <a:rPr lang="en-US" sz="3600" dirty="0"/>
              <a:t>T(e, c) = (e, c)</a:t>
            </a:r>
          </a:p>
          <a:p>
            <a:pPr marL="0" indent="0" algn="just">
              <a:buNone/>
            </a:pPr>
            <a:r>
              <a:rPr lang="en-US" sz="3600" dirty="0"/>
              <a:t>T(b, c) = (b, c)</a:t>
            </a:r>
          </a:p>
          <a:p>
            <a:pPr marL="0" indent="0" algn="just">
              <a:buNone/>
            </a:pPr>
            <a:r>
              <a:rPr lang="en-US" sz="3600" dirty="0"/>
              <a:t>T(c, b) = (c, b)</a:t>
            </a:r>
          </a:p>
          <a:p>
            <a:pPr marL="0" indent="0" algn="just">
              <a:buNone/>
            </a:pPr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DF494-22DD-4547-B5AA-23C9F8CB14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400" dirty="0"/>
              <a:t>T(b, d) = (b, d)</a:t>
            </a:r>
          </a:p>
          <a:p>
            <a:pPr marL="0" indent="0" algn="just">
              <a:buNone/>
            </a:pPr>
            <a:r>
              <a:rPr lang="en-US" sz="3400" dirty="0"/>
              <a:t>T(d, b) = (d, a, b)</a:t>
            </a:r>
          </a:p>
          <a:p>
            <a:pPr marL="0" indent="0" algn="just">
              <a:buNone/>
            </a:pPr>
            <a:r>
              <a:rPr lang="en-US" sz="3400" dirty="0"/>
              <a:t>T(b, e) = (b, e)</a:t>
            </a:r>
          </a:p>
          <a:p>
            <a:pPr marL="0" indent="0" algn="just">
              <a:buNone/>
            </a:pPr>
            <a:r>
              <a:rPr lang="en-US" sz="3400" dirty="0"/>
              <a:t>T(e, b) = (e, a, b)</a:t>
            </a:r>
          </a:p>
          <a:p>
            <a:pPr marL="0" indent="0" algn="just">
              <a:buNone/>
            </a:pPr>
            <a:r>
              <a:rPr lang="en-US" sz="3400" dirty="0"/>
              <a:t>T(d, e) = (d, e)</a:t>
            </a:r>
          </a:p>
          <a:p>
            <a:pPr marL="0" indent="0" algn="just">
              <a:buNone/>
            </a:pPr>
            <a:r>
              <a:rPr lang="en-US" sz="3400" dirty="0"/>
              <a:t>T(e, d) = (e, c, b, d)</a:t>
            </a:r>
          </a:p>
          <a:p>
            <a:pPr marL="0" indent="0" algn="just">
              <a:buNone/>
            </a:pPr>
            <a:r>
              <a:rPr lang="en-US" dirty="0"/>
              <a:t>Therefore, G is strongly connected.</a:t>
            </a:r>
          </a:p>
        </p:txBody>
      </p:sp>
    </p:spTree>
    <p:extLst>
      <p:ext uri="{BB962C8B-B14F-4D97-AF65-F5344CB8AC3E}">
        <p14:creationId xmlns:p14="http://schemas.microsoft.com/office/powerpoint/2010/main" val="17960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Difference between tree and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2A1D2-FA61-4DBA-982E-0BB080861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u="sng" dirty="0">
                <a:solidFill>
                  <a:srgbClr val="FF0000"/>
                </a:solidFill>
              </a:rPr>
              <a:t>Tree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It has only one path between two vertices.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It has exactly one root vertex.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No loops are permitted.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It is less complex.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It has n-1 edges (where n is the number of vertices)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DF494-22DD-4547-B5AA-23C9F8CB14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400" u="sng" dirty="0">
                <a:solidFill>
                  <a:srgbClr val="FF0000"/>
                </a:solidFill>
              </a:rPr>
              <a:t>Graph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More than one path is allowed.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Graph doesn't have a root vertex.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Graph can have loops.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It is more complex comparatively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Not defined.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247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800" dirty="0">
                <a:solidFill>
                  <a:srgbClr val="FF0000"/>
                </a:solidFill>
              </a:rPr>
              <a:t>Difference between digraph and 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92A1D2-FA61-4DBA-982E-0BB080861A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u="sng" dirty="0">
                    <a:solidFill>
                      <a:srgbClr val="FF0000"/>
                    </a:solidFill>
                  </a:rPr>
                  <a:t>Digraph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600" dirty="0"/>
                  <a:t>A graph G = (V, A) consists of a set V of vertices together with a set A (A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600" dirty="0"/>
                  <a:t> V x V) of order pairs of elements V called arc.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600" dirty="0"/>
                  <a:t>A type of graph that contains ordered pairs of vertices.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600" dirty="0"/>
                  <a:t>Edges represent the direction of vertices.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600" dirty="0"/>
                  <a:t>An arrow represents the edges.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92A1D2-FA61-4DBA-982E-0BB080861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35" t="-2241" r="-20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DF494-22DD-4547-B5AA-23C9F8CB14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u="sng" dirty="0">
                <a:solidFill>
                  <a:srgbClr val="FF0000"/>
                </a:solidFill>
              </a:rPr>
              <a:t>Graph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A graph G = (V, E) consists of a non-empty finite set of vertex V and a set of edge 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A type of graph that contains unordered pairs of vertices.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Edges do not represent the direction of vertices.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Undirected arcs represent the edges.</a:t>
            </a:r>
          </a:p>
          <a:p>
            <a:pPr marL="514350" indent="-514350" algn="ctr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080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97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calculate the in-degree and out-degree of each vertex in the given digraph.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62B3-A1B5-4A0F-9BD8-034D2AC2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out-degree and in-degree of vertex of given figure as below: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594509F-617B-43AC-9C0C-E37730227B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5411" y="4966018"/>
          <a:ext cx="98333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87">
                  <a:extLst>
                    <a:ext uri="{9D8B030D-6E8A-4147-A177-3AD203B41FA5}">
                      <a16:colId xmlns:a16="http://schemas.microsoft.com/office/drawing/2014/main" val="3040094451"/>
                    </a:ext>
                  </a:extLst>
                </a:gridCol>
                <a:gridCol w="1638887">
                  <a:extLst>
                    <a:ext uri="{9D8B030D-6E8A-4147-A177-3AD203B41FA5}">
                      <a16:colId xmlns:a16="http://schemas.microsoft.com/office/drawing/2014/main" val="4113657432"/>
                    </a:ext>
                  </a:extLst>
                </a:gridCol>
                <a:gridCol w="1638887">
                  <a:extLst>
                    <a:ext uri="{9D8B030D-6E8A-4147-A177-3AD203B41FA5}">
                      <a16:colId xmlns:a16="http://schemas.microsoft.com/office/drawing/2014/main" val="106893285"/>
                    </a:ext>
                  </a:extLst>
                </a:gridCol>
                <a:gridCol w="1638887">
                  <a:extLst>
                    <a:ext uri="{9D8B030D-6E8A-4147-A177-3AD203B41FA5}">
                      <a16:colId xmlns:a16="http://schemas.microsoft.com/office/drawing/2014/main" val="340397309"/>
                    </a:ext>
                  </a:extLst>
                </a:gridCol>
                <a:gridCol w="1638887">
                  <a:extLst>
                    <a:ext uri="{9D8B030D-6E8A-4147-A177-3AD203B41FA5}">
                      <a16:colId xmlns:a16="http://schemas.microsoft.com/office/drawing/2014/main" val="3456853649"/>
                    </a:ext>
                  </a:extLst>
                </a:gridCol>
                <a:gridCol w="1638887">
                  <a:extLst>
                    <a:ext uri="{9D8B030D-6E8A-4147-A177-3AD203B41FA5}">
                      <a16:colId xmlns:a16="http://schemas.microsoft.com/office/drawing/2014/main" val="3027104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4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Out-degree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39306"/>
                  </a:ext>
                </a:extLst>
              </a:tr>
              <a:tr h="174430">
                <a:tc>
                  <a:txBody>
                    <a:bodyPr/>
                    <a:lstStyle/>
                    <a:p>
                      <a:r>
                        <a:rPr lang="en-US" sz="2400" dirty="0"/>
                        <a:t>In-degree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813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7BD3BB8-877F-4812-90B6-BE2AB217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3" y="2308543"/>
            <a:ext cx="10515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52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F13C80-CCA0-40CB-9689-E1CC860F2D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600" dirty="0">
                    <a:solidFill>
                      <a:srgbClr val="FF0000"/>
                    </a:solidFill>
                  </a:rPr>
                  <a:t>Theorem: A weakly connected digraph D with at least one arc is Eulerian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iff</a:t>
                </a:r>
                <a:r>
                  <a:rPr lang="en-US" sz="3600" dirty="0">
                    <a:solidFill>
                      <a:srgbClr val="FF0000"/>
                    </a:solidFill>
                  </a:rPr>
                  <a:t> id(v) = 0d(v), for every v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V(D).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F13C80-CCA0-40CB-9689-E1CC860F2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1843" r="-1739" b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let D be an Eulerian (p, q)-digraph, then D has a Eulerian tour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T(u, u): (u = 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(=u) ……. 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are distinct. From the sequence 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it is clear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 outgoing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ingoing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(=u),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has one indegree and one outdegree as initial and terminal vertex.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q, then clearly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‘go to’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id(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= 0, 1, 2, …….., p.</a:t>
                </a: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801" r="-1333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687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Conversely, suppose D is weakly connected digraph and od(v) = id(v)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V(D).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show that D is an Eulerian digraph, we use induction on q, the number of arcs in D. If q = 1, with id(v) = od(v)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V(D), since q = 1 and id(v) = od(v), we have id(v) = 1 and od(v) = 0 or od(v) = 1 and id(v) = 0. Which contradicts the hypothesis. Therefore, u = v, and the edge is a loop.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308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41BE02-B978-4589-B403-FE58E486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85" y="5140325"/>
            <a:ext cx="533165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78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q = 2 and id(v) = od(v)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V(D), we have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Either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or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 there are two loops at a vertex v or two vertices are joined by two directed edges with opposite orientation. In both the cases, we get directed Eulerian tour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D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 statement of the theorem is true for a weakly connected digraph with less than q ( q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arcs and id(v) = od(v)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V(D). G is weakly connected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 is connected.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4202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19642E-228A-4659-86D7-A235A8A5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22" y="2285707"/>
            <a:ext cx="2996418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7D2C4-4794-4F9A-9BC9-B5927B3E9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052" y="2391215"/>
            <a:ext cx="3129400" cy="11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97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Continued…..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there is isolated vertex in G. Therefore, od(v) &gt; 0 for each </a:t>
                </a:r>
                <a:r>
                  <a:rPr lang="en-US" sz="2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V(D). This implies that there is at least a trail T of length 1. Since od(v) = id(v) </a:t>
                </a:r>
                <a14:m>
                  <m:oMath xmlns:m="http://schemas.openxmlformats.org/officeDocument/2006/math">
                    <m:r>
                      <a:rPr lang="en-US" sz="2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is at least of length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 If this trail ends at least u, we get a closed trail T(u, v), otherwise the trail ends at v, where u 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900" dirty="0"/>
                  <a:t>  v. Again since od(v) = </a:t>
                </a:r>
                <a:r>
                  <a:rPr lang="en-US" sz="2900" dirty="0" smtClean="0"/>
                  <a:t>id(v</a:t>
                </a:r>
                <a:r>
                  <a:rPr lang="en-US" sz="2900" dirty="0"/>
                  <a:t>) implies there exists an arc going out from v. that is we can extend the trail T(u, v) to a longer trail T(u,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V(D).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900" dirty="0"/>
                  <a:t> v, we can extend T(u,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T(u,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so on. Continuing this process we get a closed trail T(u, u) of D after a finite number of steps. This guarantee us the existence a tour in D. If A(T) = A(D) we are done, otherwise we have to show the existence of an Eulerian tour in 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2521" r="-1217"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33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Continued…..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1B11-5832-415E-872C-6D99B536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construct a direct subgraph T of D. Let G = D – A(T) and K be the set of isolated vertices of the subgraph D – A(T)  and let F = G – K . By our construction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8D0B9-B3DD-4C31-A892-02178708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2471"/>
            <a:ext cx="10515600" cy="29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Continued…..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has no isolated vertex and it is a subgraph of a weekly connected graph implies F is weakly connected has less number of arcs then q and id(w) = od(w)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V(F). Therefore, by induction hypothesis F has an Eulerian tour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(v, v). Since, D is weakly connected, each of the subgraphs of D has some vertices in common with T(u, u). Attaching with common vertices of T(u, u)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(v, v), we get a combined tour of D. Which completes the theorem.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41B11-5832-415E-872C-6D99B536B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 t="-3361" r="-1681" b="-6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C80-CCA0-40CB-9689-E1CC860F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Theorem: A weakly connected digraph D with at least two vertices has a directed open Eulerian trail </a:t>
            </a:r>
            <a:r>
              <a:rPr lang="en-US" sz="2800" dirty="0" err="1">
                <a:solidFill>
                  <a:srgbClr val="FF0000"/>
                </a:solidFill>
              </a:rPr>
              <a:t>iff</a:t>
            </a:r>
            <a:r>
              <a:rPr lang="en-US" sz="2800" dirty="0">
                <a:solidFill>
                  <a:srgbClr val="FF0000"/>
                </a:solidFill>
              </a:rPr>
              <a:t> D has two vertices u and v such that od(u) = id(u) + 1 and id(v) = </a:t>
            </a:r>
            <a:r>
              <a:rPr lang="en-US" sz="2800" dirty="0" smtClean="0">
                <a:solidFill>
                  <a:srgbClr val="FF0000"/>
                </a:solidFill>
              </a:rPr>
              <a:t>od(v</a:t>
            </a:r>
            <a:r>
              <a:rPr lang="en-US" sz="2800" dirty="0">
                <a:solidFill>
                  <a:srgbClr val="FF0000"/>
                </a:solidFill>
              </a:rPr>
              <a:t>) + 1, for all other vertices W of D, id(w) = od(w). Furthermore, in this case, the trail begins at u and ends at v.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1B11-5832-415E-872C-6D99B536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Let an Euler trail T in D such that T begins at u and ends at v. Different than u and v, let us consider w be any arbitrary vertex in D. While enrooting T, every time the vertex w is encountered on T when  it is entered by another arc and left by another arc. Thus, each occurrence on w in T, it adds 1 to the in-degree and 1 to the out-degree of w. Since incident in and out on w are equal, we have id(w) = od(w).</a:t>
            </a:r>
          </a:p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first arc of T adds 1 to the out-degree of u. But, rest of other occurrence of u in T provides 1 to each out-degree and in-degree of u</a:t>
            </a:r>
          </a:p>
        </p:txBody>
      </p:sp>
    </p:spTree>
    <p:extLst>
      <p:ext uri="{BB962C8B-B14F-4D97-AF65-F5344CB8AC3E}">
        <p14:creationId xmlns:p14="http://schemas.microsoft.com/office/powerpoint/2010/main" val="84568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1178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Organic</vt:lpstr>
      <vt:lpstr>PowerPoint Presentation</vt:lpstr>
      <vt:lpstr>calculate the in-degree and out-degree of each vertex in the given digraph.</vt:lpstr>
      <vt:lpstr>Theorem: A weakly connected digraph D with at least one arc is Eulerian iff id(v) = 0d(v), for every v ∈ V(D).</vt:lpstr>
      <vt:lpstr>Continued….</vt:lpstr>
      <vt:lpstr>Continued….</vt:lpstr>
      <vt:lpstr>Continued…..</vt:lpstr>
      <vt:lpstr>Continued…..</vt:lpstr>
      <vt:lpstr>Continued…..</vt:lpstr>
      <vt:lpstr>Theorem: A weakly connected digraph D with at least two vertices has a directed open Eulerian trail iff D has two vertices u and v such that od(u) = id(u) + 1 and id(v) = od(v) + 1, for all other vertices W of D, id(w) = od(w). Furthermore, in this case, the trail begins at u and ends at v. </vt:lpstr>
      <vt:lpstr>Continued….</vt:lpstr>
      <vt:lpstr>Continued…..</vt:lpstr>
      <vt:lpstr>Determine whether the given digraph G is strongly connected, or unilaterally connected or weakly connected? </vt:lpstr>
      <vt:lpstr>Connected……</vt:lpstr>
      <vt:lpstr>Difference between tree and graph</vt:lpstr>
      <vt:lpstr>Difference between digraph and 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Windows User</cp:lastModifiedBy>
  <cp:revision>57</cp:revision>
  <dcterms:created xsi:type="dcterms:W3CDTF">2021-05-31T05:02:27Z</dcterms:created>
  <dcterms:modified xsi:type="dcterms:W3CDTF">2022-08-07T14:24:51Z</dcterms:modified>
</cp:coreProperties>
</file>