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64" r:id="rId3"/>
    <p:sldId id="269" r:id="rId4"/>
    <p:sldId id="265" r:id="rId5"/>
    <p:sldId id="256" r:id="rId6"/>
    <p:sldId id="266" r:id="rId7"/>
    <p:sldId id="267" r:id="rId8"/>
    <p:sldId id="268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7C996-15EF-472E-A68F-A9DDF3BD816A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1470D8-DB1B-451D-90F8-BE9BE64F3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74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470D8-DB1B-451D-90F8-BE9BE64F3A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63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470D8-DB1B-451D-90F8-BE9BE64F3AC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47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470D8-DB1B-451D-90F8-BE9BE64F3AC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72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470D8-DB1B-451D-90F8-BE9BE64F3A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62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470D8-DB1B-451D-90F8-BE9BE64F3A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45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470D8-DB1B-451D-90F8-BE9BE64F3A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34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470D8-DB1B-451D-90F8-BE9BE64F3AC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1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470D8-DB1B-451D-90F8-BE9BE64F3AC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36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470D8-DB1B-451D-90F8-BE9BE64F3AC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33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470D8-DB1B-451D-90F8-BE9BE64F3AC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61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470D8-DB1B-451D-90F8-BE9BE64F3AC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87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4A7F2-6973-4798-AAE2-AA3F2E89BF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55754A-E42B-4E40-B683-DDE015AA85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59FA9-2C63-4768-9FF8-79F0BA3F3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EA69-56C4-4D71-AD5A-2C3BFC6E4BAB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39258-FC71-4DAE-8171-A8DEDCD4E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3CC85-6F50-45AB-9C5C-5791FDB35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715D-71F4-4BA4-914F-8232A790A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7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23CF1-1A95-459E-866D-460035FB6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B1B1E-A891-4260-BCA6-7AB0B9B74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77076-8D9A-4EC8-87D0-44F6EE776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EA69-56C4-4D71-AD5A-2C3BFC6E4BAB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0C322-966B-4755-AF96-265F6FB47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C124A-A4A6-4ACB-B378-7C3CCF80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715D-71F4-4BA4-914F-8232A790A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28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DF2D61-D6BA-4D19-85DD-FD75ACF5B1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C36770-20AA-4AD8-B288-99C558153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F744D-7403-4A3A-AED2-01B3091F1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EA69-56C4-4D71-AD5A-2C3BFC6E4BAB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CC167-D7E7-409B-A5D7-1F7A207D9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D5772-503B-42C2-8413-8E5AC4481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715D-71F4-4BA4-914F-8232A790A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70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2A2EA69-56C4-4D71-AD5A-2C3BFC6E4BAB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C29715D-71F4-4BA4-914F-8232A790A2D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985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EA69-56C4-4D71-AD5A-2C3BFC6E4BAB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715D-71F4-4BA4-914F-8232A790A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77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EA69-56C4-4D71-AD5A-2C3BFC6E4BAB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715D-71F4-4BA4-914F-8232A790A2D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625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EA69-56C4-4D71-AD5A-2C3BFC6E4BAB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715D-71F4-4BA4-914F-8232A790A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92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EA69-56C4-4D71-AD5A-2C3BFC6E4BAB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715D-71F4-4BA4-914F-8232A790A2DD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202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EA69-56C4-4D71-AD5A-2C3BFC6E4BAB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715D-71F4-4BA4-914F-8232A790A2D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2365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EA69-56C4-4D71-AD5A-2C3BFC6E4BAB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715D-71F4-4BA4-914F-8232A790A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827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EA69-56C4-4D71-AD5A-2C3BFC6E4BAB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715D-71F4-4BA4-914F-8232A790A2D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782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65D06-BE9C-4CAD-9E68-802834ADC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1504C-9277-4AE4-90D2-FD59216BA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635A4-2D2E-40FD-AA92-03B1FDCB0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EA69-56C4-4D71-AD5A-2C3BFC6E4BAB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BBE5B-329B-4F82-8DB8-86A084536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60CB3-C9C7-4FF5-A30F-F7276BFDE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715D-71F4-4BA4-914F-8232A790A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280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EA69-56C4-4D71-AD5A-2C3BFC6E4BAB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715D-71F4-4BA4-914F-8232A790A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104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EA69-56C4-4D71-AD5A-2C3BFC6E4BAB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715D-71F4-4BA4-914F-8232A790A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488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EA69-56C4-4D71-AD5A-2C3BFC6E4BAB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715D-71F4-4BA4-914F-8232A790A2D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8356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EA69-56C4-4D71-AD5A-2C3BFC6E4BAB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715D-71F4-4BA4-914F-8232A790A2D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964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EA69-56C4-4D71-AD5A-2C3BFC6E4BAB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715D-71F4-4BA4-914F-8232A790A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79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EA69-56C4-4D71-AD5A-2C3BFC6E4BAB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715D-71F4-4BA4-914F-8232A790A2D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0497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EA69-56C4-4D71-AD5A-2C3BFC6E4BAB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715D-71F4-4BA4-914F-8232A790A2D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5526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EA69-56C4-4D71-AD5A-2C3BFC6E4BAB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715D-71F4-4BA4-914F-8232A790A2D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4469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EA69-56C4-4D71-AD5A-2C3BFC6E4BAB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715D-71F4-4BA4-914F-8232A790A2D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56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62D05-00A0-4C37-A131-95B2EE2F6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07B2E-9698-44A4-BC32-130499583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1EF3E-BB35-42FC-B4B3-7836B4801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EA69-56C4-4D71-AD5A-2C3BFC6E4BAB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8169D-A9E1-4EFF-B70F-2965981F3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09FF3-F329-4982-A16A-F62A76EF8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715D-71F4-4BA4-914F-8232A790A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4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7E90A-9738-4FFB-8FC7-E924682B0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87DE2-FA9C-4413-B896-5ADB114F4C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7DEE2-32E6-494C-9590-C79D696A1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8265E-2173-4268-B393-3299DC17A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EA69-56C4-4D71-AD5A-2C3BFC6E4BAB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435DC-8FF5-495F-8DFF-C5A71DE62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F8852-8B0C-43AF-B42A-DFAB8FF4B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715D-71F4-4BA4-914F-8232A790A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35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5A99D-D117-451D-BF67-2D8CF2431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6B1DB-D069-4F28-A340-2F6A9E637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D739D-F474-48F1-B4BC-2BFE84E76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80FA8-20E1-4EEA-B98E-C782F1A718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068B9F-3EA2-4EA7-AB0A-D41965B126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2F9C50-D596-4999-BE9D-D115ECC3A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EA69-56C4-4D71-AD5A-2C3BFC6E4BAB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0095E8-962C-4E69-B11D-B02F53107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FB3A64-A68A-4BEE-A6EB-087832F9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715D-71F4-4BA4-914F-8232A790A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17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10657-2D28-499F-B813-D75C8A77C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6D4C-CC1D-4D1A-9FC6-B3F02AA0F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EA69-56C4-4D71-AD5A-2C3BFC6E4BAB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2ED411-799E-4BC9-982F-ED237259D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29B075-65FA-4D0E-BBA0-A9B366F93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715D-71F4-4BA4-914F-8232A790A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36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9C23DA-E36B-42A1-8CB1-E9498D16E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EA69-56C4-4D71-AD5A-2C3BFC6E4BAB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22CC2A-EAA9-4540-AB6A-81EF92FB2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8DED7-F52B-48BB-A3E8-A95488347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715D-71F4-4BA4-914F-8232A790A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59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29A0D-2E53-4A15-97BB-C9CCC9A51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B4B4E-789C-4CB6-B1B8-5BFE0B03E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C9B47A-7577-49E0-A66D-3A1D72933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ACB84-67C6-4801-9033-682C430E3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EA69-56C4-4D71-AD5A-2C3BFC6E4BAB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0E735-FA04-44F9-9366-9F2A63569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BF1EB-BF1D-4B2E-9FCC-31A64ABBB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715D-71F4-4BA4-914F-8232A790A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7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8D3AA-55D9-44C9-839C-EF3FB2E2E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F7455B-B1D2-45F5-B412-52D551FC27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6D92F-7A40-4CBE-8D6B-7E9ED0B2E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8B660-709E-463B-9A78-9124A9DA1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EA69-56C4-4D71-AD5A-2C3BFC6E4BAB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34001-E037-497B-A7FC-FEAF57098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DA66B-0E6B-456A-96DB-4944C88FA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9715D-71F4-4BA4-914F-8232A790A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25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93D56B-5025-4878-81CD-C1A204B2E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80678-E8C5-45C1-A062-674A3CDBF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52D60-0EF0-4D96-AA69-3624AAA8BC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2EA69-56C4-4D71-AD5A-2C3BFC6E4BAB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DF197-AE64-461E-BE28-9205A5A47E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9994E-6990-4098-9C43-9A610F4AE5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9715D-71F4-4BA4-914F-8232A790A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97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2A2EA69-56C4-4D71-AD5A-2C3BFC6E4BAB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C29715D-71F4-4BA4-914F-8232A790A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98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4B455E-A955-4522-9520-4B7AD5996772}"/>
                  </a:ext>
                </a:extLst>
              </p:cNvPr>
              <p:cNvSpPr txBox="1"/>
              <p:nvPr/>
            </p:nvSpPr>
            <p:spPr>
              <a:xfrm>
                <a:off x="661182" y="647114"/>
                <a:ext cx="10874326" cy="5625964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600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ONLINE CLASS</a:t>
                </a:r>
              </a:p>
              <a:p>
                <a:pPr algn="ctr"/>
                <a:r>
                  <a:rPr lang="en-US" sz="4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GRAPH THEORY</a:t>
                </a:r>
              </a:p>
              <a:p>
                <a:pPr algn="ctr"/>
                <a:r>
                  <a:rPr lang="en-US" sz="48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BICTE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800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b="0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4800" b="0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𝑇𝐻</m:t>
                        </m:r>
                      </m:sup>
                    </m:sSup>
                  </m:oMath>
                </a14:m>
                <a:r>
                  <a:rPr lang="en-US" sz="48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SEMESTER</a:t>
                </a:r>
              </a:p>
              <a:p>
                <a:pPr algn="ctr"/>
                <a:r>
                  <a:rPr lang="en-US" sz="480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2078/02/19</a:t>
                </a:r>
                <a:endParaRPr lang="en-US" sz="4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just"/>
                <a:endParaRPr lang="en-US" sz="48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en-US" sz="480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						</a:t>
                </a:r>
                <a:r>
                  <a:rPr lang="en-US" sz="4800" dirty="0">
                    <a:ln w="0"/>
                    <a:solidFill>
                      <a:schemeClr val="bg2">
                        <a:lumMod val="1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PRESENTED BY	</a:t>
                </a:r>
                <a:r>
                  <a:rPr lang="en-US" sz="4800" dirty="0">
                    <a:ln w="0"/>
                    <a:solidFill>
                      <a:srgbClr val="C0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						KALYAN DAHAL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4B455E-A955-4522-9520-4B7AD5996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82" y="647114"/>
                <a:ext cx="10874326" cy="5625964"/>
              </a:xfrm>
              <a:prstGeom prst="rect">
                <a:avLst/>
              </a:prstGeom>
              <a:blipFill>
                <a:blip r:embed="rId2"/>
                <a:stretch>
                  <a:fillRect t="-3684" r="-392" b="-2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056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05DF1-64FD-4656-A045-9C117682A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Continued….. 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394709-8DFF-4EFF-A9E3-01CBC49419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endParaRPr lang="en-US" dirty="0" smtClean="0"/>
              </a:p>
              <a:p>
                <a:pPr marL="0" indent="0" algn="just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 algn="just">
                  <a:buNone/>
                </a:pPr>
                <a:endParaRPr lang="en-US" dirty="0" smtClean="0">
                  <a:solidFill>
                    <a:srgbClr val="FF0000"/>
                  </a:solidFill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 algn="just">
                  <a:buNone/>
                </a:pPr>
                <a:r>
                  <a:rPr lang="en-US" dirty="0" smtClean="0">
                    <a:solidFill>
                      <a:srgbClr val="002060"/>
                    </a:solidFill>
                  </a:rPr>
                  <a:t>Here, the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2060"/>
                    </a:solidFill>
                  </a:rPr>
                  <a:t> =a,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2060"/>
                    </a:solidFill>
                  </a:rPr>
                  <a:t> = {a, b}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2060"/>
                    </a:solidFill>
                  </a:rPr>
                  <a:t> ={a, b, c, d} are Hamiltonian path and C = {a, b, c, d, a} is a Hamiltonian cycle.</a:t>
                </a:r>
              </a:p>
              <a:p>
                <a:pPr marL="0" indent="0" algn="just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Hamiltonian digraph: 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A digraph D is said to be Hamiltonian digraph if contains a Hamiltonian cycle. </a:t>
                </a:r>
              </a:p>
              <a:p>
                <a:pPr marL="0" indent="0" algn="just">
                  <a:buNone/>
                </a:pPr>
                <a:r>
                  <a:rPr lang="en-US" dirty="0" smtClean="0">
                    <a:solidFill>
                      <a:srgbClr val="002060"/>
                    </a:solidFill>
                  </a:rPr>
                  <a:t>The digraph having a directed Hamiltonian cycle is called Hamiltonian.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394709-8DFF-4EFF-A9E3-01CBC49419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r="-1159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10515599" cy="207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19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05DF1-64FD-4656-A045-9C117682A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Every tournament T has a directed Hamiltonian path.</a:t>
            </a:r>
            <a:endParaRPr lang="en-US" sz="4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394709-8DFF-4EFF-A9E3-01CBC49419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sz="3000" dirty="0" smtClean="0">
                    <a:solidFill>
                      <a:srgbClr val="002060"/>
                    </a:solidFill>
                  </a:rPr>
                  <a:t>Proof: Let T be a tournament with n vertices. Then we have to prove that there is a directed Hamiltonian path in T. When n = 1, 2, and 3, which is obviously verified. Hence, we use mathematical induction method for n </a:t>
                </a:r>
                <a14:m>
                  <m:oMath xmlns:m="http://schemas.openxmlformats.org/officeDocument/2006/math">
                    <m:r>
                      <a:rPr lang="en-US" sz="30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3000" dirty="0" smtClean="0">
                    <a:solidFill>
                      <a:srgbClr val="002060"/>
                    </a:solidFill>
                  </a:rPr>
                  <a:t> 4.</a:t>
                </a:r>
              </a:p>
              <a:p>
                <a:pPr marL="0" indent="0" algn="just">
                  <a:buNone/>
                </a:pPr>
                <a:r>
                  <a:rPr lang="en-US" sz="3000" dirty="0" smtClean="0">
                    <a:solidFill>
                      <a:srgbClr val="002060"/>
                    </a:solidFill>
                  </a:rPr>
                  <a:t>Let t – v is a tournament with (n – 1) vertices and there is a directed Hamiltonian path P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000" dirty="0" smtClean="0">
                    <a:solidFill>
                      <a:srgbClr val="00206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000" dirty="0" smtClean="0">
                    <a:solidFill>
                      <a:srgbClr val="002060"/>
                    </a:solidFill>
                  </a:rPr>
                  <a:t>, ……,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3000" dirty="0" smtClean="0">
                    <a:solidFill>
                      <a:srgbClr val="002060"/>
                    </a:solidFill>
                  </a:rPr>
                  <a:t>} in it. If an arc joins v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000" dirty="0" smtClean="0">
                    <a:solidFill>
                      <a:srgbClr val="002060"/>
                    </a:solidFill>
                  </a:rPr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000" dirty="0" smtClean="0">
                    <a:solidFill>
                      <a:srgbClr val="002060"/>
                    </a:solidFill>
                  </a:rPr>
                  <a:t> = {v,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000" dirty="0">
                    <a:solidFill>
                      <a:srgbClr val="00206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000" dirty="0">
                    <a:solidFill>
                      <a:srgbClr val="002060"/>
                    </a:solidFill>
                  </a:rPr>
                  <a:t>, ……,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3000" dirty="0" smtClean="0">
                    <a:solidFill>
                      <a:srgbClr val="002060"/>
                    </a:solidFill>
                  </a:rPr>
                  <a:t>} is a directed Hamiltonian path in T. But, if an arc joins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3000" dirty="0" smtClean="0">
                    <a:solidFill>
                      <a:srgbClr val="002060"/>
                    </a:solidFill>
                  </a:rPr>
                  <a:t> with then,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000" dirty="0" smtClean="0">
                    <a:solidFill>
                      <a:srgbClr val="002060"/>
                    </a:solidFill>
                  </a:rPr>
                  <a:t>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000" dirty="0">
                    <a:solidFill>
                      <a:srgbClr val="00206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000" dirty="0">
                    <a:solidFill>
                      <a:srgbClr val="002060"/>
                    </a:solidFill>
                  </a:rPr>
                  <a:t>, ……,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3000" dirty="0" smtClean="0">
                    <a:solidFill>
                      <a:srgbClr val="002060"/>
                    </a:solidFill>
                  </a:rPr>
                  <a:t>, v} is a directed Hamiltonian path in T. In both the cases, the result is true.   </a:t>
                </a:r>
                <a:endParaRPr lang="en-US" sz="3000" dirty="0">
                  <a:solidFill>
                    <a:srgbClr val="002060"/>
                  </a:solidFill>
                </a:endParaRPr>
              </a:p>
              <a:p>
                <a:pPr marL="0" indent="0" algn="just">
                  <a:buNone/>
                </a:pPr>
                <a:endParaRPr lang="en-US" sz="3200" dirty="0"/>
              </a:p>
              <a:p>
                <a:pPr marL="0" indent="0" algn="just">
                  <a:buNone/>
                </a:pPr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394709-8DFF-4EFF-A9E3-01CBC49419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801" r="-1333"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236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05DF1-64FD-4656-A045-9C117682A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rgbClr val="FF0000"/>
                </a:solidFill>
              </a:rPr>
              <a:t>Continued….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5181600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 smtClean="0"/>
              <a:t>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795163" y="35697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en-US" sz="3200" dirty="0"/>
                  <a:t>Now, we see the cases if there is no arc to join v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3200" dirty="0"/>
                  <a:t> and v. Then there is at least one vertex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sz="3200" dirty="0"/>
                  <a:t> on P having an arc joining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sz="3200" dirty="0"/>
                  <a:t> to v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sz="3200" dirty="0"/>
                  <a:t> is different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3200" dirty="0"/>
                  <a:t>. Now, we say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is joined with v but not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3200" dirty="0"/>
                  <a:t> to v (i.e. v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3200" dirty="0"/>
                  <a:t>) as shown in figure.</a:t>
                </a:r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3059" t="-3782" r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345" y="1825625"/>
            <a:ext cx="5243080" cy="4486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856509" y="5458691"/>
                <a:ext cx="5126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509" y="5458691"/>
                <a:ext cx="512618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953493" y="4544292"/>
                <a:ext cx="5403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493" y="4544292"/>
                <a:ext cx="540326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022763" y="2035262"/>
                <a:ext cx="6927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763" y="2035262"/>
                <a:ext cx="692727" cy="461665"/>
              </a:xfrm>
              <a:prstGeom prst="rect">
                <a:avLst/>
              </a:prstGeom>
              <a:blipFill>
                <a:blip r:embed="rId7"/>
                <a:stretch>
                  <a:fillRect r="-1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161413" y="5343160"/>
                <a:ext cx="3274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413" y="5343160"/>
                <a:ext cx="327460" cy="461665"/>
              </a:xfrm>
              <a:prstGeom prst="rect">
                <a:avLst/>
              </a:prstGeom>
              <a:blipFill>
                <a:blip r:embed="rId8"/>
                <a:stretch>
                  <a:fillRect r="-39623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699164" y="4082627"/>
                <a:ext cx="2909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164" y="4082627"/>
                <a:ext cx="290945" cy="461665"/>
              </a:xfrm>
              <a:prstGeom prst="rect">
                <a:avLst/>
              </a:prstGeom>
              <a:blipFill>
                <a:blip r:embed="rId9"/>
                <a:stretch>
                  <a:fillRect r="-56250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391108" y="2035261"/>
                <a:ext cx="6853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108" y="2035261"/>
                <a:ext cx="685372" cy="461665"/>
              </a:xfrm>
              <a:prstGeom prst="rect">
                <a:avLst/>
              </a:prstGeom>
              <a:blipFill>
                <a:blip r:embed="rId10"/>
                <a:stretch>
                  <a:fillRect r="-1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118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05DF1-64FD-4656-A045-9C117682A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Continued….. 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394709-8DFF-4EFF-A9E3-01CBC49419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endParaRPr lang="en-US" dirty="0" smtClean="0"/>
              </a:p>
              <a:p>
                <a:pPr marL="0" indent="0" algn="just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 algn="just">
                  <a:buNone/>
                </a:pPr>
                <a:endParaRPr lang="en-US" dirty="0" smtClean="0">
                  <a:solidFill>
                    <a:srgbClr val="FF0000"/>
                  </a:solidFill>
                </a:endParaRPr>
              </a:p>
              <a:p>
                <a:pPr marL="0" indent="0" algn="just">
                  <a:buNone/>
                </a:pPr>
                <a:endParaRPr lang="en-US" dirty="0" smtClean="0">
                  <a:solidFill>
                    <a:srgbClr val="FF0000"/>
                  </a:solidFill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 algn="just">
                  <a:buNone/>
                </a:pPr>
                <a:endParaRPr lang="en-US" dirty="0" smtClean="0">
                  <a:solidFill>
                    <a:srgbClr val="FF0000"/>
                  </a:solidFill>
                </a:endParaRPr>
              </a:p>
              <a:p>
                <a:pPr marL="0" indent="0" algn="just">
                  <a:buNone/>
                </a:pPr>
                <a:r>
                  <a:rPr lang="en-US" dirty="0" smtClean="0">
                    <a:solidFill>
                      <a:srgbClr val="002060"/>
                    </a:solidFill>
                  </a:rPr>
                  <a:t>In this way, the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2060"/>
                    </a:solidFill>
                  </a:rPr>
                  <a:t>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, ……,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2060"/>
                    </a:solidFill>
                  </a:rPr>
                  <a:t>, v,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, ……,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2060"/>
                    </a:solidFill>
                  </a:rPr>
                  <a:t>} provides a directed Hamiltonian path in the digraph D. hence, it completes the proof of the theorem.</a:t>
                </a:r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394709-8DFF-4EFF-A9E3-01CBC49419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r="-1159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727" y="1825626"/>
            <a:ext cx="10661073" cy="30511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71600" y="2715491"/>
                <a:ext cx="3325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715491"/>
                <a:ext cx="332509" cy="461665"/>
              </a:xfrm>
              <a:prstGeom prst="rect">
                <a:avLst/>
              </a:prstGeom>
              <a:blipFill>
                <a:blip r:embed="rId5"/>
                <a:stretch>
                  <a:fillRect r="-34545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37163" y="2889548"/>
                <a:ext cx="2355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163" y="2889548"/>
                <a:ext cx="235527" cy="461665"/>
              </a:xfrm>
              <a:prstGeom prst="rect">
                <a:avLst/>
              </a:prstGeom>
              <a:blipFill>
                <a:blip r:embed="rId6"/>
                <a:stretch>
                  <a:fillRect r="-97368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89419" y="3539629"/>
                <a:ext cx="304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9419" y="3539629"/>
                <a:ext cx="304800" cy="461665"/>
              </a:xfrm>
              <a:prstGeom prst="rect">
                <a:avLst/>
              </a:prstGeom>
              <a:blipFill>
                <a:blip r:embed="rId7"/>
                <a:stretch>
                  <a:fillRect r="-36000"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636328" y="3657600"/>
                <a:ext cx="4294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328" y="3657600"/>
                <a:ext cx="429491" cy="461665"/>
              </a:xfrm>
              <a:prstGeom prst="rect">
                <a:avLst/>
              </a:prstGeom>
              <a:blipFill>
                <a:blip r:embed="rId8"/>
                <a:stretch>
                  <a:fillRect r="-65714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363199" y="3888432"/>
                <a:ext cx="3740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3199" y="3888432"/>
                <a:ext cx="374073" cy="461665"/>
              </a:xfrm>
              <a:prstGeom prst="rect">
                <a:avLst/>
              </a:prstGeom>
              <a:blipFill>
                <a:blip r:embed="rId9"/>
                <a:stretch>
                  <a:fillRect r="-10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900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05DF1-64FD-4656-A045-9C117682A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000" dirty="0" smtClean="0">
                <a:solidFill>
                  <a:srgbClr val="FF0000"/>
                </a:solidFill>
              </a:rPr>
              <a:t>How many different tournaments are there with n players?</a:t>
            </a:r>
            <a:endParaRPr lang="en-US" sz="4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394709-8DFF-4EFF-A9E3-01CBC49419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sz="3200" dirty="0" smtClean="0"/>
                  <a:t>Solution:</a:t>
                </a:r>
              </a:p>
              <a:p>
                <a:pPr marL="0" indent="0" algn="just">
                  <a:buNone/>
                </a:pPr>
                <a:r>
                  <a:rPr lang="en-US" sz="32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 smtClean="0"/>
                  <a:t>, ……,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 smtClean="0"/>
                  <a:t> be n players in a tournament.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 smtClean="0"/>
                  <a:t> can play n – 1 games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 smtClean="0"/>
                  <a:t>, …..,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 smtClean="0"/>
                  <a:t>.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 can play n – </a:t>
                </a:r>
                <a:r>
                  <a:rPr lang="en-US" sz="3200" dirty="0" smtClean="0"/>
                  <a:t>2 </a:t>
                </a:r>
                <a:r>
                  <a:rPr lang="en-US" sz="3200" dirty="0"/>
                  <a:t>games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200" dirty="0"/>
                  <a:t>, …..,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 smtClean="0"/>
                  <a:t>.</a:t>
                </a:r>
              </a:p>
              <a:p>
                <a:pPr marL="0" indent="0" algn="just">
                  <a:buNone/>
                </a:pPr>
                <a:r>
                  <a:rPr lang="en-US" sz="3200" dirty="0" smtClean="0"/>
                  <a:t>Similarly,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3200" dirty="0"/>
                  <a:t> can play </a:t>
                </a:r>
                <a:r>
                  <a:rPr lang="en-US" sz="3200" dirty="0" smtClean="0"/>
                  <a:t>n – (n </a:t>
                </a:r>
                <a:r>
                  <a:rPr lang="en-US" sz="3200" dirty="0"/>
                  <a:t>– </a:t>
                </a:r>
                <a:r>
                  <a:rPr lang="en-US" sz="3200" dirty="0" smtClean="0"/>
                  <a:t>1) = 1 </a:t>
                </a:r>
                <a:r>
                  <a:rPr lang="en-US" sz="3200" dirty="0"/>
                  <a:t>games </a:t>
                </a:r>
                <a:r>
                  <a:rPr lang="en-US" sz="3200" dirty="0" smtClean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 smtClean="0"/>
                  <a:t>.</a:t>
                </a:r>
              </a:p>
              <a:p>
                <a:pPr marL="0" indent="0" algn="just">
                  <a:buNone/>
                </a:pPr>
                <a:r>
                  <a:rPr lang="en-US" sz="3200" dirty="0" smtClean="0"/>
                  <a:t>There are exactly (n – 1) + (n – 2) + …… + 2 + 1</a:t>
                </a:r>
              </a:p>
              <a:p>
                <a:pPr marL="0" indent="0" algn="just">
                  <a:buNone/>
                </a:pPr>
                <a:r>
                  <a:rPr lang="en-US" sz="3200" dirty="0"/>
                  <a:t>	</a:t>
                </a:r>
                <a:r>
                  <a:rPr lang="en-US" sz="3200" dirty="0" smtClean="0"/>
                  <a:t>	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200" dirty="0"/>
                          <m:t>(</m:t>
                        </m:r>
                        <m:r>
                          <m:rPr>
                            <m:nor/>
                          </m:rPr>
                          <a:rPr lang="en-US" sz="3200" dirty="0"/>
                          <m:t>n</m:t>
                        </m:r>
                        <m:r>
                          <m:rPr>
                            <m:nor/>
                          </m:rPr>
                          <a:rPr lang="en-US" sz="3200" dirty="0"/>
                          <m:t> – 1)</m:t>
                        </m:r>
                        <m:r>
                          <m:rPr>
                            <m:nor/>
                          </m:rPr>
                          <a:rPr lang="en-US" sz="3200" dirty="0"/>
                          <m:t>n</m:t>
                        </m:r>
                        <m:r>
                          <m:rPr>
                            <m:nor/>
                          </m:rPr>
                          <a:rPr lang="en-US" sz="3200" dirty="0"/>
                          <m:t> 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200" dirty="0"/>
                          <m:t>n</m:t>
                        </m:r>
                        <m:r>
                          <m:rPr>
                            <m:nor/>
                          </m:rPr>
                          <a:rPr lang="en-US" sz="3200" b="0" i="0" dirty="0" smtClean="0"/>
                          <m:t>(</m:t>
                        </m:r>
                        <m:r>
                          <m:rPr>
                            <m:nor/>
                          </m:rPr>
                          <a:rPr lang="en-US" sz="3200" dirty="0"/>
                          <m:t>n</m:t>
                        </m:r>
                        <m:r>
                          <m:rPr>
                            <m:nor/>
                          </m:rPr>
                          <a:rPr lang="en-US" sz="3200" b="0" i="0" dirty="0" smtClean="0"/>
                          <m:t> − 1)</m:t>
                        </m:r>
                        <m:r>
                          <m:rPr>
                            <m:nor/>
                          </m:rPr>
                          <a:rPr lang="en-US" sz="3200" dirty="0"/>
                          <m:t> 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 smtClean="0"/>
                  <a:t> tournaments.</a:t>
                </a:r>
                <a:endParaRPr lang="en-US" sz="3200" dirty="0"/>
              </a:p>
              <a:p>
                <a:pPr marL="0" indent="0" algn="just">
                  <a:buNone/>
                </a:pPr>
                <a:endParaRPr lang="en-US" sz="3200" dirty="0"/>
              </a:p>
              <a:p>
                <a:pPr marL="0" indent="0" algn="just">
                  <a:buNone/>
                </a:pPr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394709-8DFF-4EFF-A9E3-01CBC49419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25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05DF1-64FD-4656-A045-9C117682A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sz="4000" dirty="0" smtClean="0">
                <a:solidFill>
                  <a:srgbClr val="FF0000"/>
                </a:solidFill>
              </a:rPr>
              <a:t>Draw all non-isomorphic tournaments with three vertices and give the sequences of each. Which of these are transitive? </a:t>
            </a:r>
            <a:endParaRPr lang="en-US" sz="4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394709-8DFF-4EFF-A9E3-01CBC49419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dirty="0" smtClean="0"/>
                  <a:t>Solution:</a:t>
                </a:r>
              </a:p>
              <a:p>
                <a:pPr marL="0" indent="0" algn="just">
                  <a:buNone/>
                </a:pPr>
                <a:r>
                  <a:rPr lang="en-US" dirty="0" smtClean="0"/>
                  <a:t>The non-isomorphic tournaments of three vertices are given as follow.</a:t>
                </a:r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endParaRPr lang="en-US" dirty="0" smtClean="0"/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r>
                  <a:rPr lang="en-US" dirty="0" smtClean="0"/>
                  <a:t>	</a:t>
                </a:r>
                <a:endParaRPr lang="en-US" dirty="0"/>
              </a:p>
              <a:p>
                <a:pPr marL="0" indent="0" algn="just">
                  <a:buNone/>
                </a:pPr>
                <a:endParaRPr lang="en-US" dirty="0" smtClean="0">
                  <a:solidFill>
                    <a:srgbClr val="FF0000"/>
                  </a:solidFill>
                </a:endParaRPr>
              </a:p>
              <a:p>
                <a:pPr marL="0" indent="0" algn="just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The score sequence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are 1, 1, 1 and 2, 1, 0 respectively. The tournament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is transitive, where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is not transitive.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394709-8DFF-4EFF-A9E3-01CBC49419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 r="-1159" b="-6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3006436"/>
            <a:ext cx="6109855" cy="215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8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05DF1-64FD-4656-A045-9C117682A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sz="4000" dirty="0" smtClean="0">
                <a:solidFill>
                  <a:srgbClr val="FF0000"/>
                </a:solidFill>
              </a:rPr>
              <a:t>If five team play in around-robin tournament. Show that it is possible for all five teams to tie for first time.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94709-8DFF-4EFF-A9E3-01CBC4941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200" dirty="0" smtClean="0"/>
              <a:t>Solution:</a:t>
            </a:r>
          </a:p>
          <a:p>
            <a:pPr marL="0" indent="0" algn="just">
              <a:buNone/>
            </a:pPr>
            <a:r>
              <a:rPr lang="en-US" sz="3200" dirty="0" smtClean="0"/>
              <a:t>In a round-robin tournament of five players each player has to play four games. There is a possibility that each player can win two games and losses two games. In this way, there is a possibility of a tie in the first time.</a:t>
            </a:r>
          </a:p>
          <a:p>
            <a:pPr marL="0" indent="0" algn="just">
              <a:buNone/>
            </a:pPr>
            <a:r>
              <a:rPr lang="en-US" sz="3200" dirty="0" smtClean="0"/>
              <a:t>Find the score sequences of  the vertices  of the tournament.</a:t>
            </a:r>
          </a:p>
          <a:p>
            <a:pPr marL="0" indent="0" algn="just">
              <a:buNone/>
            </a:pPr>
            <a:r>
              <a:rPr lang="en-US" sz="3200" dirty="0" smtClean="0"/>
              <a:t>Solution: s(a) = 3 , s(b) = 1 , s(c) = 1, </a:t>
            </a:r>
          </a:p>
          <a:p>
            <a:pPr marL="0" indent="0" algn="just">
              <a:buNone/>
            </a:pPr>
            <a:r>
              <a:rPr lang="en-US" sz="3200" dirty="0" smtClean="0"/>
              <a:t>S(d) =1. the score sequences is 3, 2, 1, o. </a:t>
            </a:r>
          </a:p>
          <a:p>
            <a:pPr marL="0" indent="0" algn="just">
              <a:buNone/>
            </a:pPr>
            <a:endParaRPr lang="en-US" sz="3200" dirty="0"/>
          </a:p>
          <a:p>
            <a:pPr marL="0" indent="0" algn="just">
              <a:buNone/>
            </a:pP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8544" y="4673600"/>
            <a:ext cx="3768437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84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24462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05DF1-64FD-4656-A045-9C117682A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Tournaments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394709-8DFF-4EFF-A9E3-01CBC49419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Tournament:</a:t>
                </a:r>
              </a:p>
              <a:p>
                <a:pPr marL="0" indent="0" algn="just">
                  <a:buNone/>
                </a:pPr>
                <a:r>
                  <a:rPr lang="en-US" dirty="0"/>
                  <a:t>A tournament is a directed loop free digraph T = (V, A) such that u, v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V and u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v, implies either (u, v)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A or (v, u)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A but not both.</a:t>
                </a:r>
              </a:p>
              <a:p>
                <a:pPr marL="0" indent="0" algn="just">
                  <a:buNone/>
                </a:pPr>
                <a:r>
                  <a:rPr lang="en-US" dirty="0"/>
                  <a:t>The tournament is defined as a digraph which has no directed loops and any two different vertices are linked by an arc.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394709-8DFF-4EFF-A9E3-01CBC49419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6FCA830-3924-43E5-A6E2-F6F1FC7E9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07" y="4238157"/>
            <a:ext cx="11092721" cy="19388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E2FE835-D578-434B-ABF4-9D80710CEE62}"/>
                  </a:ext>
                </a:extLst>
              </p:cNvPr>
              <p:cNvSpPr txBox="1"/>
              <p:nvPr/>
            </p:nvSpPr>
            <p:spPr>
              <a:xfrm>
                <a:off x="838200" y="4945950"/>
                <a:ext cx="5908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E2FE835-D578-434B-ABF4-9D80710CE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945950"/>
                <a:ext cx="59084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92087D-723E-4614-B9A1-D3C443014199}"/>
                  </a:ext>
                </a:extLst>
              </p:cNvPr>
              <p:cNvSpPr txBox="1"/>
              <p:nvPr/>
            </p:nvSpPr>
            <p:spPr>
              <a:xfrm>
                <a:off x="3727938" y="5469170"/>
                <a:ext cx="5908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92087D-723E-4614-B9A1-D3C443014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938" y="5469170"/>
                <a:ext cx="59084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156F36B-1DCC-4A58-9B31-297E905C0939}"/>
                  </a:ext>
                </a:extLst>
              </p:cNvPr>
              <p:cNvSpPr txBox="1"/>
              <p:nvPr/>
            </p:nvSpPr>
            <p:spPr>
              <a:xfrm>
                <a:off x="7624689" y="4851400"/>
                <a:ext cx="4360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156F36B-1DCC-4A58-9B31-297E905C0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689" y="4851400"/>
                <a:ext cx="436099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00375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05DF1-64FD-4656-A045-9C117682A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Continued…..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394709-8DFF-4EFF-A9E3-01CBC49419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 algn="just">
                  <a:buNone/>
                </a:pPr>
                <a:r>
                  <a:rPr lang="en-US" sz="3000" dirty="0" smtClean="0">
                    <a:solidFill>
                      <a:srgbClr val="002060"/>
                    </a:solidFill>
                  </a:rPr>
                  <a:t>The digraphs given below is not tournament.</a:t>
                </a:r>
              </a:p>
              <a:p>
                <a:pPr marL="0" indent="0" algn="just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 algn="just">
                  <a:buNone/>
                </a:pPr>
                <a:endParaRPr lang="en-US" dirty="0" smtClean="0">
                  <a:solidFill>
                    <a:srgbClr val="FF0000"/>
                  </a:solidFill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 algn="just">
                  <a:buNone/>
                </a:pPr>
                <a:endParaRPr lang="en-US" dirty="0" smtClean="0">
                  <a:solidFill>
                    <a:srgbClr val="FF0000"/>
                  </a:solidFill>
                </a:endParaRPr>
              </a:p>
              <a:p>
                <a:pPr marL="0" indent="0" algn="just">
                  <a:buNone/>
                </a:pPr>
                <a:endParaRPr lang="en-US" dirty="0" smtClean="0">
                  <a:solidFill>
                    <a:srgbClr val="FF0000"/>
                  </a:solidFill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 algn="just">
                  <a:buNone/>
                </a:pPr>
                <a:r>
                  <a:rPr lang="en-US" sz="3000" dirty="0" smtClean="0">
                    <a:solidFill>
                      <a:srgbClr val="002060"/>
                    </a:solidFill>
                  </a:rPr>
                  <a:t>Since, a, b </a:t>
                </a:r>
                <a14:m>
                  <m:oMath xmlns:m="http://schemas.openxmlformats.org/officeDocument/2006/math">
                    <m:r>
                      <a:rPr lang="en-US" sz="30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000" dirty="0" smtClean="0">
                    <a:solidFill>
                      <a:srgbClr val="002060"/>
                    </a:solidFill>
                  </a:rPr>
                  <a:t> V and a </a:t>
                </a:r>
                <a14:m>
                  <m:oMath xmlns:m="http://schemas.openxmlformats.org/officeDocument/2006/math">
                    <m:r>
                      <a:rPr lang="en-US" sz="30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3000" dirty="0" smtClean="0">
                    <a:solidFill>
                      <a:srgbClr val="002060"/>
                    </a:solidFill>
                  </a:rPr>
                  <a:t> b, but neither (a, b) </a:t>
                </a:r>
                <a14:m>
                  <m:oMath xmlns:m="http://schemas.openxmlformats.org/officeDocument/2006/math">
                    <m:r>
                      <a:rPr lang="en-US" sz="30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sz="3000" dirty="0" smtClean="0">
                    <a:solidFill>
                      <a:srgbClr val="002060"/>
                    </a:solidFill>
                  </a:rPr>
                  <a:t> A(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000" dirty="0" smtClean="0">
                    <a:solidFill>
                      <a:srgbClr val="002060"/>
                    </a:solidFill>
                  </a:rPr>
                  <a:t>) nor (b, a)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sz="3000" dirty="0">
                    <a:solidFill>
                      <a:srgbClr val="002060"/>
                    </a:solidFill>
                  </a:rPr>
                  <a:t> A(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0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000" dirty="0" smtClean="0">
                    <a:solidFill>
                      <a:srgbClr val="002060"/>
                    </a:solidFill>
                  </a:rPr>
                  <a:t>) and  similarly, a, c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000" dirty="0">
                    <a:solidFill>
                      <a:srgbClr val="002060"/>
                    </a:solidFill>
                  </a:rPr>
                  <a:t> V </a:t>
                </a:r>
                <a:r>
                  <a:rPr lang="en-US" sz="3000" dirty="0" smtClean="0">
                    <a:solidFill>
                      <a:srgbClr val="002060"/>
                    </a:solidFill>
                  </a:rPr>
                  <a:t>and a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3000" dirty="0" smtClean="0">
                    <a:solidFill>
                      <a:srgbClr val="002060"/>
                    </a:solidFill>
                  </a:rPr>
                  <a:t> c but, (a, c)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sz="3000" dirty="0">
                    <a:solidFill>
                      <a:srgbClr val="002060"/>
                    </a:solidFill>
                  </a:rPr>
                  <a:t> A(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000" dirty="0">
                    <a:solidFill>
                      <a:srgbClr val="002060"/>
                    </a:solidFill>
                  </a:rPr>
                  <a:t>) </a:t>
                </a:r>
                <a:r>
                  <a:rPr lang="en-US" sz="3000" dirty="0" smtClean="0">
                    <a:solidFill>
                      <a:srgbClr val="002060"/>
                    </a:solidFill>
                  </a:rPr>
                  <a:t>and (c, a)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sz="3000" dirty="0">
                    <a:solidFill>
                      <a:srgbClr val="002060"/>
                    </a:solidFill>
                  </a:rPr>
                  <a:t> A(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000" dirty="0">
                    <a:solidFill>
                      <a:srgbClr val="002060"/>
                    </a:solidFill>
                  </a:rPr>
                  <a:t>) </a:t>
                </a:r>
              </a:p>
              <a:p>
                <a:pPr marL="0" indent="0" algn="just">
                  <a:buNone/>
                </a:pPr>
                <a:endParaRPr lang="en-US" sz="3000" dirty="0" smtClean="0">
                  <a:solidFill>
                    <a:srgbClr val="FF0000"/>
                  </a:solidFill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394709-8DFF-4EFF-A9E3-01CBC49419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59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577605"/>
            <a:ext cx="10612582" cy="26046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255818" y="3616036"/>
                <a:ext cx="88669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818" y="3616036"/>
                <a:ext cx="88669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183091" y="3616036"/>
                <a:ext cx="62345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3091" y="3616036"/>
                <a:ext cx="62345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31824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05DF1-64FD-4656-A045-9C117682A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Round-robin tournaments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94709-8DFF-4EFF-A9E3-01CBC4941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Round-robin tournament: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The round-robin tournament is a specific type of digraph which is commonly used as a tie-sheet for sport competition.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Note: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If we provided directions to the arcs of a complete digraph, it gives us a tournament.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 A single tournament is represented by two vertices as given below.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A5CD69-5939-42FD-AD9E-4E0AFA188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935" y="5205046"/>
            <a:ext cx="7948247" cy="117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57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05DF1-64FD-4656-A045-9C117682A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Continued……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94709-8DFF-4EFF-A9E3-01CBC4941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3. There are two tournament in the digraph with three vertices.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4. A digraph having four vertices represents the four tournaments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8EF5B5-6A41-4978-BB6D-1E7C01A71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366" y="2403042"/>
            <a:ext cx="4783015" cy="1466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146" y="4447309"/>
            <a:ext cx="8880764" cy="214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4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05DF1-64FD-4656-A045-9C117682A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Continued….. 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394709-8DFF-4EFF-A9E3-01CBC49419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sz="2600" dirty="0" smtClean="0">
                    <a:solidFill>
                      <a:srgbClr val="002060"/>
                    </a:solidFill>
                  </a:rPr>
                  <a:t>5. Tournament is unilaterally connected.</a:t>
                </a:r>
              </a:p>
              <a:p>
                <a:pPr marL="0" indent="0" algn="just">
                  <a:buNone/>
                </a:pPr>
                <a:r>
                  <a:rPr lang="en-US" sz="2600" dirty="0" smtClean="0">
                    <a:solidFill>
                      <a:srgbClr val="0070C0"/>
                    </a:solidFill>
                  </a:rPr>
                  <a:t>Proof: Let u and v be the vertices of a tournament T. Thus, T has an arc which joins either (u, v) or (v, u). It means either v is reachable from u or vice versa. It shows that there is a directed walk. So the tournament is unilaterally connected.  </a:t>
                </a:r>
                <a:endParaRPr lang="en-US" sz="2600" dirty="0">
                  <a:solidFill>
                    <a:srgbClr val="0070C0"/>
                  </a:solidFill>
                </a:endParaRPr>
              </a:p>
              <a:p>
                <a:pPr marL="0" indent="0" algn="just">
                  <a:buNone/>
                </a:pPr>
                <a:r>
                  <a:rPr lang="en-US" sz="2600" dirty="0">
                    <a:solidFill>
                      <a:srgbClr val="002060"/>
                    </a:solidFill>
                  </a:rPr>
                  <a:t> </a:t>
                </a:r>
                <a:r>
                  <a:rPr lang="en-US" sz="2600" dirty="0" smtClean="0">
                    <a:solidFill>
                      <a:srgbClr val="002060"/>
                    </a:solidFill>
                  </a:rPr>
                  <a:t>6. As each vertex u of T has to be linked with rest of other (n – 1) vertices, the sum of in-degree and out-degree of u is (n - 1), i.e., id(u) + od(u) = n – 1. </a:t>
                </a:r>
              </a:p>
              <a:p>
                <a:pPr marL="0" indent="0" algn="just">
                  <a:buNone/>
                </a:pPr>
                <a:r>
                  <a:rPr lang="en-US" sz="2600" dirty="0" smtClean="0">
                    <a:solidFill>
                      <a:srgbClr val="002060"/>
                    </a:solidFill>
                  </a:rPr>
                  <a:t>7. The tournament having n vertices consists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−1)</m:t>
                        </m:r>
                      </m:num>
                      <m:den>
                        <m:r>
                          <a:rPr lang="en-US" sz="2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600" dirty="0" smtClean="0">
                    <a:solidFill>
                      <a:srgbClr val="002060"/>
                    </a:solidFill>
                  </a:rPr>
                  <a:t> number of arcs.</a:t>
                </a:r>
              </a:p>
              <a:p>
                <a:pPr marL="0" indent="0" algn="just">
                  <a:buNone/>
                </a:pPr>
                <a:r>
                  <a:rPr lang="en-US" sz="2600" dirty="0" err="1" smtClean="0">
                    <a:solidFill>
                      <a:srgbClr val="002060"/>
                    </a:solidFill>
                  </a:rPr>
                  <a:t>Eg</a:t>
                </a:r>
                <a:r>
                  <a:rPr lang="en-US" sz="2600" dirty="0" smtClean="0">
                    <a:solidFill>
                      <a:srgbClr val="002060"/>
                    </a:solidFill>
                  </a:rPr>
                  <a:t>. When n = 2, then it has 1 arc and so 0n.</a:t>
                </a:r>
                <a:endParaRPr lang="en-US" sz="26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394709-8DFF-4EFF-A9E3-01CBC49419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101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876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05DF1-64FD-4656-A045-9C117682A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Continued….. 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394709-8DFF-4EFF-A9E3-01CBC49419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sz="2600" dirty="0" smtClean="0">
                    <a:solidFill>
                      <a:srgbClr val="002060"/>
                    </a:solidFill>
                  </a:rPr>
                  <a:t>8. The score of a vertex (v) in the given tournament T means the number of out degree of v. It is denoted by s(v).</a:t>
                </a:r>
              </a:p>
              <a:p>
                <a:pPr marL="0" indent="0" algn="just">
                  <a:buNone/>
                </a:pPr>
                <a:r>
                  <a:rPr lang="en-US" sz="2600" dirty="0" smtClean="0">
                    <a:solidFill>
                      <a:srgbClr val="002060"/>
                    </a:solidFill>
                  </a:rPr>
                  <a:t>9. The sequence of scores of different vertices of the tournament are written in descending order. </a:t>
                </a:r>
              </a:p>
              <a:p>
                <a:pPr marL="0" indent="0" algn="just">
                  <a:buNone/>
                </a:pPr>
                <a:r>
                  <a:rPr lang="en-US" sz="2600" dirty="0" err="1" smtClean="0">
                    <a:solidFill>
                      <a:srgbClr val="002060"/>
                    </a:solidFill>
                  </a:rPr>
                  <a:t>Eg</a:t>
                </a:r>
                <a:r>
                  <a:rPr lang="en-US" sz="2600" dirty="0" smtClean="0">
                    <a:solidFill>
                      <a:srgbClr val="002060"/>
                    </a:solidFill>
                  </a:rPr>
                  <a:t>. The scores of the vertices of given tournaments are calculated as follows:  s(a) = 1 </a:t>
                </a: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sz="26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 smtClean="0">
                    <a:solidFill>
                      <a:srgbClr val="002060"/>
                    </a:solidFill>
                  </a:rPr>
                  <a:t>a won 1 game and lost 2 games.</a:t>
                </a:r>
              </a:p>
              <a:p>
                <a:pPr marL="0" indent="0" algn="just">
                  <a:buNone/>
                </a:pPr>
                <a:r>
                  <a:rPr lang="en-US" sz="2600" dirty="0" smtClean="0">
                    <a:solidFill>
                      <a:srgbClr val="002060"/>
                    </a:solidFill>
                  </a:rPr>
                  <a:t>s(b) </a:t>
                </a:r>
                <a:r>
                  <a:rPr lang="en-US" sz="2600" dirty="0">
                    <a:solidFill>
                      <a:srgbClr val="002060"/>
                    </a:solidFill>
                  </a:rPr>
                  <a:t>= </a:t>
                </a:r>
                <a:r>
                  <a:rPr lang="en-US" sz="2600" dirty="0" smtClean="0">
                    <a:solidFill>
                      <a:srgbClr val="002060"/>
                    </a:solidFill>
                  </a:rPr>
                  <a:t>0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m:rPr>
                        <m:sty m:val="p"/>
                      </m:rPr>
                      <a:rPr lang="en-US" sz="26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sz="2600" dirty="0" smtClean="0">
                    <a:solidFill>
                      <a:srgbClr val="002060"/>
                    </a:solidFill>
                  </a:rPr>
                  <a:t> lost all 3 games.</a:t>
                </a:r>
              </a:p>
              <a:p>
                <a:pPr marL="0" indent="0" algn="just">
                  <a:buNone/>
                </a:pPr>
                <a:r>
                  <a:rPr lang="en-US" sz="2600" dirty="0" smtClean="0">
                    <a:solidFill>
                      <a:srgbClr val="002060"/>
                    </a:solidFill>
                  </a:rPr>
                  <a:t>s(c) </a:t>
                </a:r>
                <a:r>
                  <a:rPr lang="en-US" sz="2600" dirty="0">
                    <a:solidFill>
                      <a:srgbClr val="002060"/>
                    </a:solidFill>
                  </a:rPr>
                  <a:t>= </a:t>
                </a:r>
                <a:r>
                  <a:rPr lang="en-US" sz="2600" dirty="0" smtClean="0">
                    <a:solidFill>
                      <a:srgbClr val="002060"/>
                    </a:solidFill>
                  </a:rPr>
                  <a:t>2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sz="2600" dirty="0" smtClean="0">
                    <a:solidFill>
                      <a:srgbClr val="002060"/>
                    </a:solidFill>
                  </a:rPr>
                  <a:t>c </a:t>
                </a:r>
                <a:r>
                  <a:rPr lang="en-US" sz="2600" dirty="0">
                    <a:solidFill>
                      <a:srgbClr val="002060"/>
                    </a:solidFill>
                  </a:rPr>
                  <a:t>won </a:t>
                </a:r>
                <a:r>
                  <a:rPr lang="en-US" sz="2600" dirty="0" smtClean="0">
                    <a:solidFill>
                      <a:srgbClr val="002060"/>
                    </a:solidFill>
                  </a:rPr>
                  <a:t>2 game </a:t>
                </a:r>
                <a:r>
                  <a:rPr lang="en-US" sz="2600" dirty="0">
                    <a:solidFill>
                      <a:srgbClr val="002060"/>
                    </a:solidFill>
                  </a:rPr>
                  <a:t>and lost </a:t>
                </a:r>
                <a:r>
                  <a:rPr lang="en-US" sz="2600" dirty="0" smtClean="0">
                    <a:solidFill>
                      <a:srgbClr val="002060"/>
                    </a:solidFill>
                  </a:rPr>
                  <a:t>1 games.</a:t>
                </a:r>
              </a:p>
              <a:p>
                <a:pPr marL="0" indent="0" algn="just">
                  <a:buNone/>
                </a:pPr>
                <a:r>
                  <a:rPr lang="en-US" sz="2600" dirty="0" smtClean="0">
                    <a:solidFill>
                      <a:srgbClr val="002060"/>
                    </a:solidFill>
                  </a:rPr>
                  <a:t>s(d) </a:t>
                </a:r>
                <a:r>
                  <a:rPr lang="en-US" sz="2600" dirty="0">
                    <a:solidFill>
                      <a:srgbClr val="002060"/>
                    </a:solidFill>
                  </a:rPr>
                  <a:t>= </a:t>
                </a:r>
                <a:r>
                  <a:rPr lang="en-US" sz="2600" dirty="0" smtClean="0">
                    <a:solidFill>
                      <a:srgbClr val="002060"/>
                    </a:solidFill>
                  </a:rPr>
                  <a:t>3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sz="2600" dirty="0" smtClean="0">
                    <a:solidFill>
                      <a:srgbClr val="002060"/>
                    </a:solidFill>
                  </a:rPr>
                  <a:t>d </a:t>
                </a:r>
                <a:r>
                  <a:rPr lang="en-US" sz="2600" dirty="0">
                    <a:solidFill>
                      <a:srgbClr val="002060"/>
                    </a:solidFill>
                  </a:rPr>
                  <a:t>won </a:t>
                </a:r>
                <a:r>
                  <a:rPr lang="en-US" sz="2600" dirty="0" smtClean="0">
                    <a:solidFill>
                      <a:srgbClr val="002060"/>
                    </a:solidFill>
                  </a:rPr>
                  <a:t>all 3 games.</a:t>
                </a:r>
              </a:p>
              <a:p>
                <a:pPr marL="0" indent="0" algn="just">
                  <a:buNone/>
                </a:pPr>
                <a:r>
                  <a:rPr lang="en-US" sz="2600" dirty="0" smtClean="0">
                    <a:solidFill>
                      <a:srgbClr val="002060"/>
                    </a:solidFill>
                  </a:rPr>
                  <a:t>Here, the sequence of scores is 3, 2, 1, 0.</a:t>
                </a:r>
                <a:endParaRPr lang="en-US" sz="26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394709-8DFF-4EFF-A9E3-01CBC49419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101" r="-986" b="-5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2836" y="4142509"/>
            <a:ext cx="3699164" cy="271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6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05DF1-64FD-4656-A045-9C117682A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 smtClean="0">
                <a:solidFill>
                  <a:srgbClr val="FF0000"/>
                </a:solidFill>
              </a:rPr>
              <a:t>Every tournament T contains a vertex from which every other vertex is reachable by a path of length at mist 2.</a:t>
            </a:r>
            <a:endParaRPr lang="en-US" sz="3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sz="half" idx="1"/>
              </p:nvPr>
            </p:nvSpPr>
            <p:spPr>
              <a:xfrm>
                <a:off x="914400" y="1825625"/>
                <a:ext cx="5181600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600" dirty="0" smtClean="0"/>
                  <a:t>Proof:</a:t>
                </a:r>
              </a:p>
              <a:p>
                <a:pPr marL="0" indent="0" algn="just">
                  <a:buNone/>
                </a:pPr>
                <a:r>
                  <a:rPr lang="en-US" sz="2600" dirty="0" smtClean="0"/>
                  <a:t>Let v be a vertex of maximum out-degree, say od(v) = m.</a:t>
                </a:r>
              </a:p>
              <a:p>
                <a:pPr marL="0" indent="0" algn="just">
                  <a:buNone/>
                </a:pPr>
                <a:r>
                  <a:rPr lang="en-US" sz="2600" dirty="0" smtClean="0"/>
                  <a:t>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600" i="1" smtClean="0">
                            <a:latin typeface="Cambria Math" panose="02040503050406030204" pitchFamily="18" charset="0"/>
                          </a:rPr>
                          <m:t>𝑂𝑈𝑇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 smtClean="0"/>
                  <a:t>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6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600" dirty="0" smtClean="0"/>
                  <a:t>, …..,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600" dirty="0" smtClean="0"/>
                  <a:t>}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 smtClean="0"/>
                  <a:t>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6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600" dirty="0" smtClean="0"/>
                  <a:t>, ….,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600" dirty="0" smtClean="0"/>
                  <a:t>}.</a:t>
                </a:r>
              </a:p>
              <a:p>
                <a:pPr marL="0" indent="0" algn="just">
                  <a:buNone/>
                </a:pPr>
                <a:r>
                  <a:rPr lang="en-US" sz="2600" dirty="0" smtClean="0"/>
                  <a:t>Since T is a tournament, T – v is a null graph such that V(T) – {v}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𝑂𝑈𝑇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 smtClean="0"/>
                  <a:t>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sz="2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𝑂𝑈𝑇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2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</a:t>
                </a:r>
                <a:r>
                  <a:rPr lang="en-US" sz="2600" dirty="0" smtClean="0"/>
                  <a:t>= 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600" dirty="0" smtClean="0"/>
                  <a:t>. We see that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600" dirty="0" smtClean="0"/>
                  <a:t> is reachable from v by a path of length 1.</a:t>
                </a:r>
                <a:endParaRPr lang="en-US" sz="2600" dirty="0"/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r>
                  <a:rPr lang="en-US" dirty="0" smtClean="0"/>
                  <a:t> </a:t>
                </a:r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914400" y="1825625"/>
                <a:ext cx="5181600" cy="4351338"/>
              </a:xfrm>
              <a:blipFill>
                <a:blip r:embed="rId3"/>
                <a:stretch>
                  <a:fillRect l="-2118" t="-2101" r="-2118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573982" y="1690688"/>
            <a:ext cx="5202382" cy="49179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518072" y="2230583"/>
                <a:ext cx="2770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8072" y="2230583"/>
                <a:ext cx="277091" cy="400110"/>
              </a:xfrm>
              <a:prstGeom prst="rect">
                <a:avLst/>
              </a:prstGeom>
              <a:blipFill>
                <a:blip r:embed="rId5"/>
                <a:stretch>
                  <a:fillRect r="-41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545782" y="2630693"/>
                <a:ext cx="3463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5782" y="2630693"/>
                <a:ext cx="346365" cy="369332"/>
              </a:xfrm>
              <a:prstGeom prst="rect">
                <a:avLst/>
              </a:prstGeom>
              <a:blipFill>
                <a:blip r:embed="rId6"/>
                <a:stretch>
                  <a:fillRect r="-7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545782" y="3200400"/>
                <a:ext cx="4987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5782" y="3200400"/>
                <a:ext cx="49876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718964" y="4559981"/>
                <a:ext cx="360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8964" y="4559981"/>
                <a:ext cx="360219" cy="369332"/>
              </a:xfrm>
              <a:prstGeom prst="rect">
                <a:avLst/>
              </a:prstGeom>
              <a:blipFill>
                <a:blip r:embed="rId8"/>
                <a:stretch>
                  <a:fillRect r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718964" y="5486400"/>
                <a:ext cx="3602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8964" y="5486400"/>
                <a:ext cx="360219" cy="369332"/>
              </a:xfrm>
              <a:prstGeom prst="rect">
                <a:avLst/>
              </a:prstGeom>
              <a:blipFill>
                <a:blip r:embed="rId9"/>
                <a:stretch>
                  <a:fillRect r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9795163" y="35697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296400" y="5807631"/>
                <a:ext cx="5957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6400" y="5807631"/>
                <a:ext cx="59574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0079183" y="2757055"/>
                <a:ext cx="6580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𝑂𝑈𝑇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9183" y="2757055"/>
                <a:ext cx="658090" cy="369332"/>
              </a:xfrm>
              <a:prstGeom prst="rect">
                <a:avLst/>
              </a:prstGeom>
              <a:blipFill>
                <a:blip r:embed="rId11"/>
                <a:stretch>
                  <a:fillRect r="-55556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0446327" y="5029200"/>
                <a:ext cx="6927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𝐼𝑁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6327" y="5029200"/>
                <a:ext cx="692728" cy="646331"/>
              </a:xfrm>
              <a:prstGeom prst="rect">
                <a:avLst/>
              </a:prstGeom>
              <a:blipFill>
                <a:blip r:embed="rId12"/>
                <a:stretch>
                  <a:fillRect r="-27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766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05DF1-64FD-4656-A045-9C117682A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Continued….. 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394709-8DFF-4EFF-A9E3-01CBC49419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u="sng" dirty="0" smtClean="0">
                    <a:solidFill>
                      <a:srgbClr val="FF0000"/>
                    </a:solidFill>
                  </a:rPr>
                  <a:t>To 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u="sng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u="sng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u="sng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u="sng" dirty="0" smtClean="0">
                    <a:solidFill>
                      <a:srgbClr val="FF0000"/>
                    </a:solidFill>
                  </a:rPr>
                  <a:t>’s are reachable by a path of length 2:</a:t>
                </a:r>
                <a:endParaRPr lang="en-US" u="sng" dirty="0" smtClean="0">
                  <a:solidFill>
                    <a:srgbClr val="002060"/>
                  </a:solidFill>
                </a:endParaRPr>
              </a:p>
              <a:p>
                <a:pPr marL="0" indent="0" algn="just">
                  <a:buNone/>
                </a:pPr>
                <a:r>
                  <a:rPr lang="en-US" dirty="0" smtClean="0">
                    <a:solidFill>
                      <a:srgbClr val="002060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𝑂𝑈𝑇</m:t>
                        </m:r>
                      </m:sub>
                    </m:sSub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002060"/>
                    </a:solidFill>
                  </a:rPr>
                  <a:t>, then there is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V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002060"/>
                    </a:solidFill>
                  </a:rPr>
                  <a:t> such that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206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2060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A(T) otherwise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206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2060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A(T). This implies,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𝑂𝑈𝑇</m:t>
                        </m:r>
                      </m:sub>
                    </m:sSub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002060"/>
                    </a:solidFill>
                  </a:rPr>
                  <a:t>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206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2060"/>
                    </a:solidFill>
                  </a:rPr>
                  <a:t>, …….,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2060"/>
                    </a:solidFill>
                  </a:rPr>
                  <a:t>, v} i.e. od(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2060"/>
                    </a:solidFill>
                  </a:rPr>
                  <a:t>) = m + 1, which contradicts that od(v) = m is maximum. Therefore,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206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2060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A(T)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 smtClean="0">
                    <a:solidFill>
                      <a:srgbClr val="002060"/>
                    </a:solidFill>
                  </a:rPr>
                  <a:t> (u,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206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2060"/>
                    </a:solidFill>
                  </a:rPr>
                  <a:t>) is a path of length 2. </a:t>
                </a:r>
                <a:r>
                  <a:rPr lang="en-US" dirty="0">
                    <a:solidFill>
                      <a:srgbClr val="002060"/>
                    </a:solidFill>
                  </a:rPr>
                  <a:t>T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his completes the proof of the theorem.</a:t>
                </a:r>
                <a:endParaRPr lang="en-US" dirty="0">
                  <a:solidFill>
                    <a:srgbClr val="002060"/>
                  </a:solidFill>
                </a:endParaRPr>
              </a:p>
              <a:p>
                <a:pPr marL="0" indent="0" algn="just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 Hamiltonian path(cycle):</a:t>
                </a:r>
              </a:p>
              <a:p>
                <a:pPr marL="0" indent="0" algn="just">
                  <a:buNone/>
                </a:pPr>
                <a:r>
                  <a:rPr lang="en-US" dirty="0" smtClean="0">
                    <a:solidFill>
                      <a:srgbClr val="002060"/>
                    </a:solidFill>
                  </a:rPr>
                  <a:t>A directed path P (cycle C) in a digraph D is called a directed Hamiltonian path (cycle) if p (C) contains all the vertices of D exactly once (except for starting and ending vertex).</a:t>
                </a:r>
                <a:endParaRPr lang="en-US" dirty="0">
                  <a:solidFill>
                    <a:srgbClr val="002060"/>
                  </a:solidFill>
                </a:endParaRPr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394709-8DFF-4EFF-A9E3-01CBC49419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 r="-1159" b="-5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16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801</Words>
  <Application>Microsoft Office PowerPoint</Application>
  <PresentationFormat>Widescreen</PresentationFormat>
  <Paragraphs>138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Garamond</vt:lpstr>
      <vt:lpstr>Office Theme</vt:lpstr>
      <vt:lpstr>Organic</vt:lpstr>
      <vt:lpstr>PowerPoint Presentation</vt:lpstr>
      <vt:lpstr>Tournaments </vt:lpstr>
      <vt:lpstr>Continued…..</vt:lpstr>
      <vt:lpstr>Round-robin tournaments </vt:lpstr>
      <vt:lpstr>Continued……</vt:lpstr>
      <vt:lpstr>Continued….. </vt:lpstr>
      <vt:lpstr>Continued….. </vt:lpstr>
      <vt:lpstr>Every tournament T contains a vertex from which every other vertex is reachable by a path of length at mist 2.</vt:lpstr>
      <vt:lpstr>Continued….. </vt:lpstr>
      <vt:lpstr>Continued….. </vt:lpstr>
      <vt:lpstr>Every tournament T has a directed Hamiltonian path.</vt:lpstr>
      <vt:lpstr>Continued….</vt:lpstr>
      <vt:lpstr>Continued….. </vt:lpstr>
      <vt:lpstr>How many different tournaments are there with n players?</vt:lpstr>
      <vt:lpstr>Draw all non-isomorphic tournaments with three vertices and give the sequences of each. Which of these are transitive? </vt:lpstr>
      <vt:lpstr>If five team play in around-robin tournament. Show that it is possible for all five teams to tie for first time.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CPN</dc:creator>
  <cp:lastModifiedBy>Windows User</cp:lastModifiedBy>
  <cp:revision>48</cp:revision>
  <dcterms:created xsi:type="dcterms:W3CDTF">2021-06-02T00:39:53Z</dcterms:created>
  <dcterms:modified xsi:type="dcterms:W3CDTF">2022-08-07T14:27:29Z</dcterms:modified>
</cp:coreProperties>
</file>