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9"/>
  </p:notesMasterIdLst>
  <p:sldIdLst>
    <p:sldId id="270" r:id="rId3"/>
    <p:sldId id="256" r:id="rId4"/>
    <p:sldId id="259" r:id="rId5"/>
    <p:sldId id="265" r:id="rId6"/>
    <p:sldId id="267" r:id="rId7"/>
    <p:sldId id="268" r:id="rId8"/>
    <p:sldId id="269" r:id="rId9"/>
    <p:sldId id="257" r:id="rId10"/>
    <p:sldId id="258" r:id="rId11"/>
    <p:sldId id="260" r:id="rId12"/>
    <p:sldId id="261" r:id="rId13"/>
    <p:sldId id="262" r:id="rId14"/>
    <p:sldId id="263" r:id="rId15"/>
    <p:sldId id="264" r:id="rId16"/>
    <p:sldId id="266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2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A7BAC0-C056-4AF8-9968-BA292136B06F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BB03BD-60DF-4F73-A113-6B4AA1051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647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BB03BD-60DF-4F73-A113-6B4AA10511D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177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4FB3B-3231-4315-BCDA-3B152A54C324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B3EBA-1F58-4B8D-ACFB-A769B77B7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717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4FB3B-3231-4315-BCDA-3B152A54C324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B3EBA-1F58-4B8D-ACFB-A769B77B7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333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4FB3B-3231-4315-BCDA-3B152A54C324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B3EBA-1F58-4B8D-ACFB-A769B77B7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7244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D444FB3B-3231-4315-BCDA-3B152A54C324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304B3EBA-1F58-4B8D-ACFB-A769B77B76A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6663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4FB3B-3231-4315-BCDA-3B152A54C324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B3EBA-1F58-4B8D-ACFB-A769B77B7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3393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4FB3B-3231-4315-BCDA-3B152A54C324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B3EBA-1F58-4B8D-ACFB-A769B77B76A5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08665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4FB3B-3231-4315-BCDA-3B152A54C324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B3EBA-1F58-4B8D-ACFB-A769B77B7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5898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4FB3B-3231-4315-BCDA-3B152A54C324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B3EBA-1F58-4B8D-ACFB-A769B77B76A5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77292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4FB3B-3231-4315-BCDA-3B152A54C324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B3EBA-1F58-4B8D-ACFB-A769B77B76A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57868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4FB3B-3231-4315-BCDA-3B152A54C324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B3EBA-1F58-4B8D-ACFB-A769B77B7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7678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4FB3B-3231-4315-BCDA-3B152A54C324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B3EBA-1F58-4B8D-ACFB-A769B77B76A5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8061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4FB3B-3231-4315-BCDA-3B152A54C324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B3EBA-1F58-4B8D-ACFB-A769B77B7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2830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4FB3B-3231-4315-BCDA-3B152A54C324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B3EBA-1F58-4B8D-ACFB-A769B77B7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0377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4FB3B-3231-4315-BCDA-3B152A54C324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B3EBA-1F58-4B8D-ACFB-A769B77B7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729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4FB3B-3231-4315-BCDA-3B152A54C324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B3EBA-1F58-4B8D-ACFB-A769B77B76A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868051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4FB3B-3231-4315-BCDA-3B152A54C324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B3EBA-1F58-4B8D-ACFB-A769B77B76A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153259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4FB3B-3231-4315-BCDA-3B152A54C324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B3EBA-1F58-4B8D-ACFB-A769B77B7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08085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4FB3B-3231-4315-BCDA-3B152A54C324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B3EBA-1F58-4B8D-ACFB-A769B77B76A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12814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4FB3B-3231-4315-BCDA-3B152A54C324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B3EBA-1F58-4B8D-ACFB-A769B77B76A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60910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4FB3B-3231-4315-BCDA-3B152A54C324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B3EBA-1F58-4B8D-ACFB-A769B77B76A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78995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4FB3B-3231-4315-BCDA-3B152A54C324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B3EBA-1F58-4B8D-ACFB-A769B77B76A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4370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4FB3B-3231-4315-BCDA-3B152A54C324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B3EBA-1F58-4B8D-ACFB-A769B77B7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41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4FB3B-3231-4315-BCDA-3B152A54C324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B3EBA-1F58-4B8D-ACFB-A769B77B7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996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4FB3B-3231-4315-BCDA-3B152A54C324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B3EBA-1F58-4B8D-ACFB-A769B77B7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547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4FB3B-3231-4315-BCDA-3B152A54C324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B3EBA-1F58-4B8D-ACFB-A769B77B7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084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4FB3B-3231-4315-BCDA-3B152A54C324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B3EBA-1F58-4B8D-ACFB-A769B77B7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523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4FB3B-3231-4315-BCDA-3B152A54C324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B3EBA-1F58-4B8D-ACFB-A769B77B7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062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4FB3B-3231-4315-BCDA-3B152A54C324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B3EBA-1F58-4B8D-ACFB-A769B77B7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12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4FB3B-3231-4315-BCDA-3B152A54C324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B3EBA-1F58-4B8D-ACFB-A769B77B7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16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444FB3B-3231-4315-BCDA-3B152A54C324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04B3EBA-1F58-4B8D-ACFB-A769B77B7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192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5" Type="http://schemas.openxmlformats.org/officeDocument/2006/relationships/image" Target="../media/image4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Relationship Id="rId14" Type="http://schemas.openxmlformats.org/officeDocument/2006/relationships/image" Target="../media/image4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png"/><Relationship Id="rId3" Type="http://schemas.openxmlformats.org/officeDocument/2006/relationships/image" Target="../media/image32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.png"/><Relationship Id="rId11" Type="http://schemas.openxmlformats.org/officeDocument/2006/relationships/image" Target="../media/image53.png"/><Relationship Id="rId5" Type="http://schemas.openxmlformats.org/officeDocument/2006/relationships/image" Target="../media/image34.png"/><Relationship Id="rId10" Type="http://schemas.openxmlformats.org/officeDocument/2006/relationships/image" Target="../media/image52.png"/><Relationship Id="rId4" Type="http://schemas.openxmlformats.org/officeDocument/2006/relationships/image" Target="../media/image240.png"/><Relationship Id="rId9" Type="http://schemas.openxmlformats.org/officeDocument/2006/relationships/image" Target="../media/image5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8.png"/><Relationship Id="rId7" Type="http://schemas.openxmlformats.org/officeDocument/2006/relationships/image" Target="../media/image6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7.png"/><Relationship Id="rId5" Type="http://schemas.openxmlformats.org/officeDocument/2006/relationships/image" Target="../media/image410.png"/><Relationship Id="rId4" Type="http://schemas.openxmlformats.org/officeDocument/2006/relationships/image" Target="../media/image3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13" Type="http://schemas.openxmlformats.org/officeDocument/2006/relationships/image" Target="../media/image200.png"/><Relationship Id="rId26" Type="http://schemas.openxmlformats.org/officeDocument/2006/relationships/image" Target="../media/image33.png"/><Relationship Id="rId3" Type="http://schemas.openxmlformats.org/officeDocument/2006/relationships/image" Target="../media/image29.png"/><Relationship Id="rId7" Type="http://schemas.openxmlformats.org/officeDocument/2006/relationships/image" Target="../media/image140.png"/><Relationship Id="rId12" Type="http://schemas.openxmlformats.org/officeDocument/2006/relationships/image" Target="../media/image19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0.png"/><Relationship Id="rId5" Type="http://schemas.openxmlformats.org/officeDocument/2006/relationships/image" Target="../media/image120.png"/><Relationship Id="rId10" Type="http://schemas.openxmlformats.org/officeDocument/2006/relationships/image" Target="../media/image170.png"/><Relationship Id="rId9" Type="http://schemas.openxmlformats.org/officeDocument/2006/relationships/image" Target="../media/image160.png"/><Relationship Id="rId14" Type="http://schemas.openxmlformats.org/officeDocument/2006/relationships/image" Target="../media/image18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E4B455E-A955-4522-9520-4B7AD5996772}"/>
                  </a:ext>
                </a:extLst>
              </p:cNvPr>
              <p:cNvSpPr txBox="1"/>
              <p:nvPr/>
            </p:nvSpPr>
            <p:spPr>
              <a:xfrm>
                <a:off x="661182" y="647114"/>
                <a:ext cx="10874326" cy="5625964"/>
              </a:xfrm>
              <a:prstGeom prst="rect">
                <a:avLst/>
              </a:prstGeom>
              <a:solidFill>
                <a:schemeClr val="accent6"/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6000" dirty="0">
                    <a:ln w="0"/>
                    <a:solidFill>
                      <a:srgbClr val="00206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ONLINE CLASS</a:t>
                </a:r>
              </a:p>
              <a:p>
                <a:pPr algn="ctr"/>
                <a:r>
                  <a:rPr lang="en-US" sz="48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GRAPH THEORY</a:t>
                </a:r>
              </a:p>
              <a:p>
                <a:pPr algn="ctr"/>
                <a:r>
                  <a:rPr lang="en-US" sz="4800" dirty="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BICTE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800" i="1" smtClean="0">
                            <a:ln w="0"/>
                            <a:solidFill>
                              <a:srgbClr val="FF000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800" b="0" i="1" smtClean="0">
                            <a:ln w="0"/>
                            <a:solidFill>
                              <a:srgbClr val="FF000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6</m:t>
                        </m:r>
                      </m:e>
                      <m:sup>
                        <m:r>
                          <a:rPr lang="en-US" sz="4800" b="0" i="1" smtClean="0">
                            <a:ln w="0"/>
                            <a:solidFill>
                              <a:srgbClr val="FF000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𝑇𝐻</m:t>
                        </m:r>
                      </m:sup>
                    </m:sSup>
                  </m:oMath>
                </a14:m>
                <a:r>
                  <a:rPr lang="en-US" sz="4800" dirty="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SEMESTER</a:t>
                </a:r>
              </a:p>
              <a:p>
                <a:pPr algn="ctr"/>
                <a:r>
                  <a:rPr lang="en-US" sz="480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2078/02/19</a:t>
                </a:r>
                <a:endParaRPr lang="en-US" sz="48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just"/>
                <a:endParaRPr lang="en-US" sz="4800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ctr"/>
                <a:r>
                  <a:rPr lang="en-US" sz="4800" dirty="0">
                    <a:ln w="0"/>
                    <a:solidFill>
                      <a:srgbClr val="00206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						</a:t>
                </a:r>
                <a:r>
                  <a:rPr lang="en-US" sz="4800" dirty="0">
                    <a:ln w="0"/>
                    <a:solidFill>
                      <a:schemeClr val="bg2">
                        <a:lumMod val="10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PRESENTED BY	</a:t>
                </a:r>
                <a:r>
                  <a:rPr lang="en-US" sz="4800" dirty="0">
                    <a:ln w="0"/>
                    <a:solidFill>
                      <a:srgbClr val="C0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						KALYAN DAHAL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E4B455E-A955-4522-9520-4B7AD59967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182" y="647114"/>
                <a:ext cx="10874326" cy="5625964"/>
              </a:xfrm>
              <a:prstGeom prst="rect">
                <a:avLst/>
              </a:prstGeom>
              <a:blipFill>
                <a:blip r:embed="rId2"/>
                <a:stretch>
                  <a:fillRect t="-3684" r="-392" b="-2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7467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smtClean="0">
                <a:solidFill>
                  <a:srgbClr val="FF0000"/>
                </a:solidFill>
              </a:rPr>
              <a:t>Traffic flow system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3600" dirty="0" smtClean="0"/>
              <a:t>Strongly orientable:</a:t>
            </a:r>
          </a:p>
          <a:p>
            <a:pPr marL="0" indent="0" algn="just">
              <a:buNone/>
            </a:pPr>
            <a:r>
              <a:rPr lang="en-US" sz="3600" dirty="0" smtClean="0"/>
              <a:t>An undirected graph is said to be strongly orientable if it is possible to assign an orientation (or direction) to each edge of G so that the resulting digraph is strongly connected.</a:t>
            </a:r>
          </a:p>
          <a:p>
            <a:pPr marL="0" indent="0" algn="just">
              <a:buNone/>
            </a:pPr>
            <a:r>
              <a:rPr lang="en-US" sz="3600" dirty="0" smtClean="0"/>
              <a:t>Orientable:</a:t>
            </a:r>
          </a:p>
          <a:p>
            <a:pPr marL="0" indent="0" algn="just">
              <a:buNone/>
            </a:pPr>
            <a:r>
              <a:rPr lang="en-US" sz="3600" dirty="0" smtClean="0"/>
              <a:t>A graph is orientable if it has strongly connected orientation.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271823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smtClean="0">
                <a:solidFill>
                  <a:srgbClr val="FF0000"/>
                </a:solidFill>
              </a:rPr>
              <a:t>Continued….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3600" dirty="0" smtClean="0"/>
              <a:t>A graph G and its Strongly orientation is shown below.</a:t>
            </a:r>
          </a:p>
          <a:p>
            <a:pPr marL="0" indent="0" algn="just">
              <a:buNone/>
            </a:pPr>
            <a:endParaRPr lang="en-US" sz="3600" dirty="0" smtClean="0"/>
          </a:p>
          <a:p>
            <a:pPr marL="0" indent="0" algn="just">
              <a:buNone/>
            </a:pPr>
            <a:endParaRPr lang="en-US" sz="3600" dirty="0"/>
          </a:p>
          <a:p>
            <a:pPr marL="0" indent="0" algn="just">
              <a:buNone/>
            </a:pPr>
            <a:endParaRPr lang="en-US" sz="3600" dirty="0" smtClean="0"/>
          </a:p>
          <a:p>
            <a:pPr marL="0" indent="0" algn="just">
              <a:buNone/>
            </a:pPr>
            <a:endParaRPr lang="en-US" sz="3600" dirty="0"/>
          </a:p>
          <a:p>
            <a:pPr marL="0" indent="0" algn="just">
              <a:buNone/>
            </a:pPr>
            <a:endParaRPr lang="en-US" sz="3600" dirty="0" smtClean="0"/>
          </a:p>
          <a:p>
            <a:pPr marL="0" indent="0" algn="just">
              <a:buNone/>
            </a:pPr>
            <a:endParaRPr lang="en-US" sz="36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683451"/>
            <a:ext cx="7758545" cy="3246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774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600" dirty="0" smtClean="0">
                <a:solidFill>
                  <a:srgbClr val="FF0000"/>
                </a:solidFill>
              </a:rPr>
              <a:t>Examine whether the given graph is orientable or not.</a:t>
            </a:r>
            <a:endParaRPr lang="en-US" sz="3600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97972" y="2064327"/>
            <a:ext cx="4943475" cy="423732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209866" y="1825625"/>
                <a:ext cx="5181600" cy="4351338"/>
              </a:xfrm>
            </p:spPr>
            <p:txBody>
              <a:bodyPr>
                <a:noAutofit/>
              </a:bodyPr>
              <a:lstStyle/>
              <a:p>
                <a:pPr marL="0" indent="0" algn="just">
                  <a:buNone/>
                </a:pPr>
                <a:r>
                  <a:rPr lang="en-US" sz="2400" dirty="0" smtClean="0"/>
                  <a:t>Solution: In given graph, the possible orientation shows that the edge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 smtClean="0"/>
                  <a:t>} receives either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 smtClean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 smtClean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 smtClean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 smtClean="0"/>
                  <a:t>. There is no directed walk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 smtClean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 smtClean="0"/>
                  <a:t> in the orientation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 smtClean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 smtClean="0"/>
                  <a:t>. Similarly, there is no directed walk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 smtClean="0"/>
                  <a:t>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 smtClean="0"/>
                  <a:t> in the orientation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 smtClean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 smtClean="0"/>
                  <a:t>. It shows that either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 smtClean="0"/>
                  <a:t> is not reachable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 smtClean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 smtClean="0"/>
                  <a:t> is not reachable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 smtClean="0"/>
                  <a:t>. As q result, the orientation as assigned in the graph G cannot be strongly connected. Therefore, the given graph is not orientable.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209866" y="1825625"/>
                <a:ext cx="5181600" cy="4351338"/>
              </a:xfrm>
              <a:blipFill>
                <a:blip r:embed="rId3"/>
                <a:stretch>
                  <a:fillRect l="-1882" t="-1961" r="-1765" b="-3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838200" y="2424545"/>
                <a:ext cx="5195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424545"/>
                <a:ext cx="51954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466109" y="2396836"/>
                <a:ext cx="1385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6109" y="2396836"/>
                <a:ext cx="138546" cy="369332"/>
              </a:xfrm>
              <a:prstGeom prst="rect">
                <a:avLst/>
              </a:prstGeom>
              <a:blipFill>
                <a:blip r:embed="rId5"/>
                <a:stretch>
                  <a:fillRect r="-16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 flipH="1">
                <a:off x="3034145" y="4322618"/>
                <a:ext cx="692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034145" y="4322618"/>
                <a:ext cx="69273" cy="369332"/>
              </a:xfrm>
              <a:prstGeom prst="rect">
                <a:avLst/>
              </a:prstGeom>
              <a:blipFill>
                <a:blip r:embed="rId6"/>
                <a:stretch>
                  <a:fillRect l="-45455" r="-37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604655" y="5486400"/>
                <a:ext cx="2493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4655" y="5486400"/>
                <a:ext cx="249381" cy="369332"/>
              </a:xfrm>
              <a:prstGeom prst="rect">
                <a:avLst/>
              </a:prstGeom>
              <a:blipFill>
                <a:blip r:embed="rId7"/>
                <a:stretch>
                  <a:fillRect r="-53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097972" y="5250873"/>
                <a:ext cx="2597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972" y="5250873"/>
                <a:ext cx="259773" cy="369332"/>
              </a:xfrm>
              <a:prstGeom prst="rect">
                <a:avLst/>
              </a:prstGeom>
              <a:blipFill>
                <a:blip r:embed="rId8"/>
                <a:stretch>
                  <a:fillRect r="-465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293235" y="4001294"/>
                <a:ext cx="3277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235" y="4001294"/>
                <a:ext cx="327747" cy="369332"/>
              </a:xfrm>
              <a:prstGeom prst="rect">
                <a:avLst/>
              </a:prstGeom>
              <a:blipFill>
                <a:blip r:embed="rId9"/>
                <a:stretch>
                  <a:fillRect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754582" y="2424545"/>
                <a:ext cx="2770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4582" y="2424545"/>
                <a:ext cx="277091" cy="369332"/>
              </a:xfrm>
              <a:prstGeom prst="rect">
                <a:avLst/>
              </a:prstGeom>
              <a:blipFill>
                <a:blip r:embed="rId10"/>
                <a:stretch>
                  <a:fillRect r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426527" y="4001294"/>
                <a:ext cx="4987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6527" y="4001294"/>
                <a:ext cx="498763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140036" y="2581502"/>
                <a:ext cx="4156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0036" y="2581502"/>
                <a:ext cx="415637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851565" y="5250873"/>
                <a:ext cx="3255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565" y="5250873"/>
                <a:ext cx="325580" cy="369332"/>
              </a:xfrm>
              <a:prstGeom prst="rect">
                <a:avLst/>
              </a:prstGeom>
              <a:blipFill>
                <a:blip r:embed="rId13"/>
                <a:stretch>
                  <a:fillRect r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 flipH="1">
                <a:off x="5140036" y="5389235"/>
                <a:ext cx="5777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140036" y="5389235"/>
                <a:ext cx="577736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039591" y="4001294"/>
                <a:ext cx="5576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9591" y="4001294"/>
                <a:ext cx="557647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24883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 build="p"/>
      <p:bldP spid="2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4000" dirty="0" smtClean="0">
                <a:solidFill>
                  <a:srgbClr val="FF0000"/>
                </a:solidFill>
              </a:rPr>
              <a:t>A connected graph G is orientable </a:t>
            </a:r>
            <a:r>
              <a:rPr lang="en-US" sz="4000" dirty="0" err="1" smtClean="0">
                <a:solidFill>
                  <a:srgbClr val="FF0000"/>
                </a:solidFill>
              </a:rPr>
              <a:t>iff</a:t>
            </a:r>
            <a:r>
              <a:rPr lang="en-US" sz="4000" dirty="0" smtClean="0">
                <a:solidFill>
                  <a:srgbClr val="FF0000"/>
                </a:solidFill>
              </a:rPr>
              <a:t> G contains no bridges.</a:t>
            </a:r>
            <a:endParaRPr lang="en-US" sz="40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 algn="just">
                  <a:buNone/>
                </a:pPr>
                <a:r>
                  <a:rPr lang="en-US" sz="3600" dirty="0" smtClean="0"/>
                  <a:t>Proof: Let the graph G is orientable. If possible let G consists a bridge b 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6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600" dirty="0" smtClean="0"/>
                  <a:t>}. If G is orientable, we allowed to assign a direction to each edge of G and hence we have strongly connected digraph D. thus, it is possible to reach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600" dirty="0" smtClean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600" dirty="0" smtClean="0"/>
                  <a:t> and vice versa in G. But b 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6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600" dirty="0" smtClean="0"/>
                  <a:t>} is abridge so either one directed path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600" dirty="0" smtClean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600" dirty="0" smtClean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600" dirty="0" smtClean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600" dirty="0" smtClean="0"/>
                  <a:t> is possible but not both. Thus, G is not orientable which contradicts our supposition. So, G has no any bridge.</a:t>
                </a:r>
                <a:endParaRPr lang="en-US" sz="36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97" t="-3361" r="-1739"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1170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smtClean="0">
                <a:solidFill>
                  <a:srgbClr val="FF0000"/>
                </a:solidFill>
              </a:rPr>
              <a:t>Continued…………</a:t>
            </a:r>
            <a:endParaRPr lang="en-US" sz="4800" dirty="0">
              <a:solidFill>
                <a:srgbClr val="FF0000"/>
              </a:solidFill>
            </a:endParaRP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1690688"/>
            <a:ext cx="5825836" cy="44862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Autofit/>
              </a:bodyPr>
              <a:lstStyle/>
              <a:p>
                <a:pPr marL="0" indent="0" algn="just">
                  <a:buNone/>
                </a:pPr>
                <a:r>
                  <a:rPr lang="en-US" sz="2900" dirty="0" smtClean="0"/>
                  <a:t>Conversely, let the graph G is connected having no bridges then we have to prove that G is orientable. As G contains no bridges, we have every edge of G lies on a cycle such as C 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9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9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9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9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9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900" dirty="0" smtClean="0"/>
                  <a:t>, …….,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9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9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9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9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9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900" dirty="0" smtClean="0"/>
                  <a:t>}. Now we can assign the direction as shown in figure. As C includes all the vertices of G, G is obviously orientable.</a:t>
                </a:r>
                <a:endParaRPr lang="en-US" sz="29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4"/>
                <a:stretch>
                  <a:fillRect l="-2588" t="-2521" r="-2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650182" y="2452255"/>
                <a:ext cx="5680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0182" y="2452255"/>
                <a:ext cx="56803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9767454" y="1831387"/>
                <a:ext cx="4676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7454" y="1831387"/>
                <a:ext cx="46769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9989128" y="3117273"/>
                <a:ext cx="1260764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9128" y="3117273"/>
                <a:ext cx="1260764" cy="391646"/>
              </a:xfrm>
              <a:prstGeom prst="rect">
                <a:avLst/>
              </a:prstGeom>
              <a:blipFill>
                <a:blip r:embed="rId7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10964191" y="4001294"/>
            <a:ext cx="389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 flipH="1">
                <a:off x="10811791" y="3851564"/>
                <a:ext cx="4381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811791" y="3851564"/>
                <a:ext cx="438101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0668940" y="5084619"/>
                <a:ext cx="2857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940" y="5084619"/>
                <a:ext cx="285701" cy="369332"/>
              </a:xfrm>
              <a:prstGeom prst="rect">
                <a:avLst/>
              </a:prstGeom>
              <a:blipFill>
                <a:blip r:embed="rId9"/>
                <a:stretch>
                  <a:fillRect r="-44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9296399" y="4220896"/>
                <a:ext cx="4710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6399" y="4220896"/>
                <a:ext cx="47105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650182" y="5453951"/>
                <a:ext cx="2840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0182" y="5453951"/>
                <a:ext cx="284018" cy="369332"/>
              </a:xfrm>
              <a:prstGeom prst="rect">
                <a:avLst/>
              </a:prstGeom>
              <a:blipFill>
                <a:blip r:embed="rId11"/>
                <a:stretch>
                  <a:fillRect r="-29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8007927" y="5453951"/>
                <a:ext cx="2706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7927" y="5453951"/>
                <a:ext cx="270634" cy="369332"/>
              </a:xfrm>
              <a:prstGeom prst="rect">
                <a:avLst/>
              </a:prstGeom>
              <a:blipFill>
                <a:blip r:embed="rId12"/>
                <a:stretch>
                  <a:fillRect r="-4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7762596" y="3938382"/>
                <a:ext cx="12705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2596" y="3938382"/>
                <a:ext cx="1270568" cy="369332"/>
              </a:xfrm>
              <a:prstGeom prst="rect">
                <a:avLst/>
              </a:prstGeom>
              <a:blipFill>
                <a:blip r:embed="rId1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0453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4" grpId="0"/>
      <p:bldP spid="7" grpId="0"/>
      <p:bldP spid="8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smtClean="0">
                <a:solidFill>
                  <a:srgbClr val="FF0000"/>
                </a:solidFill>
              </a:rPr>
              <a:t>Continued…..</a:t>
            </a:r>
            <a:endParaRPr lang="en-US" sz="48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 algn="just">
                  <a:buNone/>
                </a:pPr>
                <a:r>
                  <a:rPr lang="en-US" dirty="0" smtClean="0"/>
                  <a:t>If possible let the vertices of G do not lie on C. there is a vertex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which does not belong to C. </a:t>
                </a:r>
                <a:r>
                  <a:rPr lang="en-US" dirty="0"/>
                  <a:t>B</a:t>
                </a:r>
                <a:r>
                  <a:rPr lang="en-US" dirty="0" smtClean="0"/>
                  <a:t>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is adjacent to C since G is connected. Then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} is an edge of G (1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 smtClean="0"/>
                  <a:t> j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 smtClean="0"/>
                  <a:t> n). Then there exists a cycle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</m:sSup>
                  </m:oMath>
                </a14:m>
                <a:r>
                  <a:rPr lang="en-US" dirty="0" smtClean="0"/>
                  <a:t> 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=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/>
                  <a:t>, …….,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} lies on G.</a:t>
                </a:r>
              </a:p>
              <a:p>
                <a:pPr marL="0" indent="0" algn="just">
                  <a:buNone/>
                </a:pPr>
                <a:r>
                  <a:rPr lang="en-US" dirty="0" smtClean="0"/>
                  <a:t>Now, we give direction arbitrary as shown is the figure. Now the digraph say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</m:sSup>
                  </m:oMath>
                </a14:m>
                <a:r>
                  <a:rPr lang="en-US" dirty="0" smtClean="0"/>
                  <a:t> developed by following this process is connected. So,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</m:sSup>
                  </m:oMath>
                </a14:m>
                <a:r>
                  <a:rPr lang="en-US" dirty="0" smtClean="0"/>
                  <a:t> includes all the vertices of G. It completes the proof of the theorem. Otherwise, we continued this process unless the strongly connected digraph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</m:sSup>
                  </m:oMath>
                </a14:m>
                <a:r>
                  <a:rPr lang="en-US" dirty="0" smtClean="0"/>
                  <a:t> includes all the vertices of G. In this way, it established that G is orientable. This completes the proof of the theorem.</a:t>
                </a:r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9419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72800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r>
                  <a:rPr lang="en-US" sz="3600" dirty="0" smtClean="0">
                    <a:solidFill>
                      <a:srgbClr val="FF0000"/>
                    </a:solidFill>
                  </a:rPr>
                  <a:t>In a tournament of n players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3600" dirty="0" smtClean="0">
                    <a:solidFill>
                      <a:srgbClr val="FF000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600" dirty="0" smtClean="0">
                    <a:solidFill>
                      <a:srgbClr val="FF0000"/>
                    </a:solidFill>
                  </a:rPr>
                  <a:t>, …..,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3600" dirty="0" smtClean="0">
                    <a:solidFill>
                      <a:srgbClr val="FF0000"/>
                    </a:solidFill>
                  </a:rPr>
                  <a:t>, suppose the score of player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600" dirty="0" smtClean="0">
                    <a:solidFill>
                      <a:srgbClr val="FF0000"/>
                    </a:solidFill>
                  </a:rPr>
                  <a:t> is </a:t>
                </a:r>
                <a:r>
                  <a:rPr lang="en-US" sz="3600" dirty="0" err="1" smtClean="0">
                    <a:solidFill>
                      <a:srgbClr val="FF0000"/>
                    </a:solidFill>
                  </a:rPr>
                  <a:t>i</a:t>
                </a:r>
                <a:r>
                  <a:rPr lang="en-US" sz="3600" dirty="0" smtClean="0">
                    <a:solidFill>
                      <a:srgbClr val="FF0000"/>
                    </a:solidFill>
                  </a:rPr>
                  <a:t>. Find a Hamiltonian path.</a:t>
                </a:r>
                <a:endParaRPr lang="en-US" sz="36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797" t="-1843" r="-1739" b="-82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149927" y="2175164"/>
            <a:ext cx="4599709" cy="40323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Autofit/>
              </a:bodyPr>
              <a:lstStyle/>
              <a:p>
                <a:pPr marL="0" indent="0" algn="just">
                  <a:buNone/>
                </a:pPr>
                <a:r>
                  <a:rPr lang="en-US" dirty="0" smtClean="0"/>
                  <a:t>Solution: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 smtClean="0"/>
                  <a:t> wins n – 1 games, implies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 smtClean="0"/>
                  <a:t> defeats all the other players.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 smtClean="0"/>
                  <a:t> defeats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dirty="0" smtClean="0"/>
                  <a:t>. There is an outgoing edge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 smtClean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dirty="0" smtClean="0"/>
                  <a:t>. Similarly there is an outgoing edge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dirty="0" smtClean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sub>
                    </m:sSub>
                  </m:oMath>
                </a14:m>
                <a:r>
                  <a:rPr lang="en-US" dirty="0" smtClean="0"/>
                  <a:t> and so on and finally there is an outgoing edge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. </a:t>
                </a:r>
                <a:endParaRPr lang="en-US" dirty="0"/>
              </a:p>
              <a:p>
                <a:pPr marL="0" indent="0" algn="just">
                  <a:buNone/>
                </a:pPr>
                <a:r>
                  <a:rPr lang="en-US" dirty="0" smtClean="0"/>
                  <a:t>Thus,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………</a:t>
                </a:r>
                <a:r>
                  <a:rPr lang="en-US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 smtClean="0"/>
                  <a:t> is a Hamiltonian path of a tournament with n players.</a:t>
                </a: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4"/>
                <a:stretch>
                  <a:fillRect l="-2471" t="-2241" r="-2353" b="-60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895600" y="2313708"/>
                <a:ext cx="3186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2313708"/>
                <a:ext cx="318655" cy="369332"/>
              </a:xfrm>
              <a:prstGeom prst="rect">
                <a:avLst/>
              </a:prstGeom>
              <a:blipFill>
                <a:blip r:embed="rId5"/>
                <a:stretch>
                  <a:fillRect r="-17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 flipH="1">
                <a:off x="4668982" y="3061855"/>
                <a:ext cx="4156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668982" y="3061855"/>
                <a:ext cx="415636" cy="369332"/>
              </a:xfrm>
              <a:prstGeom prst="rect">
                <a:avLst/>
              </a:prstGeom>
              <a:blipFill>
                <a:blip r:embed="rId6"/>
                <a:stretch>
                  <a:fillRect r="-45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779818" y="4890655"/>
                <a:ext cx="1939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9818" y="4890655"/>
                <a:ext cx="193964" cy="369332"/>
              </a:xfrm>
              <a:prstGeom prst="rect">
                <a:avLst/>
              </a:prstGeom>
              <a:blipFill>
                <a:blip r:embed="rId7"/>
                <a:stretch>
                  <a:fillRect r="-2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274618" y="3057114"/>
                <a:ext cx="2770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4618" y="3057114"/>
                <a:ext cx="277091" cy="369332"/>
              </a:xfrm>
              <a:prstGeom prst="rect">
                <a:avLst/>
              </a:prstGeom>
              <a:blipFill>
                <a:blip r:embed="rId8"/>
                <a:stretch>
                  <a:fillRect r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01765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  <p:bldP spid="6" grpId="0"/>
      <p:bldP spid="7" grpId="0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r>
                  <a:rPr lang="en-US" sz="3600" dirty="0" smtClean="0">
                    <a:solidFill>
                      <a:srgbClr val="FF0000"/>
                    </a:solidFill>
                  </a:rPr>
                  <a:t>Every strongly connected tournament T(p </a:t>
                </a:r>
                <a14:m>
                  <m:oMath xmlns:m="http://schemas.openxmlformats.org/officeDocument/2006/math">
                    <m:r>
                      <a:rPr lang="en-US" sz="3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3600" dirty="0" smtClean="0">
                    <a:solidFill>
                      <a:srgbClr val="FF0000"/>
                    </a:solidFill>
                  </a:rPr>
                  <a:t> 3) vertices contains a directed cycle of length 3, 4, 5, … , p.</a:t>
                </a:r>
                <a:endParaRPr lang="en-US" sz="36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797" t="-1843" r="-1739" b="-82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05587" y="1825625"/>
            <a:ext cx="4561177" cy="41456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dirty="0" smtClean="0"/>
                  <a:t>Proof: first we prove that T contains a directed 3-cycle. Let v be any vertex in the tournament T.</a:t>
                </a:r>
              </a:p>
              <a:p>
                <a:pPr marL="0" indent="0" algn="just">
                  <a:buNone/>
                </a:pPr>
                <a:r>
                  <a:rPr lang="en-US" dirty="0" smtClean="0"/>
                  <a:t>Consider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= {u|(v, u)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 smtClean="0"/>
                  <a:t> A(T)}</a:t>
                </a: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= </a:t>
                </a:r>
                <a:r>
                  <a:rPr lang="en-US" dirty="0" smtClean="0"/>
                  <a:t>{w|(w, v)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A(T</a:t>
                </a:r>
                <a:r>
                  <a:rPr lang="en-US" dirty="0" smtClean="0"/>
                  <a:t>)}.</a:t>
                </a:r>
              </a:p>
              <a:p>
                <a:pPr marL="0" indent="0" algn="just">
                  <a:buNone/>
                </a:pPr>
                <a:r>
                  <a:rPr lang="en-US" dirty="0" smtClean="0"/>
                  <a:t>Since T is a tournament, we have</a:t>
                </a: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dirty="0" smtClean="0"/>
                  <a:t> and</a:t>
                </a: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= V(T).</a:t>
                </a:r>
                <a:endParaRPr lang="en-US" dirty="0"/>
              </a:p>
              <a:p>
                <a:pPr marL="0" indent="0" algn="just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4"/>
                <a:stretch>
                  <a:fillRect l="-2471" t="-2241" r="-2353" b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0198170" y="2078182"/>
                <a:ext cx="10390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8170" y="2078182"/>
                <a:ext cx="1039091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0416168" y="5417128"/>
                <a:ext cx="8915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6168" y="5417128"/>
                <a:ext cx="891591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0233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smtClean="0">
                <a:solidFill>
                  <a:srgbClr val="FF0000"/>
                </a:solidFill>
              </a:rPr>
              <a:t>Continued…..</a:t>
            </a:r>
            <a:endParaRPr lang="en-US" sz="48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 algn="just">
                  <a:buNone/>
                </a:pP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is empty, then there is no path from v to any vertex in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which contradicts T is strongly connected,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dirty="0" smtClean="0"/>
                  <a:t>. Similarly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dirty="0" smtClean="0"/>
                  <a:t>. Since T is connected there must be at least one vertex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 such that (u, w)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 smtClean="0"/>
                  <a:t> A(T) for some 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0" indent="0" algn="just">
                  <a:buNone/>
                </a:pPr>
                <a:r>
                  <a:rPr lang="en-US" dirty="0" smtClean="0"/>
                  <a:t>Otherwise there is no path from v to any vertex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. Therefore, we get a 3-cycle v, u, w, v.</a:t>
                </a:r>
              </a:p>
              <a:p>
                <a:pPr marL="0" indent="0" algn="just">
                  <a:buNone/>
                </a:pPr>
                <a:r>
                  <a:rPr lang="en-US" dirty="0" smtClean="0"/>
                  <a:t>To show that T has a directed (k + 1)-cycle for 3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 smtClean="0"/>
                  <a:t> k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 smtClean="0"/>
                  <a:t> p – 1 </a:t>
                </a:r>
              </a:p>
              <a:p>
                <a:pPr marL="0" indent="0" algn="just">
                  <a:buNone/>
                </a:pPr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 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, ……..,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} be a directed k-cycle. So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 has at most p – 1 vertices. Therefore, there must be a v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 smtClean="0"/>
                  <a:t> V(T) – V(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).</a:t>
                </a:r>
              </a:p>
              <a:p>
                <a:pPr marL="0" indent="0" algn="just">
                  <a:buNone/>
                </a:pPr>
                <a:r>
                  <a:rPr lang="en-US" dirty="0" smtClean="0"/>
                  <a:t>If  k = p – 1, then there exist an arc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, v)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 smtClean="0"/>
                  <a:t> A(T)      </a:t>
                </a:r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159" b="-60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0046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smtClean="0">
                <a:solidFill>
                  <a:srgbClr val="FF0000"/>
                </a:solidFill>
              </a:rPr>
              <a:t>Continued……</a:t>
            </a:r>
            <a:endParaRPr lang="en-US" sz="48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Autofit/>
              </a:bodyPr>
              <a:lstStyle/>
              <a:p>
                <a:pPr marL="0" indent="0" algn="just">
                  <a:buNone/>
                </a:pPr>
                <a:r>
                  <a:rPr lang="en-US" dirty="0" smtClean="0"/>
                  <a:t>If (v,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 smtClean="0"/>
                  <a:t>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</m:oMath>
                </a14:m>
                <a:r>
                  <a:rPr lang="en-US" dirty="0" smtClean="0"/>
                  <a:t>A(T), then we get the cycle (k+1)-cycle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	, v,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 smtClean="0"/>
                  <a:t>, ….,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, …..,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}</a:t>
                </a:r>
              </a:p>
              <a:p>
                <a:pPr marL="0" indent="0" algn="just">
                  <a:buNone/>
                </a:pPr>
                <a:r>
                  <a:rPr lang="en-US" dirty="0" smtClean="0"/>
                  <a:t>If not,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 smtClean="0"/>
                  <a:t>, v)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 smtClean="0"/>
                  <a:t> A(T) but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, v)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 smtClean="0"/>
                  <a:t> A(T) for all I = 1, 2, …., p – 1, is not possible because there will be no path from v to any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in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. </a:t>
                </a:r>
                <a:r>
                  <a:rPr lang="en-US" dirty="0"/>
                  <a:t>T</a:t>
                </a:r>
                <a:r>
                  <a:rPr lang="en-US" dirty="0" smtClean="0"/>
                  <a:t>herefore there must exist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 smtClean="0"/>
                  <a:t> V(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) such that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 smtClean="0"/>
                  <a:t>, v)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 smtClean="0"/>
                  <a:t> A(T). Therefore, we get (k + 1)-cycle. </a:t>
                </a: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2471" t="-2241" r="-2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966355" y="1864014"/>
            <a:ext cx="4800600" cy="44442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421081" y="1736582"/>
                <a:ext cx="3325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1081" y="1736582"/>
                <a:ext cx="332510" cy="369332"/>
              </a:xfrm>
              <a:prstGeom prst="rect">
                <a:avLst/>
              </a:prstGeom>
              <a:blipFill>
                <a:blip r:embed="rId4"/>
                <a:stretch>
                  <a:fillRect r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865418" y="1825625"/>
                <a:ext cx="4156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5418" y="1825625"/>
                <a:ext cx="41563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793673" y="2918836"/>
                <a:ext cx="5818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3673" y="2918836"/>
                <a:ext cx="58189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607127" y="2194957"/>
                <a:ext cx="263237" cy="381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7127" y="2194957"/>
                <a:ext cx="263237" cy="381988"/>
              </a:xfrm>
              <a:prstGeom prst="rect">
                <a:avLst/>
              </a:prstGeom>
              <a:blipFill>
                <a:blip r:embed="rId7"/>
                <a:stretch>
                  <a:fillRect r="-465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511136" y="1755581"/>
                <a:ext cx="3325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1136" y="1755581"/>
                <a:ext cx="332510" cy="369332"/>
              </a:xfrm>
              <a:prstGeom prst="rect">
                <a:avLst/>
              </a:prstGeom>
              <a:blipFill>
                <a:blip r:embed="rId8"/>
                <a:stretch>
                  <a:fillRect r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697182" y="2213956"/>
                <a:ext cx="263237" cy="381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7182" y="2213956"/>
                <a:ext cx="263237" cy="381988"/>
              </a:xfrm>
              <a:prstGeom prst="rect">
                <a:avLst/>
              </a:prstGeom>
              <a:blipFill>
                <a:blip r:embed="rId9"/>
                <a:stretch>
                  <a:fillRect r="-43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5329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7" grpId="0"/>
      <p:bldP spid="8" grpId="0"/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smtClean="0">
                <a:solidFill>
                  <a:srgbClr val="FF0000"/>
                </a:solidFill>
              </a:rPr>
              <a:t>Continued……</a:t>
            </a:r>
            <a:endParaRPr lang="en-US" sz="4800" dirty="0">
              <a:solidFill>
                <a:srgbClr val="FF000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690688"/>
            <a:ext cx="5181600" cy="44862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Autofit/>
              </a:bodyPr>
              <a:lstStyle/>
              <a:p>
                <a:pPr marL="0" indent="0" algn="just">
                  <a:buNone/>
                </a:pPr>
                <a:r>
                  <a:rPr lang="en-US" sz="3200" dirty="0" smtClean="0"/>
                  <a:t>If k &lt; p – 1, </a:t>
                </a:r>
              </a:p>
              <a:p>
                <a:pPr marL="0" indent="0" algn="just">
                  <a:buNone/>
                </a:pPr>
                <a:r>
                  <a:rPr lang="en-US" sz="3200" dirty="0" smtClean="0"/>
                  <a:t>For all u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3200" dirty="0" smtClean="0"/>
                  <a:t> V(T) – V(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3200" dirty="0" smtClean="0"/>
                  <a:t>), then</a:t>
                </a:r>
              </a:p>
              <a:p>
                <a:pPr marL="0" indent="0" algn="just">
                  <a:buNone/>
                </a:pPr>
                <a:r>
                  <a:rPr lang="en-US" sz="3200" dirty="0" smtClean="0"/>
                  <a:t>Either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 smtClean="0"/>
                  <a:t>, u)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3200" dirty="0" smtClean="0"/>
                  <a:t> A(T) or (u,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 smtClean="0"/>
                  <a:t>)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3200" dirty="0" smtClean="0"/>
                  <a:t> A(T) for every 1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3200" dirty="0" smtClean="0"/>
                  <a:t> </a:t>
                </a:r>
                <a:r>
                  <a:rPr lang="en-US" sz="3200" dirty="0" err="1" smtClean="0"/>
                  <a:t>i</a:t>
                </a:r>
                <a:r>
                  <a:rPr lang="en-US" sz="3200" dirty="0" smtClean="0"/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3200" dirty="0" smtClean="0"/>
                  <a:t> k.</a:t>
                </a:r>
              </a:p>
              <a:p>
                <a:pPr marL="0" indent="0" algn="just">
                  <a:buNone/>
                </a:pPr>
                <a:r>
                  <a:rPr lang="en-US" sz="3200" dirty="0" smtClean="0"/>
                  <a:t>Let, A = {v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3200" dirty="0" smtClean="0"/>
                  <a:t> V(T) – V(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3200" dirty="0" smtClean="0"/>
                  <a:t>)|(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 smtClean="0"/>
                  <a:t>, v)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3200" dirty="0" smtClean="0"/>
                  <a:t> A(T) for every 1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3200" dirty="0" smtClean="0"/>
                  <a:t> </a:t>
                </a:r>
                <a:r>
                  <a:rPr lang="en-US" sz="3200" dirty="0" err="1" smtClean="0"/>
                  <a:t>i</a:t>
                </a:r>
                <a:r>
                  <a:rPr lang="en-US" sz="3200" dirty="0" smtClean="0"/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3200" dirty="0" smtClean="0"/>
                  <a:t> k}</a:t>
                </a:r>
              </a:p>
              <a:p>
                <a:pPr marL="0" indent="0" algn="just">
                  <a:buNone/>
                </a:pPr>
                <a:r>
                  <a:rPr lang="en-US" sz="3200" dirty="0" smtClean="0"/>
                  <a:t> and </a:t>
                </a:r>
                <a:r>
                  <a:rPr lang="en-US" sz="3200" dirty="0"/>
                  <a:t>A = </a:t>
                </a:r>
                <a:r>
                  <a:rPr lang="en-US" sz="3200" dirty="0" smtClean="0"/>
                  <a:t>{w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3200" dirty="0"/>
                  <a:t> V(T) – V(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3200" dirty="0" smtClean="0"/>
                  <a:t>)|(w,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 smtClean="0"/>
                  <a:t>)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3200" dirty="0"/>
                  <a:t> A(T) for every 1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3200" dirty="0"/>
                  <a:t> </a:t>
                </a:r>
                <a:r>
                  <a:rPr lang="en-US" sz="3200" dirty="0" err="1"/>
                  <a:t>i</a:t>
                </a: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3200" dirty="0"/>
                  <a:t> k}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3059" t="-2941" r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772400" y="2119746"/>
                <a:ext cx="2493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2400" y="2119746"/>
                <a:ext cx="249382" cy="369332"/>
              </a:xfrm>
              <a:prstGeom prst="rect">
                <a:avLst/>
              </a:prstGeom>
              <a:blipFill>
                <a:blip r:embed="rId4"/>
                <a:stretch>
                  <a:fillRect r="-53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416636" y="2119746"/>
                <a:ext cx="3463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6636" y="2119746"/>
                <a:ext cx="346364" cy="369332"/>
              </a:xfrm>
              <a:prstGeom prst="rect">
                <a:avLst/>
              </a:prstGeom>
              <a:blipFill>
                <a:blip r:embed="rId5"/>
                <a:stretch>
                  <a:fillRect r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8901546" y="2831585"/>
                <a:ext cx="3255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1546" y="2831585"/>
                <a:ext cx="325582" cy="369332"/>
              </a:xfrm>
              <a:prstGeom prst="rect">
                <a:avLst/>
              </a:prstGeom>
              <a:blipFill>
                <a:blip r:embed="rId6"/>
                <a:stretch>
                  <a:fillRect r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9064338" y="3879273"/>
                <a:ext cx="3983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4338" y="3879273"/>
                <a:ext cx="39831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0331989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smtClean="0">
                <a:solidFill>
                  <a:srgbClr val="FF0000"/>
                </a:solidFill>
              </a:rPr>
              <a:t>Continued…..</a:t>
            </a:r>
            <a:endParaRPr lang="en-US" sz="48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 algn="just">
                  <a:buNone/>
                </a:pPr>
                <a:r>
                  <a:rPr lang="en-US" sz="4000" dirty="0" smtClean="0"/>
                  <a:t>If A = </a:t>
                </a:r>
                <a14:m>
                  <m:oMath xmlns:m="http://schemas.openxmlformats.org/officeDocument/2006/math">
                    <m:r>
                      <a:rPr lang="en-US" sz="4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sz="4000" dirty="0" smtClean="0"/>
                  <a:t>, then there is no directed path any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4000" dirty="0" smtClean="0"/>
                  <a:t> with a vertex in B which contradicts that T is strongly connected. Therefore A </a:t>
                </a:r>
                <a14:m>
                  <m:oMath xmlns:m="http://schemas.openxmlformats.org/officeDocument/2006/math">
                    <m:r>
                      <a:rPr lang="en-US" sz="4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sz="4000" dirty="0"/>
                  <a:t> </a:t>
                </a:r>
                <a14:m>
                  <m:oMath xmlns:m="http://schemas.openxmlformats.org/officeDocument/2006/math">
                    <m:r>
                      <a:rPr lang="en-US" sz="4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sz="4000" dirty="0" smtClean="0"/>
                  <a:t>. Similarly B </a:t>
                </a:r>
                <a14:m>
                  <m:oMath xmlns:m="http://schemas.openxmlformats.org/officeDocument/2006/math">
                    <m:r>
                      <a:rPr lang="en-US" sz="4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sz="4000" dirty="0"/>
                  <a:t> </a:t>
                </a:r>
                <a14:m>
                  <m:oMath xmlns:m="http://schemas.openxmlformats.org/officeDocument/2006/math">
                    <m:r>
                      <a:rPr lang="en-US" sz="4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sz="4000" dirty="0" smtClean="0"/>
                  <a:t>. Since T is strongly connected there must be an arc from some u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4000" dirty="0" smtClean="0"/>
                  <a:t> A to some w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4000" dirty="0" smtClean="0"/>
                  <a:t> B. thus, we get a (k + 1)-cycle in T i.e.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4000" dirty="0" smtClean="0"/>
                  <a:t>, u, w,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4000" dirty="0" smtClean="0"/>
                  <a:t>, ……..,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40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4000" dirty="0" smtClean="0"/>
                  <a:t>.</a:t>
                </a:r>
              </a:p>
              <a:p>
                <a:pPr marL="0" indent="0" algn="just">
                  <a:buNone/>
                </a:pPr>
                <a:r>
                  <a:rPr lang="en-US" sz="4000" dirty="0" smtClean="0"/>
                  <a:t>This completes the proof of the theorem</a:t>
                </a:r>
                <a:endParaRPr lang="en-US" sz="4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087" t="-3922" r="-20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3169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>
                <a:solidFill>
                  <a:srgbClr val="FF0000"/>
                </a:solidFill>
              </a:rPr>
              <a:t>A tournament T is Hamiltonian </a:t>
            </a:r>
            <a:r>
              <a:rPr lang="en-US" dirty="0" err="1" smtClean="0">
                <a:solidFill>
                  <a:srgbClr val="FF0000"/>
                </a:solidFill>
              </a:rPr>
              <a:t>iff</a:t>
            </a:r>
            <a:r>
              <a:rPr lang="en-US" dirty="0" smtClean="0">
                <a:solidFill>
                  <a:srgbClr val="FF0000"/>
                </a:solidFill>
              </a:rPr>
              <a:t> it is </a:t>
            </a:r>
            <a:r>
              <a:rPr lang="en-US" dirty="0" smtClean="0">
                <a:solidFill>
                  <a:srgbClr val="FF0000"/>
                </a:solidFill>
              </a:rPr>
              <a:t>strongly connected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 algn="just">
                  <a:buNone/>
                </a:pPr>
                <a:r>
                  <a:rPr lang="en-US" sz="3800" dirty="0" smtClean="0"/>
                  <a:t>Proof: let a tournament T is strongly connected with n vertices. Then T must have a directed cycle of length n. since T consisting all the vertices are used this cycle, it is Hamiltonian cycle. so, T </a:t>
                </a:r>
                <a:r>
                  <a:rPr lang="en-US" sz="3800" dirty="0" err="1" smtClean="0"/>
                  <a:t>si</a:t>
                </a:r>
                <a:r>
                  <a:rPr lang="en-US" sz="3800" dirty="0" smtClean="0"/>
                  <a:t> Hamiltonian cycle.</a:t>
                </a:r>
              </a:p>
              <a:p>
                <a:pPr marL="0" indent="0" algn="just">
                  <a:buNone/>
                </a:pPr>
                <a:r>
                  <a:rPr lang="en-US" sz="3800" dirty="0" smtClean="0"/>
                  <a:t>Conversely, the tournament T is Hamiltonian. If so, it consists of Hamiltonian cycle given by C 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8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800" dirty="0" smtClean="0"/>
                  <a:t>, ……,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38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800" dirty="0" smtClean="0"/>
                  <a:t>}</a:t>
                </a:r>
                <a:endParaRPr lang="en-US" sz="38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13" t="-3501" r="-1855" b="-65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87479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smtClean="0">
                <a:solidFill>
                  <a:srgbClr val="FF0000"/>
                </a:solidFill>
              </a:rPr>
              <a:t>Continued…..</a:t>
            </a:r>
            <a:endParaRPr lang="en-US" sz="48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Autofit/>
              </a:bodyPr>
              <a:lstStyle/>
              <a:p>
                <a:pPr marL="0" indent="0" algn="just">
                  <a:buNone/>
                </a:pPr>
                <a:r>
                  <a:rPr lang="en-US" dirty="0" smtClean="0"/>
                  <a:t>From figure, we have</a:t>
                </a: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 smtClean="0"/>
                  <a:t>, ……..,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}</a:t>
                </a: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=,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 smtClean="0"/>
                  <a:t>, ……..,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, …..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}</a:t>
                </a:r>
              </a:p>
              <a:p>
                <a:pPr marL="0" indent="0" algn="just">
                  <a:buNone/>
                </a:pPr>
                <a:r>
                  <a:rPr lang="en-US" dirty="0" smtClean="0"/>
                  <a:t>Both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are directed paths and they show that each and every vertex is reachable from either vertex. Thus, T is strongly connected. This completes the proof of the theorem.</a:t>
                </a: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2471" t="-2241" r="-2353" b="-5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Content Placeholder 9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33499" y="1690688"/>
            <a:ext cx="5181600" cy="44862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143000" y="5829300"/>
                <a:ext cx="6041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5829300"/>
                <a:ext cx="60415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838200" y="1825625"/>
                <a:ext cx="1306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5"/>
                <a:ext cx="130629" cy="369332"/>
              </a:xfrm>
              <a:prstGeom prst="rect">
                <a:avLst/>
              </a:prstGeom>
              <a:blipFill>
                <a:blip r:embed="rId6"/>
                <a:stretch>
                  <a:fillRect r="-17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910443" y="1534886"/>
                <a:ext cx="604157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0443" y="1534886"/>
                <a:ext cx="604157" cy="391646"/>
              </a:xfrm>
              <a:prstGeom prst="rect">
                <a:avLst/>
              </a:prstGeom>
              <a:blipFill>
                <a:blip r:embed="rId7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214255" y="1690688"/>
                <a:ext cx="247402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4255" y="1690688"/>
                <a:ext cx="247402" cy="391646"/>
              </a:xfrm>
              <a:prstGeom prst="rect">
                <a:avLst/>
              </a:prstGeom>
              <a:blipFill>
                <a:blip r:embed="rId8"/>
                <a:stretch>
                  <a:fillRect r="-41463"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078186" y="1690688"/>
                <a:ext cx="506185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8186" y="1690688"/>
                <a:ext cx="506185" cy="391646"/>
              </a:xfrm>
              <a:prstGeom prst="rect">
                <a:avLst/>
              </a:prstGeom>
              <a:blipFill>
                <a:blip r:embed="rId9"/>
                <a:stretch>
                  <a:fillRect r="-9639"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 flipH="1">
                <a:off x="4833258" y="2860448"/>
                <a:ext cx="228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833258" y="2860448"/>
                <a:ext cx="228600" cy="369332"/>
              </a:xfrm>
              <a:prstGeom prst="rect">
                <a:avLst/>
              </a:prstGeom>
              <a:blipFill>
                <a:blip r:embed="rId10"/>
                <a:stretch>
                  <a:fillRect r="-513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5061858" y="5829300"/>
                <a:ext cx="3918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1858" y="5829300"/>
                <a:ext cx="391885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771900" y="3543300"/>
                <a:ext cx="2122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1900" y="3543300"/>
                <a:ext cx="212271" cy="369332"/>
              </a:xfrm>
              <a:prstGeom prst="rect">
                <a:avLst/>
              </a:prstGeom>
              <a:blipFill>
                <a:blip r:embed="rId13"/>
                <a:stretch>
                  <a:fillRect r="-6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869181" y="4488944"/>
                <a:ext cx="45720" cy="639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en-US" dirty="0" smtClean="0"/>
                  <a:t>1</a:t>
                </a:r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181" y="4488944"/>
                <a:ext cx="45720" cy="639983"/>
              </a:xfrm>
              <a:prstGeom prst="rect">
                <a:avLst/>
              </a:prstGeom>
              <a:blipFill>
                <a:blip r:embed="rId14"/>
                <a:stretch>
                  <a:fillRect l="-285714" r="-800000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3071008" y="4248828"/>
                <a:ext cx="3186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1008" y="4248828"/>
                <a:ext cx="318655" cy="369332"/>
              </a:xfrm>
              <a:prstGeom prst="rect">
                <a:avLst/>
              </a:prstGeom>
              <a:blipFill>
                <a:blip r:embed="rId26"/>
                <a:stretch>
                  <a:fillRect r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0865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1" grpId="0"/>
      <p:bldP spid="12" grpId="0"/>
      <p:bldP spid="13" grpId="0"/>
      <p:bldP spid="14" grpId="0"/>
      <p:bldP spid="15" grpId="0"/>
      <p:bldP spid="16" grpId="0"/>
      <p:bldP spid="20" grpId="0"/>
      <p:bldP spid="21" grpId="0"/>
      <p:bldP spid="30" grpId="0"/>
      <p:bldP spid="34" grpId="0"/>
    </p:bldLst>
  </p:timing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385</Words>
  <Application>Microsoft Office PowerPoint</Application>
  <PresentationFormat>Widescreen</PresentationFormat>
  <Paragraphs>110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Garamond</vt:lpstr>
      <vt:lpstr>Office Theme</vt:lpstr>
      <vt:lpstr>Organic</vt:lpstr>
      <vt:lpstr>PowerPoint Presentation</vt:lpstr>
      <vt:lpstr>In a tournament of n players v_0, v_1, ….., v_(n-1), suppose the score of player v_i is i. Find a Hamiltonian path.</vt:lpstr>
      <vt:lpstr>Every strongly connected tournament T(p ≥ 3) vertices contains a directed cycle of length 3, 4, 5, … , p.</vt:lpstr>
      <vt:lpstr>Continued…..</vt:lpstr>
      <vt:lpstr>Continued……</vt:lpstr>
      <vt:lpstr>Continued……</vt:lpstr>
      <vt:lpstr>Continued…..</vt:lpstr>
      <vt:lpstr>A tournament T is Hamiltonian iff it is strongly connected.</vt:lpstr>
      <vt:lpstr>Continued…..</vt:lpstr>
      <vt:lpstr>Traffic flow system</vt:lpstr>
      <vt:lpstr>Continued….</vt:lpstr>
      <vt:lpstr>Examine whether the given graph is orientable or not.</vt:lpstr>
      <vt:lpstr>A connected graph G is orientable iff G contains no bridges.</vt:lpstr>
      <vt:lpstr>Continued…………</vt:lpstr>
      <vt:lpstr>Continued…..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 a tournament of n players v_0, v_1, ….., v_(n-1), suppose the score of player v_i is i. Find a Hamiltonian path.</dc:title>
  <dc:creator>CPN</dc:creator>
  <cp:lastModifiedBy>CPN</cp:lastModifiedBy>
  <cp:revision>43</cp:revision>
  <dcterms:created xsi:type="dcterms:W3CDTF">2021-06-08T09:24:06Z</dcterms:created>
  <dcterms:modified xsi:type="dcterms:W3CDTF">2021-06-10T07:27:19Z</dcterms:modified>
</cp:coreProperties>
</file>