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73" r:id="rId3"/>
    <p:sldId id="256" r:id="rId4"/>
    <p:sldId id="257" r:id="rId5"/>
    <p:sldId id="259" r:id="rId6"/>
    <p:sldId id="258" r:id="rId7"/>
    <p:sldId id="260" r:id="rId8"/>
    <p:sldId id="261" r:id="rId9"/>
    <p:sldId id="262" r:id="rId10"/>
    <p:sldId id="263" r:id="rId11"/>
    <p:sldId id="265" r:id="rId12"/>
    <p:sldId id="264" r:id="rId13"/>
    <p:sldId id="266" r:id="rId14"/>
    <p:sldId id="267" r:id="rId15"/>
    <p:sldId id="268" r:id="rId16"/>
    <p:sldId id="269" r:id="rId17"/>
    <p:sldId id="270" r:id="rId18"/>
    <p:sldId id="271" r:id="rId19"/>
    <p:sldId id="272"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73" d="100"/>
          <a:sy n="73"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810E44-15D3-4C6A-BB25-6A2A2D4AA4EB}"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5B001-8C21-4A72-8042-04149DCBA7A2}" type="slidenum">
              <a:rPr lang="en-US" smtClean="0"/>
              <a:t>‹#›</a:t>
            </a:fld>
            <a:endParaRPr lang="en-US"/>
          </a:p>
        </p:txBody>
      </p:sp>
    </p:spTree>
    <p:extLst>
      <p:ext uri="{BB962C8B-B14F-4D97-AF65-F5344CB8AC3E}">
        <p14:creationId xmlns:p14="http://schemas.microsoft.com/office/powerpoint/2010/main" val="175293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810E44-15D3-4C6A-BB25-6A2A2D4AA4EB}"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5B001-8C21-4A72-8042-04149DCBA7A2}" type="slidenum">
              <a:rPr lang="en-US" smtClean="0"/>
              <a:t>‹#›</a:t>
            </a:fld>
            <a:endParaRPr lang="en-US"/>
          </a:p>
        </p:txBody>
      </p:sp>
    </p:spTree>
    <p:extLst>
      <p:ext uri="{BB962C8B-B14F-4D97-AF65-F5344CB8AC3E}">
        <p14:creationId xmlns:p14="http://schemas.microsoft.com/office/powerpoint/2010/main" val="1219110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810E44-15D3-4C6A-BB25-6A2A2D4AA4EB}"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5B001-8C21-4A72-8042-04149DCBA7A2}" type="slidenum">
              <a:rPr lang="en-US" smtClean="0"/>
              <a:t>‹#›</a:t>
            </a:fld>
            <a:endParaRPr lang="en-US"/>
          </a:p>
        </p:txBody>
      </p:sp>
    </p:spTree>
    <p:extLst>
      <p:ext uri="{BB962C8B-B14F-4D97-AF65-F5344CB8AC3E}">
        <p14:creationId xmlns:p14="http://schemas.microsoft.com/office/powerpoint/2010/main" val="124338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3810E44-15D3-4C6A-BB25-6A2A2D4AA4EB}" type="datetimeFigureOut">
              <a:rPr lang="en-US" smtClean="0"/>
              <a:t>6/29/2021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BB5B001-8C21-4A72-8042-04149DCBA7A2}"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9553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810E44-15D3-4C6A-BB25-6A2A2D4AA4EB}"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5B001-8C21-4A72-8042-04149DCBA7A2}" type="slidenum">
              <a:rPr lang="en-US" smtClean="0"/>
              <a:t>‹#›</a:t>
            </a:fld>
            <a:endParaRPr lang="en-US"/>
          </a:p>
        </p:txBody>
      </p:sp>
    </p:spTree>
    <p:extLst>
      <p:ext uri="{BB962C8B-B14F-4D97-AF65-F5344CB8AC3E}">
        <p14:creationId xmlns:p14="http://schemas.microsoft.com/office/powerpoint/2010/main" val="1127343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810E44-15D3-4C6A-BB25-6A2A2D4AA4EB}"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5B001-8C21-4A72-8042-04149DCBA7A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7663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810E44-15D3-4C6A-BB25-6A2A2D4AA4EB}" type="datetimeFigureOut">
              <a:rPr lang="en-US" smtClean="0"/>
              <a:t>6/29/2021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5B001-8C21-4A72-8042-04149DCBA7A2}" type="slidenum">
              <a:rPr lang="en-US" smtClean="0"/>
              <a:t>‹#›</a:t>
            </a:fld>
            <a:endParaRPr lang="en-US"/>
          </a:p>
        </p:txBody>
      </p:sp>
    </p:spTree>
    <p:extLst>
      <p:ext uri="{BB962C8B-B14F-4D97-AF65-F5344CB8AC3E}">
        <p14:creationId xmlns:p14="http://schemas.microsoft.com/office/powerpoint/2010/main" val="1068991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810E44-15D3-4C6A-BB25-6A2A2D4AA4EB}" type="datetimeFigureOut">
              <a:rPr lang="en-US" smtClean="0"/>
              <a:t>6/29/2021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B5B001-8C21-4A72-8042-04149DCBA7A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1326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3810E44-15D3-4C6A-BB25-6A2A2D4AA4EB}" type="datetimeFigureOut">
              <a:rPr lang="en-US" smtClean="0"/>
              <a:t>6/29/2021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B5B001-8C21-4A72-8042-04149DCBA7A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68967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810E44-15D3-4C6A-BB25-6A2A2D4AA4EB}" type="datetimeFigureOut">
              <a:rPr lang="en-US" smtClean="0"/>
              <a:t>6/29/2021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B5B001-8C21-4A72-8042-04149DCBA7A2}" type="slidenum">
              <a:rPr lang="en-US" smtClean="0"/>
              <a:t>‹#›</a:t>
            </a:fld>
            <a:endParaRPr lang="en-US"/>
          </a:p>
        </p:txBody>
      </p:sp>
    </p:spTree>
    <p:extLst>
      <p:ext uri="{BB962C8B-B14F-4D97-AF65-F5344CB8AC3E}">
        <p14:creationId xmlns:p14="http://schemas.microsoft.com/office/powerpoint/2010/main" val="25969545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3810E44-15D3-4C6A-BB25-6A2A2D4AA4EB}" type="datetimeFigureOut">
              <a:rPr lang="en-US" smtClean="0"/>
              <a:t>6/29/2021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5B001-8C21-4A72-8042-04149DCBA7A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8067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810E44-15D3-4C6A-BB25-6A2A2D4AA4EB}"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5B001-8C21-4A72-8042-04149DCBA7A2}" type="slidenum">
              <a:rPr lang="en-US" smtClean="0"/>
              <a:t>‹#›</a:t>
            </a:fld>
            <a:endParaRPr lang="en-US"/>
          </a:p>
        </p:txBody>
      </p:sp>
    </p:spTree>
    <p:extLst>
      <p:ext uri="{BB962C8B-B14F-4D97-AF65-F5344CB8AC3E}">
        <p14:creationId xmlns:p14="http://schemas.microsoft.com/office/powerpoint/2010/main" val="8804283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3810E44-15D3-4C6A-BB25-6A2A2D4AA4EB}" type="datetimeFigureOut">
              <a:rPr lang="en-US" smtClean="0"/>
              <a:t>6/29/2021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5B001-8C21-4A72-8042-04149DCBA7A2}" type="slidenum">
              <a:rPr lang="en-US" smtClean="0"/>
              <a:t>‹#›</a:t>
            </a:fld>
            <a:endParaRPr lang="en-US"/>
          </a:p>
        </p:txBody>
      </p:sp>
    </p:spTree>
    <p:extLst>
      <p:ext uri="{BB962C8B-B14F-4D97-AF65-F5344CB8AC3E}">
        <p14:creationId xmlns:p14="http://schemas.microsoft.com/office/powerpoint/2010/main" val="40264287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3810E44-15D3-4C6A-BB25-6A2A2D4AA4EB}" type="datetimeFigureOut">
              <a:rPr lang="en-US" smtClean="0"/>
              <a:t>6/29/2021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5B001-8C21-4A72-8042-04149DCBA7A2}" type="slidenum">
              <a:rPr lang="en-US" smtClean="0"/>
              <a:t>‹#›</a:t>
            </a:fld>
            <a:endParaRPr lang="en-US"/>
          </a:p>
        </p:txBody>
      </p:sp>
    </p:spTree>
    <p:extLst>
      <p:ext uri="{BB962C8B-B14F-4D97-AF65-F5344CB8AC3E}">
        <p14:creationId xmlns:p14="http://schemas.microsoft.com/office/powerpoint/2010/main" val="39920260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810E44-15D3-4C6A-BB25-6A2A2D4AA4EB}"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5B001-8C21-4A72-8042-04149DCBA7A2}"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63006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810E44-15D3-4C6A-BB25-6A2A2D4AA4EB}"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5B001-8C21-4A72-8042-04149DCBA7A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18962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810E44-15D3-4C6A-BB25-6A2A2D4AA4EB}"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5B001-8C21-4A72-8042-04149DCBA7A2}" type="slidenum">
              <a:rPr lang="en-US" smtClean="0"/>
              <a:t>‹#›</a:t>
            </a:fld>
            <a:endParaRPr lang="en-US"/>
          </a:p>
        </p:txBody>
      </p:sp>
    </p:spTree>
    <p:extLst>
      <p:ext uri="{BB962C8B-B14F-4D97-AF65-F5344CB8AC3E}">
        <p14:creationId xmlns:p14="http://schemas.microsoft.com/office/powerpoint/2010/main" val="11060319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810E44-15D3-4C6A-BB25-6A2A2D4AA4EB}"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5B001-8C21-4A72-8042-04149DCBA7A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03835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810E44-15D3-4C6A-BB25-6A2A2D4AA4EB}"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5B001-8C21-4A72-8042-04149DCBA7A2}"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06947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810E44-15D3-4C6A-BB25-6A2A2D4AA4EB}"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5B001-8C21-4A72-8042-04149DCBA7A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60445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810E44-15D3-4C6A-BB25-6A2A2D4AA4EB}"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5B001-8C21-4A72-8042-04149DCBA7A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218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810E44-15D3-4C6A-BB25-6A2A2D4AA4EB}"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5B001-8C21-4A72-8042-04149DCBA7A2}" type="slidenum">
              <a:rPr lang="en-US" smtClean="0"/>
              <a:t>‹#›</a:t>
            </a:fld>
            <a:endParaRPr lang="en-US"/>
          </a:p>
        </p:txBody>
      </p:sp>
    </p:spTree>
    <p:extLst>
      <p:ext uri="{BB962C8B-B14F-4D97-AF65-F5344CB8AC3E}">
        <p14:creationId xmlns:p14="http://schemas.microsoft.com/office/powerpoint/2010/main" val="421637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810E44-15D3-4C6A-BB25-6A2A2D4AA4EB}" type="datetimeFigureOut">
              <a:rPr lang="en-US" smtClean="0"/>
              <a:t>6/29/2021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5B001-8C21-4A72-8042-04149DCBA7A2}" type="slidenum">
              <a:rPr lang="en-US" smtClean="0"/>
              <a:t>‹#›</a:t>
            </a:fld>
            <a:endParaRPr lang="en-US"/>
          </a:p>
        </p:txBody>
      </p:sp>
    </p:spTree>
    <p:extLst>
      <p:ext uri="{BB962C8B-B14F-4D97-AF65-F5344CB8AC3E}">
        <p14:creationId xmlns:p14="http://schemas.microsoft.com/office/powerpoint/2010/main" val="1763628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810E44-15D3-4C6A-BB25-6A2A2D4AA4EB}" type="datetimeFigureOut">
              <a:rPr lang="en-US" smtClean="0"/>
              <a:t>6/29/2021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B5B001-8C21-4A72-8042-04149DCBA7A2}" type="slidenum">
              <a:rPr lang="en-US" smtClean="0"/>
              <a:t>‹#›</a:t>
            </a:fld>
            <a:endParaRPr lang="en-US"/>
          </a:p>
        </p:txBody>
      </p:sp>
    </p:spTree>
    <p:extLst>
      <p:ext uri="{BB962C8B-B14F-4D97-AF65-F5344CB8AC3E}">
        <p14:creationId xmlns:p14="http://schemas.microsoft.com/office/powerpoint/2010/main" val="1102902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810E44-15D3-4C6A-BB25-6A2A2D4AA4EB}" type="datetimeFigureOut">
              <a:rPr lang="en-US" smtClean="0"/>
              <a:t>6/29/2021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B5B001-8C21-4A72-8042-04149DCBA7A2}" type="slidenum">
              <a:rPr lang="en-US" smtClean="0"/>
              <a:t>‹#›</a:t>
            </a:fld>
            <a:endParaRPr lang="en-US"/>
          </a:p>
        </p:txBody>
      </p:sp>
    </p:spTree>
    <p:extLst>
      <p:ext uri="{BB962C8B-B14F-4D97-AF65-F5344CB8AC3E}">
        <p14:creationId xmlns:p14="http://schemas.microsoft.com/office/powerpoint/2010/main" val="1914857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810E44-15D3-4C6A-BB25-6A2A2D4AA4EB}" type="datetimeFigureOut">
              <a:rPr lang="en-US" smtClean="0"/>
              <a:t>6/29/2021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B5B001-8C21-4A72-8042-04149DCBA7A2}" type="slidenum">
              <a:rPr lang="en-US" smtClean="0"/>
              <a:t>‹#›</a:t>
            </a:fld>
            <a:endParaRPr lang="en-US"/>
          </a:p>
        </p:txBody>
      </p:sp>
    </p:spTree>
    <p:extLst>
      <p:ext uri="{BB962C8B-B14F-4D97-AF65-F5344CB8AC3E}">
        <p14:creationId xmlns:p14="http://schemas.microsoft.com/office/powerpoint/2010/main" val="1031774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810E44-15D3-4C6A-BB25-6A2A2D4AA4EB}" type="datetimeFigureOut">
              <a:rPr lang="en-US" smtClean="0"/>
              <a:t>6/29/2021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5B001-8C21-4A72-8042-04149DCBA7A2}" type="slidenum">
              <a:rPr lang="en-US" smtClean="0"/>
              <a:t>‹#›</a:t>
            </a:fld>
            <a:endParaRPr lang="en-US"/>
          </a:p>
        </p:txBody>
      </p:sp>
    </p:spTree>
    <p:extLst>
      <p:ext uri="{BB962C8B-B14F-4D97-AF65-F5344CB8AC3E}">
        <p14:creationId xmlns:p14="http://schemas.microsoft.com/office/powerpoint/2010/main" val="4162288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810E44-15D3-4C6A-BB25-6A2A2D4AA4EB}" type="datetimeFigureOut">
              <a:rPr lang="en-US" smtClean="0"/>
              <a:t>6/29/2021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5B001-8C21-4A72-8042-04149DCBA7A2}" type="slidenum">
              <a:rPr lang="en-US" smtClean="0"/>
              <a:t>‹#›</a:t>
            </a:fld>
            <a:endParaRPr lang="en-US"/>
          </a:p>
        </p:txBody>
      </p:sp>
    </p:spTree>
    <p:extLst>
      <p:ext uri="{BB962C8B-B14F-4D97-AF65-F5344CB8AC3E}">
        <p14:creationId xmlns:p14="http://schemas.microsoft.com/office/powerpoint/2010/main" val="142305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810E44-15D3-4C6A-BB25-6A2A2D4AA4EB}" type="datetimeFigureOut">
              <a:rPr lang="en-US" smtClean="0"/>
              <a:t>6/29/2021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B5B001-8C21-4A72-8042-04149DCBA7A2}" type="slidenum">
              <a:rPr lang="en-US" smtClean="0"/>
              <a:t>‹#›</a:t>
            </a:fld>
            <a:endParaRPr lang="en-US"/>
          </a:p>
        </p:txBody>
      </p:sp>
    </p:spTree>
    <p:extLst>
      <p:ext uri="{BB962C8B-B14F-4D97-AF65-F5344CB8AC3E}">
        <p14:creationId xmlns:p14="http://schemas.microsoft.com/office/powerpoint/2010/main" val="155656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3810E44-15D3-4C6A-BB25-6A2A2D4AA4EB}" type="datetimeFigureOut">
              <a:rPr lang="en-US" smtClean="0"/>
              <a:t>6/29/2021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B5B001-8C21-4A72-8042-04149DCBA7A2}" type="slidenum">
              <a:rPr lang="en-US" smtClean="0"/>
              <a:t>‹#›</a:t>
            </a:fld>
            <a:endParaRPr lang="en-US"/>
          </a:p>
        </p:txBody>
      </p:sp>
    </p:spTree>
    <p:extLst>
      <p:ext uri="{BB962C8B-B14F-4D97-AF65-F5344CB8AC3E}">
        <p14:creationId xmlns:p14="http://schemas.microsoft.com/office/powerpoint/2010/main" val="19137475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E4B455E-A955-4522-9520-4B7AD5996772}"/>
                  </a:ext>
                </a:extLst>
              </p:cNvPr>
              <p:cNvSpPr txBox="1"/>
              <p:nvPr/>
            </p:nvSpPr>
            <p:spPr>
              <a:xfrm>
                <a:off x="661182" y="647114"/>
                <a:ext cx="10874326" cy="5625964"/>
              </a:xfrm>
              <a:prstGeom prst="rect">
                <a:avLst/>
              </a:prstGeom>
              <a:solidFill>
                <a:schemeClr val="accent6"/>
              </a:solidFill>
            </p:spPr>
            <p:txBody>
              <a:bodyPr wrap="square">
                <a:spAutoFit/>
              </a:bodyPr>
              <a:lstStyle/>
              <a:p>
                <a:pPr algn="ctr"/>
                <a:r>
                  <a:rPr lang="en-US" sz="6000" dirty="0">
                    <a:ln w="0"/>
                    <a:solidFill>
                      <a:srgbClr val="002060"/>
                    </a:solidFill>
                    <a:effectLst>
                      <a:outerShdw blurRad="38100" dist="19050" dir="2700000" algn="tl" rotWithShape="0">
                        <a:schemeClr val="dk1">
                          <a:alpha val="40000"/>
                        </a:schemeClr>
                      </a:outerShdw>
                    </a:effectLst>
                  </a:rPr>
                  <a:t>ONLINE CLASS</a:t>
                </a:r>
              </a:p>
              <a:p>
                <a:pPr algn="ctr"/>
                <a:r>
                  <a:rPr lang="en-US" sz="4800" dirty="0">
                    <a:ln w="0"/>
                    <a:effectLst>
                      <a:outerShdw blurRad="38100" dist="19050" dir="2700000" algn="tl" rotWithShape="0">
                        <a:schemeClr val="dk1">
                          <a:alpha val="40000"/>
                        </a:schemeClr>
                      </a:outerShdw>
                    </a:effectLst>
                  </a:rPr>
                  <a:t>GRAPH THEORY</a:t>
                </a:r>
              </a:p>
              <a:p>
                <a:pPr algn="ctr"/>
                <a:r>
                  <a:rPr lang="en-US" sz="4800" dirty="0">
                    <a:ln w="0"/>
                    <a:solidFill>
                      <a:srgbClr val="FF0000"/>
                    </a:solidFill>
                    <a:effectLst>
                      <a:outerShdw blurRad="38100" dist="19050" dir="2700000" algn="tl" rotWithShape="0">
                        <a:schemeClr val="dk1">
                          <a:alpha val="40000"/>
                        </a:schemeClr>
                      </a:outerShdw>
                    </a:effectLst>
                  </a:rPr>
                  <a:t>BICTE </a:t>
                </a:r>
                <a14:m>
                  <m:oMath xmlns:m="http://schemas.openxmlformats.org/officeDocument/2006/math">
                    <m:sSup>
                      <m:sSupPr>
                        <m:ctrlPr>
                          <a:rPr lang="en-US" sz="4800" i="1" smtClean="0">
                            <a:ln w="0"/>
                            <a:solidFill>
                              <a:srgbClr val="FF0000"/>
                            </a:solidFill>
                            <a:effectLst>
                              <a:outerShdw blurRad="38100" dist="19050" dir="2700000" algn="tl" rotWithShape="0">
                                <a:schemeClr val="dk1">
                                  <a:alpha val="40000"/>
                                </a:schemeClr>
                              </a:outerShdw>
                            </a:effectLst>
                            <a:latin typeface="Cambria Math" panose="02040503050406030204" pitchFamily="18" charset="0"/>
                          </a:rPr>
                        </m:ctrlPr>
                      </m:sSupPr>
                      <m:e>
                        <m:r>
                          <a:rPr lang="en-US" sz="4800" b="0" i="1" smtClean="0">
                            <a:ln w="0"/>
                            <a:solidFill>
                              <a:srgbClr val="FF0000"/>
                            </a:solidFill>
                            <a:effectLst>
                              <a:outerShdw blurRad="38100" dist="19050" dir="2700000" algn="tl" rotWithShape="0">
                                <a:schemeClr val="dk1">
                                  <a:alpha val="40000"/>
                                </a:schemeClr>
                              </a:outerShdw>
                            </a:effectLst>
                            <a:latin typeface="Cambria Math" panose="02040503050406030204" pitchFamily="18" charset="0"/>
                          </a:rPr>
                          <m:t>6</m:t>
                        </m:r>
                      </m:e>
                      <m:sup>
                        <m:r>
                          <a:rPr lang="en-US" sz="4800" b="0" i="1" smtClean="0">
                            <a:ln w="0"/>
                            <a:solidFill>
                              <a:srgbClr val="FF0000"/>
                            </a:solidFill>
                            <a:effectLst>
                              <a:outerShdw blurRad="38100" dist="19050" dir="2700000" algn="tl" rotWithShape="0">
                                <a:schemeClr val="dk1">
                                  <a:alpha val="40000"/>
                                </a:schemeClr>
                              </a:outerShdw>
                            </a:effectLst>
                            <a:latin typeface="Cambria Math" panose="02040503050406030204" pitchFamily="18" charset="0"/>
                          </a:rPr>
                          <m:t>𝑇𝐻</m:t>
                        </m:r>
                      </m:sup>
                    </m:sSup>
                  </m:oMath>
                </a14:m>
                <a:r>
                  <a:rPr lang="en-US" sz="4800" dirty="0">
                    <a:ln w="0"/>
                    <a:solidFill>
                      <a:srgbClr val="FF0000"/>
                    </a:solidFill>
                    <a:effectLst>
                      <a:outerShdw blurRad="38100" dist="19050" dir="2700000" algn="tl" rotWithShape="0">
                        <a:schemeClr val="dk1">
                          <a:alpha val="40000"/>
                        </a:schemeClr>
                      </a:outerShdw>
                    </a:effectLst>
                  </a:rPr>
                  <a:t> SEMESTER</a:t>
                </a:r>
              </a:p>
              <a:p>
                <a:pPr algn="ctr"/>
                <a:r>
                  <a:rPr lang="en-US" sz="4800" dirty="0" smtClean="0">
                    <a:ln w="0"/>
                    <a:effectLst>
                      <a:outerShdw blurRad="38100" dist="19050" dir="2700000" algn="tl" rotWithShape="0">
                        <a:schemeClr val="dk1">
                          <a:alpha val="40000"/>
                        </a:schemeClr>
                      </a:outerShdw>
                    </a:effectLst>
                  </a:rPr>
                  <a:t>2078/03/16</a:t>
                </a:r>
                <a:endParaRPr lang="en-US" sz="4800" dirty="0">
                  <a:ln w="0"/>
                  <a:effectLst>
                    <a:outerShdw blurRad="38100" dist="19050" dir="2700000" algn="tl" rotWithShape="0">
                      <a:schemeClr val="dk1">
                        <a:alpha val="40000"/>
                      </a:schemeClr>
                    </a:outerShdw>
                  </a:effectLst>
                </a:endParaRPr>
              </a:p>
              <a:p>
                <a:pPr algn="just"/>
                <a:endParaRPr lang="en-US" sz="4800" dirty="0">
                  <a:ln w="0"/>
                  <a:solidFill>
                    <a:srgbClr val="FF0000"/>
                  </a:solidFill>
                  <a:effectLst>
                    <a:outerShdw blurRad="38100" dist="19050" dir="2700000" algn="tl" rotWithShape="0">
                      <a:schemeClr val="dk1">
                        <a:alpha val="40000"/>
                      </a:schemeClr>
                    </a:outerShdw>
                  </a:effectLst>
                </a:endParaRPr>
              </a:p>
              <a:p>
                <a:pPr algn="ctr"/>
                <a:r>
                  <a:rPr lang="en-US" sz="4800" dirty="0">
                    <a:ln w="0"/>
                    <a:solidFill>
                      <a:srgbClr val="002060"/>
                    </a:solidFill>
                    <a:effectLst>
                      <a:outerShdw blurRad="38100" dist="19050" dir="2700000" algn="tl" rotWithShape="0">
                        <a:schemeClr val="dk1">
                          <a:alpha val="40000"/>
                        </a:schemeClr>
                      </a:outerShdw>
                    </a:effectLst>
                  </a:rPr>
                  <a:t>						</a:t>
                </a:r>
                <a:r>
                  <a:rPr lang="en-US" sz="4800" dirty="0">
                    <a:ln w="0"/>
                    <a:solidFill>
                      <a:schemeClr val="bg2">
                        <a:lumMod val="10000"/>
                      </a:schemeClr>
                    </a:solidFill>
                    <a:effectLst>
                      <a:outerShdw blurRad="38100" dist="19050" dir="2700000" algn="tl" rotWithShape="0">
                        <a:schemeClr val="dk1">
                          <a:alpha val="40000"/>
                        </a:schemeClr>
                      </a:outerShdw>
                    </a:effectLst>
                  </a:rPr>
                  <a:t>PRESENTED BY	</a:t>
                </a:r>
                <a:r>
                  <a:rPr lang="en-US" sz="4800" dirty="0">
                    <a:ln w="0"/>
                    <a:solidFill>
                      <a:srgbClr val="C00000"/>
                    </a:solidFill>
                    <a:effectLst>
                      <a:outerShdw blurRad="38100" dist="19050" dir="2700000" algn="tl" rotWithShape="0">
                        <a:schemeClr val="dk1">
                          <a:alpha val="40000"/>
                        </a:schemeClr>
                      </a:outerShdw>
                    </a:effectLst>
                  </a:rPr>
                  <a:t>						KALYAN DAHAL</a:t>
                </a:r>
              </a:p>
            </p:txBody>
          </p:sp>
        </mc:Choice>
        <mc:Fallback xmlns="">
          <p:sp>
            <p:nvSpPr>
              <p:cNvPr id="8" name="TextBox 7">
                <a:extLst>
                  <a:ext uri="{FF2B5EF4-FFF2-40B4-BE49-F238E27FC236}">
                    <a16:creationId xmlns:a16="http://schemas.microsoft.com/office/drawing/2014/main" id="{7E4B455E-A955-4522-9520-4B7AD5996772}"/>
                  </a:ext>
                </a:extLst>
              </p:cNvPr>
              <p:cNvSpPr txBox="1">
                <a:spLocks noRot="1" noChangeAspect="1" noMove="1" noResize="1" noEditPoints="1" noAdjustHandles="1" noChangeArrowheads="1" noChangeShapeType="1" noTextEdit="1"/>
              </p:cNvSpPr>
              <p:nvPr/>
            </p:nvSpPr>
            <p:spPr>
              <a:xfrm>
                <a:off x="661182" y="647114"/>
                <a:ext cx="10874326" cy="5625964"/>
              </a:xfrm>
              <a:prstGeom prst="rect">
                <a:avLst/>
              </a:prstGeom>
              <a:blipFill>
                <a:blip r:embed="rId2"/>
                <a:stretch>
                  <a:fillRect t="-3684" r="-392" b="-2275"/>
                </a:stretch>
              </a:blipFill>
            </p:spPr>
            <p:txBody>
              <a:bodyPr/>
              <a:lstStyle/>
              <a:p>
                <a:r>
                  <a:rPr lang="en-US">
                    <a:noFill/>
                  </a:rPr>
                  <a:t> </a:t>
                </a:r>
              </a:p>
            </p:txBody>
          </p:sp>
        </mc:Fallback>
      </mc:AlternateContent>
    </p:spTree>
    <p:extLst>
      <p:ext uri="{BB962C8B-B14F-4D97-AF65-F5344CB8AC3E}">
        <p14:creationId xmlns:p14="http://schemas.microsoft.com/office/powerpoint/2010/main" val="39102383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rgbClr val="FF0000"/>
                </a:solidFill>
              </a:rPr>
              <a:t>Continued…</a:t>
            </a:r>
            <a:endParaRPr lang="en-US" sz="4800" dirty="0">
              <a:solidFill>
                <a:srgbClr val="FF0000"/>
              </a:solidFill>
            </a:endParaRPr>
          </a:p>
        </p:txBody>
      </p:sp>
      <p:pic>
        <p:nvPicPr>
          <p:cNvPr id="2056" name="Picture 8" descr="Matching and Factors Matchings and Covers. Definitions: A matching M in a  graph G is a set of non loop edges with no shared endpoints. G M. - ppt  downloa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25625"/>
            <a:ext cx="1089659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248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6"/>
                                        </p:tgtEl>
                                        <p:attrNameLst>
                                          <p:attrName>style.visibility</p:attrName>
                                        </p:attrNameLst>
                                      </p:cBhvr>
                                      <p:to>
                                        <p:strVal val="visible"/>
                                      </p:to>
                                    </p:set>
                                    <p:anim calcmode="lin" valueType="num">
                                      <p:cBhvr additive="base">
                                        <p:cTn id="7" dur="500" fill="hold"/>
                                        <p:tgtEl>
                                          <p:spTgt spid="2056"/>
                                        </p:tgtEl>
                                        <p:attrNameLst>
                                          <p:attrName>ppt_x</p:attrName>
                                        </p:attrNameLst>
                                      </p:cBhvr>
                                      <p:tavLst>
                                        <p:tav tm="0">
                                          <p:val>
                                            <p:strVal val="#ppt_x"/>
                                          </p:val>
                                        </p:tav>
                                        <p:tav tm="100000">
                                          <p:val>
                                            <p:strVal val="#ppt_x"/>
                                          </p:val>
                                        </p:tav>
                                      </p:tavLst>
                                    </p:anim>
                                    <p:anim calcmode="lin" valueType="num">
                                      <p:cBhvr additive="base">
                                        <p:cTn id="8" dur="500" fill="hold"/>
                                        <p:tgtEl>
                                          <p:spTgt spid="20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smtClean="0">
                <a:solidFill>
                  <a:srgbClr val="FF0000"/>
                </a:solidFill>
              </a:rPr>
              <a:t>Continued….</a:t>
            </a:r>
            <a:endParaRPr lang="en-US" dirty="0">
              <a:solidFill>
                <a:srgbClr val="FF0000"/>
              </a:solidFill>
            </a:endParaRPr>
          </a:p>
        </p:txBody>
      </p:sp>
      <p:pic>
        <p:nvPicPr>
          <p:cNvPr id="1028" name="Picture 4" descr="Graph Theory Ch. 3. Matchings and Factors 1 Chapter 3 Matchings and Factors  Matchings and Covers Algorithms and Applications Matchings in General  Graph. - ppt downloa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3143" y="1825624"/>
            <a:ext cx="10881359" cy="503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856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3600" dirty="0" smtClean="0">
                <a:solidFill>
                  <a:srgbClr val="FF0000"/>
                </a:solidFill>
              </a:rPr>
              <a:t>A matching M in a graph G is a maximum matching </a:t>
            </a:r>
            <a:r>
              <a:rPr lang="en-US" sz="3600" dirty="0" err="1" smtClean="0">
                <a:solidFill>
                  <a:srgbClr val="FF0000"/>
                </a:solidFill>
              </a:rPr>
              <a:t>iff</a:t>
            </a:r>
            <a:r>
              <a:rPr lang="en-US" sz="3600" dirty="0" smtClean="0">
                <a:solidFill>
                  <a:srgbClr val="FF0000"/>
                </a:solidFill>
              </a:rPr>
              <a:t> G contains no M-augmenting path.</a:t>
            </a:r>
            <a:endParaRPr lang="en-US" sz="3600"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0" indent="0" algn="just">
                  <a:buNone/>
                </a:pPr>
                <a:r>
                  <a:rPr lang="en-US" dirty="0" smtClean="0"/>
                  <a:t>Proof:</a:t>
                </a:r>
              </a:p>
              <a:p>
                <a:pPr marL="0" indent="0" algn="just">
                  <a:buNone/>
                </a:pPr>
                <a:r>
                  <a:rPr lang="en-US" dirty="0" smtClean="0"/>
                  <a:t>Let M be a maximum matching in G and we assume that G has an M-augmented path P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1</m:t>
                        </m:r>
                      </m:sub>
                    </m:sSub>
                  </m:oMath>
                </a14:m>
                <a:r>
                  <a:rPr lang="en-US" dirty="0" smtClean="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2</m:t>
                        </m:r>
                        <m:r>
                          <a:rPr lang="en-US" b="0" i="1" smtClean="0">
                            <a:latin typeface="Cambria Math" panose="02040503050406030204" pitchFamily="18" charset="0"/>
                          </a:rPr>
                          <m:t>𝑘</m:t>
                        </m:r>
                        <m:r>
                          <a:rPr lang="en-US" b="0" i="1" smtClean="0">
                            <a:latin typeface="Cambria Math" panose="02040503050406030204" pitchFamily="18" charset="0"/>
                          </a:rPr>
                          <m:t>+1</m:t>
                        </m:r>
                      </m:sub>
                    </m:sSub>
                  </m:oMath>
                </a14:m>
                <a:r>
                  <a:rPr lang="en-US" dirty="0" smtClean="0"/>
                  <a:t>}. By definition of an M-augmenting path the edges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2</m:t>
                        </m:r>
                        <m:r>
                          <a:rPr lang="en-US" b="0" i="1" smtClean="0">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2</m:t>
                        </m:r>
                        <m:r>
                          <a:rPr lang="en-US" b="0" i="1" smtClean="0">
                            <a:latin typeface="Cambria Math" panose="02040503050406030204" pitchFamily="18" charset="0"/>
                          </a:rPr>
                          <m:t>𝑘</m:t>
                        </m:r>
                        <m:r>
                          <a:rPr lang="en-US" b="0" i="1" smtClean="0">
                            <a:latin typeface="Cambria Math" panose="02040503050406030204" pitchFamily="18" charset="0"/>
                          </a:rPr>
                          <m:t>+1</m:t>
                        </m:r>
                      </m:sub>
                    </m:sSub>
                  </m:oMath>
                </a14:m>
                <a:r>
                  <a:rPr lang="en-US" dirty="0" smtClean="0"/>
                  <a:t> are not in M and the edges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2</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4</m:t>
                        </m:r>
                      </m:sub>
                    </m:sSub>
                  </m:oMath>
                </a14:m>
                <a:r>
                  <a:rPr lang="en-US" dirty="0" smtClean="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2</m:t>
                        </m:r>
                        <m:r>
                          <a:rPr lang="en-US" b="0" i="1" smtClean="0">
                            <a:latin typeface="Cambria Math" panose="02040503050406030204" pitchFamily="18" charset="0"/>
                          </a:rPr>
                          <m:t>𝑘</m:t>
                        </m:r>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2</m:t>
                        </m:r>
                        <m:r>
                          <a:rPr lang="en-US" b="0" i="1" smtClean="0">
                            <a:latin typeface="Cambria Math" panose="02040503050406030204" pitchFamily="18" charset="0"/>
                          </a:rPr>
                          <m:t>𝑘</m:t>
                        </m:r>
                      </m:sub>
                    </m:sSub>
                  </m:oMath>
                </a14:m>
                <a:r>
                  <a:rPr lang="en-US" dirty="0" smtClean="0"/>
                  <a:t> are in M.</a:t>
                </a:r>
              </a:p>
              <a:p>
                <a:pPr marL="0" indent="0" algn="just">
                  <a:buNone/>
                </a:pPr>
                <a:r>
                  <a:rPr lang="en-US" dirty="0" smtClean="0"/>
                  <a:t>Now, define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𝑀</m:t>
                        </m:r>
                      </m:e>
                      <m:sup>
                        <m:r>
                          <a:rPr lang="en-US" b="0" i="1" smtClean="0">
                            <a:latin typeface="Cambria Math" panose="02040503050406030204" pitchFamily="18" charset="0"/>
                          </a:rPr>
                          <m:t>|</m:t>
                        </m:r>
                      </m:sup>
                    </m:sSup>
                  </m:oMath>
                </a14:m>
                <a:r>
                  <a:rPr lang="en-US" dirty="0" smtClean="0"/>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smtClean="0"/>
                  <a:t> E by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oMath>
                </a14:m>
                <a:r>
                  <a:rPr lang="en-US" dirty="0" smtClean="0"/>
                  <a:t> = M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4</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2</m:t>
                        </m:r>
                        <m:r>
                          <a:rPr lang="en-US" i="1">
                            <a:latin typeface="Cambria Math" panose="02040503050406030204" pitchFamily="18" charset="0"/>
                          </a:rPr>
                          <m:t>𝑘</m:t>
                        </m:r>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2</m:t>
                        </m:r>
                        <m:r>
                          <a:rPr lang="en-US" i="1">
                            <a:latin typeface="Cambria Math" panose="02040503050406030204" pitchFamily="18" charset="0"/>
                          </a:rPr>
                          <m:t>𝑘</m:t>
                        </m:r>
                      </m:sub>
                    </m:sSub>
                    <m:r>
                      <a:rPr lang="en-US" b="0" i="0" smtClean="0">
                        <a:latin typeface="Cambria Math" panose="02040503050406030204" pitchFamily="18" charset="0"/>
                      </a:rPr>
                      <m:t>}</m:t>
                    </m:r>
                  </m:oMath>
                </a14:m>
                <a:r>
                  <a:rPr lang="en-US" dirty="0" smtClean="0"/>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2</m:t>
                        </m:r>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2</m:t>
                        </m:r>
                        <m:r>
                          <a:rPr lang="en-US" i="1">
                            <a:latin typeface="Cambria Math" panose="02040503050406030204" pitchFamily="18" charset="0"/>
                          </a:rPr>
                          <m:t>𝑘</m:t>
                        </m:r>
                        <m:r>
                          <a:rPr lang="en-US" i="1">
                            <a:latin typeface="Cambria Math" panose="02040503050406030204" pitchFamily="18" charset="0"/>
                          </a:rPr>
                          <m:t>+1</m:t>
                        </m:r>
                      </m:sub>
                    </m:sSub>
                  </m:oMath>
                </a14:m>
                <a:r>
                  <a:rPr lang="en-US" dirty="0" smtClean="0"/>
                  <a:t>}</a:t>
                </a:r>
              </a:p>
              <a:p>
                <a:pPr marL="0" indent="0" algn="just">
                  <a:buNone/>
                </a:pPr>
                <a:r>
                  <a:rPr lang="en-US" dirty="0" smtClean="0"/>
                  <a:t>Which is a matching in G and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oMath>
                </a14:m>
                <a:r>
                  <a:rPr lang="en-US" dirty="0" smtClean="0"/>
                  <a:t>| = |M| + 1 which is contradiction as M is a maximum matching. Thus G has no M-augmenting path.</a:t>
                </a:r>
              </a:p>
              <a:p>
                <a:pPr marL="0" indent="0" algn="just">
                  <a:buNone/>
                </a:pPr>
                <a:r>
                  <a:rPr lang="en-US" dirty="0" smtClean="0"/>
                  <a:t>Conversely, let G has no M-augmenting path. If M is not a maximum</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r="-1159" b="-6723"/>
                </a:stretch>
              </a:blipFill>
            </p:spPr>
            <p:txBody>
              <a:bodyPr/>
              <a:lstStyle/>
              <a:p>
                <a:r>
                  <a:rPr lang="en-US">
                    <a:noFill/>
                  </a:rPr>
                  <a:t> </a:t>
                </a:r>
              </a:p>
            </p:txBody>
          </p:sp>
        </mc:Fallback>
      </mc:AlternateContent>
    </p:spTree>
    <p:extLst>
      <p:ext uri="{BB962C8B-B14F-4D97-AF65-F5344CB8AC3E}">
        <p14:creationId xmlns:p14="http://schemas.microsoft.com/office/powerpoint/2010/main" val="35032520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smtClean="0">
                <a:solidFill>
                  <a:srgbClr val="FF0000"/>
                </a:solidFill>
              </a:rPr>
              <a:t>Continued……</a:t>
            </a:r>
            <a:endParaRPr lang="en-US" dirty="0">
              <a:solidFill>
                <a:srgbClr val="FF0000"/>
              </a:solidFill>
            </a:endParaRPr>
          </a:p>
        </p:txBody>
      </p:sp>
      <mc:AlternateContent xmlns:mc="http://schemas.openxmlformats.org/markup-compatibility/2006" xmlns:a14="http://schemas.microsoft.com/office/drawing/2010/main">
        <mc:Choice Requires="a14">
          <p:sp>
            <p:nvSpPr>
              <p:cNvPr id="4" name="Content Placeholder 3"/>
              <p:cNvSpPr>
                <a:spLocks noGrp="1"/>
              </p:cNvSpPr>
              <p:nvPr>
                <p:ph sz="half" idx="1"/>
              </p:nvPr>
            </p:nvSpPr>
            <p:spPr/>
            <p:txBody>
              <a:bodyPr/>
              <a:lstStyle/>
              <a:p>
                <a:pPr marL="0" indent="0" algn="just">
                  <a:buNone/>
                </a:pPr>
                <a:r>
                  <a:rPr lang="en-US" dirty="0" smtClean="0"/>
                  <a:t>Matching in G then there exists a matching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oMath>
                </a14:m>
                <a:r>
                  <a:rPr lang="en-US" dirty="0" smtClean="0"/>
                  <a:t> of G such that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oMath>
                </a14:m>
                <a:r>
                  <a:rPr lang="en-US" dirty="0" smtClean="0"/>
                  <a:t>| &gt; |M|.</a:t>
                </a:r>
              </a:p>
              <a:p>
                <a:pPr marL="0" indent="0" algn="just">
                  <a:buNone/>
                </a:pPr>
                <a:r>
                  <a:rPr lang="en-US" dirty="0" smtClean="0"/>
                  <a:t>Let H = G[M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oMath>
                </a14:m>
                <a:r>
                  <a:rPr lang="en-US" dirty="0" smtClean="0"/>
                  <a:t>], where M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oMath>
                </a14:m>
                <a:r>
                  <a:rPr lang="en-US" dirty="0" smtClean="0"/>
                  <a:t> represents the symmetric difference of M and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oMath>
                </a14:m>
                <a:r>
                  <a:rPr lang="en-US" dirty="0" smtClean="0"/>
                  <a:t> as shown the figure.</a:t>
                </a:r>
              </a:p>
              <a:p>
                <a:pPr marL="0" indent="0" algn="just">
                  <a:buNone/>
                </a:pPr>
                <a:r>
                  <a:rPr lang="en-US" dirty="0" smtClean="0"/>
                  <a:t>In the figure (2), each vertex of H has degree either one or two in H as it can be incident with at most</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1"/>
              </p:nvPr>
            </p:nvSpPr>
            <p:spPr>
              <a:blipFill>
                <a:blip r:embed="rId2"/>
                <a:stretch>
                  <a:fillRect l="-2471" t="-2241" r="-2353" b="-1120"/>
                </a:stretch>
              </a:blipFill>
            </p:spPr>
            <p:txBody>
              <a:bodyPr/>
              <a:lstStyle/>
              <a:p>
                <a:r>
                  <a:rPr lang="en-US">
                    <a:noFill/>
                  </a:rPr>
                  <a:t> </a:t>
                </a:r>
              </a:p>
            </p:txBody>
          </p:sp>
        </mc:Fallback>
      </mc:AlternateContent>
      <p:pic>
        <p:nvPicPr>
          <p:cNvPr id="6" name="Content Placeholder 5"/>
          <p:cNvPicPr>
            <a:picLocks noGrp="1" noChangeAspect="1"/>
          </p:cNvPicPr>
          <p:nvPr>
            <p:ph sz="half" idx="2"/>
          </p:nvPr>
        </p:nvPicPr>
        <p:blipFill>
          <a:blip r:embed="rId3"/>
          <a:stretch>
            <a:fillRect/>
          </a:stretch>
        </p:blipFill>
        <p:spPr>
          <a:xfrm>
            <a:off x="6215270" y="1690688"/>
            <a:ext cx="5314120" cy="4486275"/>
          </a:xfrm>
          <a:prstGeom prst="rect">
            <a:avLst/>
          </a:prstGeom>
        </p:spPr>
      </p:pic>
    </p:spTree>
    <p:extLst>
      <p:ext uri="{BB962C8B-B14F-4D97-AF65-F5344CB8AC3E}">
        <p14:creationId xmlns:p14="http://schemas.microsoft.com/office/powerpoint/2010/main" val="11507421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800" dirty="0" smtClean="0">
                <a:solidFill>
                  <a:srgbClr val="FF0000"/>
                </a:solidFill>
              </a:rPr>
              <a:t>Continued……</a:t>
            </a:r>
            <a:endParaRPr lang="en-US" sz="4800"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0" indent="0" algn="just">
                  <a:buNone/>
                </a:pPr>
                <a:r>
                  <a:rPr lang="en-US" sz="3200" dirty="0" smtClean="0"/>
                  <a:t>One edge of M and edge of </a:t>
                </a:r>
                <a14:m>
                  <m:oMath xmlns:m="http://schemas.openxmlformats.org/officeDocument/2006/math">
                    <m:sSup>
                      <m:sSupPr>
                        <m:ctrlPr>
                          <a:rPr lang="en-US" sz="3200" i="1">
                            <a:latin typeface="Cambria Math" panose="02040503050406030204" pitchFamily="18" charset="0"/>
                          </a:rPr>
                        </m:ctrlPr>
                      </m:sSupPr>
                      <m:e>
                        <m:r>
                          <a:rPr lang="en-US" sz="3200" i="1">
                            <a:latin typeface="Cambria Math" panose="02040503050406030204" pitchFamily="18" charset="0"/>
                          </a:rPr>
                          <m:t>𝑀</m:t>
                        </m:r>
                      </m:e>
                      <m:sup>
                        <m:r>
                          <a:rPr lang="en-US" sz="3200" i="1">
                            <a:latin typeface="Cambria Math" panose="02040503050406030204" pitchFamily="18" charset="0"/>
                          </a:rPr>
                          <m:t>|</m:t>
                        </m:r>
                      </m:sup>
                    </m:sSup>
                  </m:oMath>
                </a14:m>
                <a:r>
                  <a:rPr lang="en-US" sz="3200" dirty="0" smtClean="0"/>
                  <a:t>. Thus, each component of H is either even cycle with edges alternately in M and </a:t>
                </a:r>
                <a14:m>
                  <m:oMath xmlns:m="http://schemas.openxmlformats.org/officeDocument/2006/math">
                    <m:sSup>
                      <m:sSupPr>
                        <m:ctrlPr>
                          <a:rPr lang="en-US" sz="3200" i="1">
                            <a:latin typeface="Cambria Math" panose="02040503050406030204" pitchFamily="18" charset="0"/>
                          </a:rPr>
                        </m:ctrlPr>
                      </m:sSupPr>
                      <m:e>
                        <m:r>
                          <a:rPr lang="en-US" sz="3200" i="1">
                            <a:latin typeface="Cambria Math" panose="02040503050406030204" pitchFamily="18" charset="0"/>
                          </a:rPr>
                          <m:t>𝑀</m:t>
                        </m:r>
                      </m:e>
                      <m:sup>
                        <m:r>
                          <a:rPr lang="en-US" sz="3200" i="1">
                            <a:latin typeface="Cambria Math" panose="02040503050406030204" pitchFamily="18" charset="0"/>
                          </a:rPr>
                          <m:t>|</m:t>
                        </m:r>
                      </m:sup>
                    </m:sSup>
                  </m:oMath>
                </a14:m>
                <a:r>
                  <a:rPr lang="en-US" sz="3200" dirty="0" smtClean="0"/>
                  <a:t> or else a path with edges alternately in M and </a:t>
                </a:r>
                <a14:m>
                  <m:oMath xmlns:m="http://schemas.openxmlformats.org/officeDocument/2006/math">
                    <m:sSup>
                      <m:sSupPr>
                        <m:ctrlPr>
                          <a:rPr lang="en-US" sz="3200" i="1">
                            <a:latin typeface="Cambria Math" panose="02040503050406030204" pitchFamily="18" charset="0"/>
                          </a:rPr>
                        </m:ctrlPr>
                      </m:sSupPr>
                      <m:e>
                        <m:r>
                          <a:rPr lang="en-US" sz="3200" i="1">
                            <a:latin typeface="Cambria Math" panose="02040503050406030204" pitchFamily="18" charset="0"/>
                          </a:rPr>
                          <m:t>𝑀</m:t>
                        </m:r>
                      </m:e>
                      <m:sup>
                        <m:r>
                          <a:rPr lang="en-US" sz="3200" i="1">
                            <a:latin typeface="Cambria Math" panose="02040503050406030204" pitchFamily="18" charset="0"/>
                          </a:rPr>
                          <m:t>|</m:t>
                        </m:r>
                      </m:sup>
                    </m:sSup>
                  </m:oMath>
                </a14:m>
                <a:r>
                  <a:rPr lang="en-US" sz="3200" dirty="0" smtClean="0"/>
                  <a:t>.</a:t>
                </a:r>
              </a:p>
              <a:p>
                <a:pPr marL="0" indent="0" algn="just">
                  <a:buNone/>
                </a:pPr>
                <a:r>
                  <a:rPr lang="en-US" sz="3200" dirty="0" smtClean="0"/>
                  <a:t>We have, |</a:t>
                </a:r>
                <a14:m>
                  <m:oMath xmlns:m="http://schemas.openxmlformats.org/officeDocument/2006/math">
                    <m:sSup>
                      <m:sSupPr>
                        <m:ctrlPr>
                          <a:rPr lang="en-US" sz="3200" i="1">
                            <a:latin typeface="Cambria Math" panose="02040503050406030204" pitchFamily="18" charset="0"/>
                          </a:rPr>
                        </m:ctrlPr>
                      </m:sSupPr>
                      <m:e>
                        <m:r>
                          <a:rPr lang="en-US" sz="3200" i="1">
                            <a:latin typeface="Cambria Math" panose="02040503050406030204" pitchFamily="18" charset="0"/>
                          </a:rPr>
                          <m:t>𝑀</m:t>
                        </m:r>
                      </m:e>
                      <m:sup>
                        <m:r>
                          <a:rPr lang="en-US" sz="3200" i="1">
                            <a:latin typeface="Cambria Math" panose="02040503050406030204" pitchFamily="18" charset="0"/>
                          </a:rPr>
                          <m:t>|</m:t>
                        </m:r>
                      </m:sup>
                    </m:sSup>
                  </m:oMath>
                </a14:m>
                <a:r>
                  <a:rPr lang="en-US" sz="3200" dirty="0" smtClean="0"/>
                  <a:t>| &gt; M and H contains more edges of </a:t>
                </a:r>
                <a14:m>
                  <m:oMath xmlns:m="http://schemas.openxmlformats.org/officeDocument/2006/math">
                    <m:sSup>
                      <m:sSupPr>
                        <m:ctrlPr>
                          <a:rPr lang="en-US" sz="3200" i="1">
                            <a:latin typeface="Cambria Math" panose="02040503050406030204" pitchFamily="18" charset="0"/>
                          </a:rPr>
                        </m:ctrlPr>
                      </m:sSupPr>
                      <m:e>
                        <m:r>
                          <a:rPr lang="en-US" sz="3200" i="1">
                            <a:latin typeface="Cambria Math" panose="02040503050406030204" pitchFamily="18" charset="0"/>
                          </a:rPr>
                          <m:t>𝑀</m:t>
                        </m:r>
                      </m:e>
                      <m:sup>
                        <m:r>
                          <a:rPr lang="en-US" sz="3200" i="1">
                            <a:latin typeface="Cambria Math" panose="02040503050406030204" pitchFamily="18" charset="0"/>
                          </a:rPr>
                          <m:t>|</m:t>
                        </m:r>
                      </m:sup>
                    </m:sSup>
                  </m:oMath>
                </a14:m>
                <a:r>
                  <a:rPr lang="en-US" sz="3200" dirty="0" smtClean="0"/>
                  <a:t> than M. therefore some path component P of H must start and end with edges of </a:t>
                </a:r>
                <a14:m>
                  <m:oMath xmlns:m="http://schemas.openxmlformats.org/officeDocument/2006/math">
                    <m:sSup>
                      <m:sSupPr>
                        <m:ctrlPr>
                          <a:rPr lang="en-US" sz="3200" i="1">
                            <a:latin typeface="Cambria Math" panose="02040503050406030204" pitchFamily="18" charset="0"/>
                          </a:rPr>
                        </m:ctrlPr>
                      </m:sSupPr>
                      <m:e>
                        <m:r>
                          <a:rPr lang="en-US" sz="3200" i="1">
                            <a:latin typeface="Cambria Math" panose="02040503050406030204" pitchFamily="18" charset="0"/>
                          </a:rPr>
                          <m:t>𝑀</m:t>
                        </m:r>
                      </m:e>
                      <m:sup>
                        <m:r>
                          <a:rPr lang="en-US" sz="3200" i="1">
                            <a:latin typeface="Cambria Math" panose="02040503050406030204" pitchFamily="18" charset="0"/>
                          </a:rPr>
                          <m:t>|</m:t>
                        </m:r>
                      </m:sup>
                    </m:sSup>
                  </m:oMath>
                </a14:m>
                <a:r>
                  <a:rPr lang="en-US" sz="3200" dirty="0" smtClean="0"/>
                  <a:t>. The origin and terminus of P, being </a:t>
                </a:r>
                <a14:m>
                  <m:oMath xmlns:m="http://schemas.openxmlformats.org/officeDocument/2006/math">
                    <m:sSup>
                      <m:sSupPr>
                        <m:ctrlPr>
                          <a:rPr lang="en-US" sz="3200" i="1">
                            <a:latin typeface="Cambria Math" panose="02040503050406030204" pitchFamily="18" charset="0"/>
                          </a:rPr>
                        </m:ctrlPr>
                      </m:sSupPr>
                      <m:e>
                        <m:r>
                          <a:rPr lang="en-US" sz="3200" i="1">
                            <a:latin typeface="Cambria Math" panose="02040503050406030204" pitchFamily="18" charset="0"/>
                          </a:rPr>
                          <m:t>𝑀</m:t>
                        </m:r>
                      </m:e>
                      <m:sup>
                        <m:r>
                          <a:rPr lang="en-US" sz="3200" i="1">
                            <a:latin typeface="Cambria Math" panose="02040503050406030204" pitchFamily="18" charset="0"/>
                          </a:rPr>
                          <m:t>|</m:t>
                        </m:r>
                      </m:sup>
                    </m:sSup>
                  </m:oMath>
                </a14:m>
                <a:r>
                  <a:rPr lang="en-US" sz="3200" dirty="0" smtClean="0"/>
                  <a:t>-saturated in H, are M-unsaturated in G. so, P is an M-augmenting path in G. It is a contradiction. </a:t>
                </a:r>
                <a:r>
                  <a:rPr lang="en-US" sz="3200" dirty="0"/>
                  <a:t>S</a:t>
                </a:r>
                <a:r>
                  <a:rPr lang="en-US" sz="3200" dirty="0" smtClean="0"/>
                  <a:t>o, M is maximum matching in G. this completes the proof of the theorem.    </a:t>
                </a:r>
                <a:endParaRPr lang="en-US" sz="3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07" t="-2381" r="-1449" b="-2381"/>
                </a:stretch>
              </a:blipFill>
            </p:spPr>
            <p:txBody>
              <a:bodyPr/>
              <a:lstStyle/>
              <a:p>
                <a:r>
                  <a:rPr lang="en-US">
                    <a:noFill/>
                  </a:rPr>
                  <a:t> </a:t>
                </a:r>
              </a:p>
            </p:txBody>
          </p:sp>
        </mc:Fallback>
      </mc:AlternateContent>
    </p:spTree>
    <p:extLst>
      <p:ext uri="{BB962C8B-B14F-4D97-AF65-F5344CB8AC3E}">
        <p14:creationId xmlns:p14="http://schemas.microsoft.com/office/powerpoint/2010/main" val="34689455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Autofit/>
              </a:bodyPr>
              <a:lstStyle/>
              <a:p>
                <a:pPr algn="just"/>
                <a:r>
                  <a:rPr lang="en-US" sz="3600" dirty="0" smtClean="0">
                    <a:solidFill>
                      <a:srgbClr val="FF0000"/>
                    </a:solidFill>
                  </a:rPr>
                  <a:t>For what values of n does the complete graph </a:t>
                </a:r>
                <a14:m>
                  <m:oMath xmlns:m="http://schemas.openxmlformats.org/officeDocument/2006/math">
                    <m:sSub>
                      <m:sSubPr>
                        <m:ctrlPr>
                          <a:rPr lang="en-US" sz="3600" i="1" smtClean="0">
                            <a:solidFill>
                              <a:srgbClr val="FF0000"/>
                            </a:solidFill>
                            <a:latin typeface="Cambria Math" panose="02040503050406030204" pitchFamily="18" charset="0"/>
                          </a:rPr>
                        </m:ctrlPr>
                      </m:sSubPr>
                      <m:e>
                        <m:r>
                          <a:rPr lang="en-US" sz="3600" b="0" i="1" smtClean="0">
                            <a:solidFill>
                              <a:srgbClr val="FF0000"/>
                            </a:solidFill>
                            <a:latin typeface="Cambria Math" panose="02040503050406030204" pitchFamily="18" charset="0"/>
                          </a:rPr>
                          <m:t>𝐾</m:t>
                        </m:r>
                      </m:e>
                      <m:sub>
                        <m:r>
                          <a:rPr lang="en-US" sz="3600" b="0" i="1" smtClean="0">
                            <a:solidFill>
                              <a:srgbClr val="FF0000"/>
                            </a:solidFill>
                            <a:latin typeface="Cambria Math" panose="02040503050406030204" pitchFamily="18" charset="0"/>
                          </a:rPr>
                          <m:t>𝑛</m:t>
                        </m:r>
                      </m:sub>
                    </m:sSub>
                  </m:oMath>
                </a14:m>
                <a:r>
                  <a:rPr lang="en-US" sz="3600" dirty="0" smtClean="0">
                    <a:solidFill>
                      <a:srgbClr val="FF0000"/>
                    </a:solidFill>
                  </a:rPr>
                  <a:t> have perfect matching?</a:t>
                </a:r>
                <a:endParaRPr lang="en-US" sz="3600" dirty="0">
                  <a:solidFill>
                    <a:srgbClr val="FF0000"/>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1797" t="-1843" r="-1739" b="-82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0" indent="0" algn="just">
                  <a:buNone/>
                </a:pPr>
                <a:r>
                  <a:rPr lang="en-US" sz="3800" dirty="0" smtClean="0"/>
                  <a:t>Solution:</a:t>
                </a:r>
              </a:p>
              <a:p>
                <a:pPr marL="0" indent="0" algn="just">
                  <a:buNone/>
                </a:pPr>
                <a:r>
                  <a:rPr lang="en-US" sz="3800" dirty="0" smtClean="0"/>
                  <a:t>It is obviously that any graph having n number of odd vertices has no perfect matching. Also, the complete graph </a:t>
                </a:r>
                <a14:m>
                  <m:oMath xmlns:m="http://schemas.openxmlformats.org/officeDocument/2006/math">
                    <m:sSub>
                      <m:sSubPr>
                        <m:ctrlPr>
                          <a:rPr lang="en-US" sz="3800" i="1">
                            <a:latin typeface="Cambria Math" panose="02040503050406030204" pitchFamily="18" charset="0"/>
                          </a:rPr>
                        </m:ctrlPr>
                      </m:sSubPr>
                      <m:e>
                        <m:r>
                          <a:rPr lang="en-US" sz="3800" i="1">
                            <a:latin typeface="Cambria Math" panose="02040503050406030204" pitchFamily="18" charset="0"/>
                          </a:rPr>
                          <m:t>𝐾</m:t>
                        </m:r>
                      </m:e>
                      <m:sub>
                        <m:r>
                          <a:rPr lang="en-US" sz="3800" i="1">
                            <a:latin typeface="Cambria Math" panose="02040503050406030204" pitchFamily="18" charset="0"/>
                          </a:rPr>
                          <m:t>𝑛</m:t>
                        </m:r>
                      </m:sub>
                    </m:sSub>
                  </m:oMath>
                </a14:m>
                <a:r>
                  <a:rPr lang="en-US" sz="3800" dirty="0" smtClean="0"/>
                  <a:t> has a perfect matching when n is even. It can be illustrated as when V(</a:t>
                </a:r>
                <a14:m>
                  <m:oMath xmlns:m="http://schemas.openxmlformats.org/officeDocument/2006/math">
                    <m:sSub>
                      <m:sSubPr>
                        <m:ctrlPr>
                          <a:rPr lang="en-US" sz="3800" i="1">
                            <a:latin typeface="Cambria Math" panose="02040503050406030204" pitchFamily="18" charset="0"/>
                          </a:rPr>
                        </m:ctrlPr>
                      </m:sSubPr>
                      <m:e>
                        <m:r>
                          <a:rPr lang="en-US" sz="3800" i="1">
                            <a:latin typeface="Cambria Math" panose="02040503050406030204" pitchFamily="18" charset="0"/>
                          </a:rPr>
                          <m:t>𝐾</m:t>
                        </m:r>
                      </m:e>
                      <m:sub>
                        <m:r>
                          <a:rPr lang="en-US" sz="3800" i="1">
                            <a:latin typeface="Cambria Math" panose="02040503050406030204" pitchFamily="18" charset="0"/>
                          </a:rPr>
                          <m:t>𝑛</m:t>
                        </m:r>
                      </m:sub>
                    </m:sSub>
                    <m:r>
                      <a:rPr lang="en-US" sz="3800" b="0" i="0" smtClean="0">
                        <a:latin typeface="Cambria Math" panose="02040503050406030204" pitchFamily="18" charset="0"/>
                      </a:rPr>
                      <m:t>)</m:t>
                    </m:r>
                  </m:oMath>
                </a14:m>
                <a:r>
                  <a:rPr lang="en-US" sz="3800" dirty="0" smtClean="0"/>
                  <a:t>= {1, 2, 3, …., n} then {12, 34, 56, ……, (n – 1)n} is a perfect matching of </a:t>
                </a:r>
                <a14:m>
                  <m:oMath xmlns:m="http://schemas.openxmlformats.org/officeDocument/2006/math">
                    <m:sSub>
                      <m:sSubPr>
                        <m:ctrlPr>
                          <a:rPr lang="en-US" sz="3800" i="1">
                            <a:latin typeface="Cambria Math" panose="02040503050406030204" pitchFamily="18" charset="0"/>
                          </a:rPr>
                        </m:ctrlPr>
                      </m:sSubPr>
                      <m:e>
                        <m:r>
                          <a:rPr lang="en-US" sz="3800" i="1">
                            <a:latin typeface="Cambria Math" panose="02040503050406030204" pitchFamily="18" charset="0"/>
                          </a:rPr>
                          <m:t>𝐾</m:t>
                        </m:r>
                      </m:e>
                      <m:sub>
                        <m:r>
                          <a:rPr lang="en-US" sz="3800" i="1">
                            <a:latin typeface="Cambria Math" panose="02040503050406030204" pitchFamily="18" charset="0"/>
                          </a:rPr>
                          <m:t>𝑛</m:t>
                        </m:r>
                      </m:sub>
                    </m:sSub>
                  </m:oMath>
                </a14:m>
                <a:r>
                  <a:rPr lang="en-US" sz="3800" dirty="0" smtClean="0"/>
                  <a:t>. Thus, </a:t>
                </a:r>
                <a14:m>
                  <m:oMath xmlns:m="http://schemas.openxmlformats.org/officeDocument/2006/math">
                    <m:sSub>
                      <m:sSubPr>
                        <m:ctrlPr>
                          <a:rPr lang="en-US" sz="3800" i="1">
                            <a:latin typeface="Cambria Math" panose="02040503050406030204" pitchFamily="18" charset="0"/>
                          </a:rPr>
                        </m:ctrlPr>
                      </m:sSubPr>
                      <m:e>
                        <m:r>
                          <a:rPr lang="en-US" sz="3800" i="1">
                            <a:latin typeface="Cambria Math" panose="02040503050406030204" pitchFamily="18" charset="0"/>
                          </a:rPr>
                          <m:t>𝐾</m:t>
                        </m:r>
                      </m:e>
                      <m:sub>
                        <m:r>
                          <a:rPr lang="en-US" sz="3800" i="1">
                            <a:latin typeface="Cambria Math" panose="02040503050406030204" pitchFamily="18" charset="0"/>
                          </a:rPr>
                          <m:t>𝑛</m:t>
                        </m:r>
                      </m:sub>
                    </m:sSub>
                  </m:oMath>
                </a14:m>
                <a:r>
                  <a:rPr lang="en-US" sz="3800" dirty="0" smtClean="0"/>
                  <a:t> has a perfecting matching if the given number n is even.</a:t>
                </a:r>
                <a:endParaRPr lang="en-US" sz="3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913" t="-3501" r="-1855" b="-6583"/>
                </a:stretch>
              </a:blipFill>
            </p:spPr>
            <p:txBody>
              <a:bodyPr/>
              <a:lstStyle/>
              <a:p>
                <a:r>
                  <a:rPr lang="en-US">
                    <a:noFill/>
                  </a:rPr>
                  <a:t> </a:t>
                </a:r>
              </a:p>
            </p:txBody>
          </p:sp>
        </mc:Fallback>
      </mc:AlternateContent>
    </p:spTree>
    <p:extLst>
      <p:ext uri="{BB962C8B-B14F-4D97-AF65-F5344CB8AC3E}">
        <p14:creationId xmlns:p14="http://schemas.microsoft.com/office/powerpoint/2010/main" val="3463882395"/>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Autofit/>
              </a:bodyPr>
              <a:lstStyle/>
              <a:p>
                <a:pPr algn="just"/>
                <a:r>
                  <a:rPr lang="en-US" sz="3600" dirty="0" smtClean="0">
                    <a:solidFill>
                      <a:srgbClr val="FF0000"/>
                    </a:solidFill>
                  </a:rPr>
                  <a:t>Find the number of perfect matching in the complete bipartite graph </a:t>
                </a: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𝐾</m:t>
                        </m:r>
                      </m:e>
                      <m:sub>
                        <m:r>
                          <a:rPr lang="en-US" i="1">
                            <a:solidFill>
                              <a:srgbClr val="FF0000"/>
                            </a:solidFill>
                            <a:latin typeface="Cambria Math" panose="02040503050406030204" pitchFamily="18" charset="0"/>
                          </a:rPr>
                          <m:t>𝑛</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𝑛</m:t>
                        </m:r>
                      </m:sub>
                    </m:sSub>
                  </m:oMath>
                </a14:m>
                <a:r>
                  <a:rPr lang="en-US" sz="3600" dirty="0" smtClean="0">
                    <a:solidFill>
                      <a:srgbClr val="FF0000"/>
                    </a:solidFill>
                  </a:rPr>
                  <a:t>.</a:t>
                </a:r>
                <a:endParaRPr lang="en-US" sz="3600" dirty="0">
                  <a:solidFill>
                    <a:srgbClr val="FF0000"/>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1797" t="-7373" r="-1739" b="-110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0" indent="0" algn="just">
                  <a:buNone/>
                </a:pPr>
                <a:r>
                  <a:rPr lang="en-US" sz="3200" dirty="0" smtClean="0"/>
                  <a:t>Solution: Let X = {</a:t>
                </a:r>
                <a14:m>
                  <m:oMath xmlns:m="http://schemas.openxmlformats.org/officeDocument/2006/math">
                    <m:sSub>
                      <m:sSubPr>
                        <m:ctrlPr>
                          <a:rPr lang="en-US" sz="3200" i="1">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1</m:t>
                        </m:r>
                      </m:sub>
                    </m:sSub>
                  </m:oMath>
                </a14:m>
                <a:r>
                  <a:rPr lang="en-US" sz="3200" dirty="0" smtClean="0"/>
                  <a:t>,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b="0" i="1" smtClean="0">
                            <a:latin typeface="Cambria Math" panose="02040503050406030204" pitchFamily="18" charset="0"/>
                          </a:rPr>
                          <m:t>2</m:t>
                        </m:r>
                      </m:sub>
                    </m:sSub>
                  </m:oMath>
                </a14:m>
                <a:r>
                  <a:rPr lang="en-US" sz="3200" dirty="0"/>
                  <a:t>, …..,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b="0" i="1" smtClean="0">
                            <a:latin typeface="Cambria Math" panose="02040503050406030204" pitchFamily="18" charset="0"/>
                          </a:rPr>
                          <m:t>𝑛</m:t>
                        </m:r>
                      </m:sub>
                    </m:sSub>
                  </m:oMath>
                </a14:m>
                <a:r>
                  <a:rPr lang="en-US" sz="3200" dirty="0" smtClean="0"/>
                  <a:t>} and Y = {</a:t>
                </a:r>
                <a14:m>
                  <m:oMath xmlns:m="http://schemas.openxmlformats.org/officeDocument/2006/math">
                    <m:sSub>
                      <m:sSubPr>
                        <m:ctrlPr>
                          <a:rPr lang="en-US" sz="3200" i="1">
                            <a:latin typeface="Cambria Math" panose="02040503050406030204" pitchFamily="18" charset="0"/>
                          </a:rPr>
                        </m:ctrlPr>
                      </m:sSubPr>
                      <m:e>
                        <m:r>
                          <a:rPr lang="en-US" sz="3200" b="0" i="1" smtClean="0">
                            <a:latin typeface="Cambria Math" panose="02040503050406030204" pitchFamily="18" charset="0"/>
                          </a:rPr>
                          <m:t>𝑦</m:t>
                        </m:r>
                      </m:e>
                      <m:sub>
                        <m:r>
                          <a:rPr lang="en-US" sz="3200" i="1">
                            <a:latin typeface="Cambria Math" panose="02040503050406030204" pitchFamily="18" charset="0"/>
                          </a:rPr>
                          <m:t>1</m:t>
                        </m:r>
                      </m:sub>
                    </m:sSub>
                  </m:oMath>
                </a14:m>
                <a:r>
                  <a:rPr lang="en-US" sz="3200" dirty="0"/>
                  <a:t>, </a:t>
                </a:r>
                <a14:m>
                  <m:oMath xmlns:m="http://schemas.openxmlformats.org/officeDocument/2006/math">
                    <m:sSub>
                      <m:sSubPr>
                        <m:ctrlPr>
                          <a:rPr lang="en-US" sz="3200" i="1">
                            <a:latin typeface="Cambria Math" panose="02040503050406030204" pitchFamily="18" charset="0"/>
                          </a:rPr>
                        </m:ctrlPr>
                      </m:sSubPr>
                      <m:e>
                        <m:r>
                          <a:rPr lang="en-US" sz="3200" b="0" i="1" smtClean="0">
                            <a:latin typeface="Cambria Math" panose="02040503050406030204" pitchFamily="18" charset="0"/>
                          </a:rPr>
                          <m:t>𝑦</m:t>
                        </m:r>
                      </m:e>
                      <m:sub>
                        <m:r>
                          <a:rPr lang="en-US" sz="3200" i="1">
                            <a:latin typeface="Cambria Math" panose="02040503050406030204" pitchFamily="18" charset="0"/>
                          </a:rPr>
                          <m:t>2</m:t>
                        </m:r>
                      </m:sub>
                    </m:sSub>
                  </m:oMath>
                </a14:m>
                <a:r>
                  <a:rPr lang="en-US" sz="3200" dirty="0"/>
                  <a:t>, ….., </a:t>
                </a:r>
                <a14:m>
                  <m:oMath xmlns:m="http://schemas.openxmlformats.org/officeDocument/2006/math">
                    <m:sSub>
                      <m:sSubPr>
                        <m:ctrlPr>
                          <a:rPr lang="en-US" sz="3200" i="1">
                            <a:latin typeface="Cambria Math" panose="02040503050406030204" pitchFamily="18" charset="0"/>
                          </a:rPr>
                        </m:ctrlPr>
                      </m:sSubPr>
                      <m:e>
                        <m:r>
                          <a:rPr lang="en-US" sz="3200" b="0" i="1" smtClean="0">
                            <a:latin typeface="Cambria Math" panose="02040503050406030204" pitchFamily="18" charset="0"/>
                          </a:rPr>
                          <m:t>𝑦</m:t>
                        </m:r>
                      </m:e>
                      <m:sub>
                        <m:r>
                          <a:rPr lang="en-US" sz="3200" i="1">
                            <a:latin typeface="Cambria Math" panose="02040503050406030204" pitchFamily="18" charset="0"/>
                          </a:rPr>
                          <m:t>𝑛</m:t>
                        </m:r>
                      </m:sub>
                    </m:sSub>
                  </m:oMath>
                </a14:m>
                <a:r>
                  <a:rPr lang="en-US" sz="3200" dirty="0"/>
                  <a:t>} </a:t>
                </a:r>
                <a:r>
                  <a:rPr lang="en-US" sz="3200" dirty="0" smtClean="0"/>
                  <a:t>be a bi-partition of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𝐾</m:t>
                        </m:r>
                      </m:e>
                      <m:sub>
                        <m:r>
                          <a:rPr lang="en-US" sz="3200" i="1">
                            <a:latin typeface="Cambria Math" panose="02040503050406030204" pitchFamily="18" charset="0"/>
                          </a:rPr>
                          <m:t>𝑛</m:t>
                        </m:r>
                        <m:r>
                          <a:rPr lang="en-US" sz="3200" b="0" i="1" smtClean="0">
                            <a:latin typeface="Cambria Math" panose="02040503050406030204" pitchFamily="18" charset="0"/>
                          </a:rPr>
                          <m:t>, </m:t>
                        </m:r>
                        <m:r>
                          <a:rPr lang="en-US" sz="3200" b="0" i="1" smtClean="0">
                            <a:latin typeface="Cambria Math" panose="02040503050406030204" pitchFamily="18" charset="0"/>
                          </a:rPr>
                          <m:t>𝑛</m:t>
                        </m:r>
                      </m:sub>
                    </m:sSub>
                  </m:oMath>
                </a14:m>
                <a:r>
                  <a:rPr lang="en-US" sz="3200" dirty="0" smtClean="0"/>
                  <a:t>. It can be seen that any matching of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𝐾</m:t>
                        </m:r>
                      </m:e>
                      <m:sub>
                        <m:r>
                          <a:rPr lang="en-US" sz="3200" b="0" i="1" smtClean="0">
                            <a:latin typeface="Cambria Math" panose="02040503050406030204" pitchFamily="18" charset="0"/>
                          </a:rPr>
                          <m:t>𝑛</m:t>
                        </m:r>
                        <m:r>
                          <a:rPr lang="en-US" sz="3200" b="0" i="1" smtClean="0">
                            <a:latin typeface="Cambria Math" panose="02040503050406030204" pitchFamily="18" charset="0"/>
                          </a:rPr>
                          <m:t>, </m:t>
                        </m:r>
                        <m:r>
                          <a:rPr lang="en-US" sz="3200" b="0" i="1" smtClean="0">
                            <a:latin typeface="Cambria Math" panose="02040503050406030204" pitchFamily="18" charset="0"/>
                          </a:rPr>
                          <m:t>𝑛</m:t>
                        </m:r>
                      </m:sub>
                    </m:sSub>
                  </m:oMath>
                </a14:m>
                <a:r>
                  <a:rPr lang="en-US" sz="3200" dirty="0" smtClean="0"/>
                  <a:t> that saturates every vertex of X is a perfect matching. The vertex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1</m:t>
                        </m:r>
                      </m:sub>
                    </m:sSub>
                  </m:oMath>
                </a14:m>
                <a:r>
                  <a:rPr lang="en-US" sz="3200" dirty="0" smtClean="0"/>
                  <a:t> can be saturate in n ways by choosing any of the edges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1</m:t>
                        </m:r>
                      </m:sub>
                    </m:sSub>
                    <m:sSub>
                      <m:sSubPr>
                        <m:ctrlPr>
                          <a:rPr lang="en-US" sz="3200" i="1">
                            <a:latin typeface="Cambria Math" panose="02040503050406030204" pitchFamily="18" charset="0"/>
                          </a:rPr>
                        </m:ctrlPr>
                      </m:sSubPr>
                      <m:e>
                        <m:r>
                          <a:rPr lang="en-US" sz="3200" b="0" i="1" smtClean="0">
                            <a:latin typeface="Cambria Math" panose="02040503050406030204" pitchFamily="18" charset="0"/>
                          </a:rPr>
                          <m:t>𝑦</m:t>
                        </m:r>
                      </m:e>
                      <m:sub>
                        <m:r>
                          <a:rPr lang="en-US" sz="3200" i="1">
                            <a:latin typeface="Cambria Math" panose="02040503050406030204" pitchFamily="18" charset="0"/>
                          </a:rPr>
                          <m:t>1</m:t>
                        </m:r>
                      </m:sub>
                    </m:sSub>
                  </m:oMath>
                </a14:m>
                <a:r>
                  <a:rPr lang="en-US" sz="3200" dirty="0" smtClean="0"/>
                  <a:t>,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b="0" i="1" smtClean="0">
                            <a:latin typeface="Cambria Math" panose="02040503050406030204" pitchFamily="18" charset="0"/>
                          </a:rPr>
                          <m:t>1</m:t>
                        </m:r>
                      </m:sub>
                    </m:sSub>
                    <m:sSub>
                      <m:sSubPr>
                        <m:ctrlPr>
                          <a:rPr lang="en-US" sz="3200" i="1">
                            <a:latin typeface="Cambria Math" panose="02040503050406030204" pitchFamily="18" charset="0"/>
                          </a:rPr>
                        </m:ctrlPr>
                      </m:sSubPr>
                      <m:e>
                        <m:r>
                          <a:rPr lang="en-US" sz="3200" b="0" i="1" smtClean="0">
                            <a:latin typeface="Cambria Math" panose="02040503050406030204" pitchFamily="18" charset="0"/>
                          </a:rPr>
                          <m:t>𝑦</m:t>
                        </m:r>
                      </m:e>
                      <m:sub>
                        <m:r>
                          <a:rPr lang="en-US" sz="3200" b="0" i="1" smtClean="0">
                            <a:latin typeface="Cambria Math" panose="02040503050406030204" pitchFamily="18" charset="0"/>
                          </a:rPr>
                          <m:t>2</m:t>
                        </m:r>
                      </m:sub>
                    </m:sSub>
                  </m:oMath>
                </a14:m>
                <a:r>
                  <a:rPr lang="en-US" sz="3200" dirty="0" smtClean="0"/>
                  <a:t>, ……,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1</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𝑦</m:t>
                        </m:r>
                      </m:e>
                      <m:sub>
                        <m:r>
                          <a:rPr lang="en-US" sz="3200" b="0" i="1" smtClean="0">
                            <a:latin typeface="Cambria Math" panose="02040503050406030204" pitchFamily="18" charset="0"/>
                          </a:rPr>
                          <m:t>𝑛</m:t>
                        </m:r>
                      </m:sub>
                    </m:sSub>
                  </m:oMath>
                </a14:m>
                <a:r>
                  <a:rPr lang="en-US" sz="3200" dirty="0" smtClean="0"/>
                  <a:t>. As saturated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1</m:t>
                        </m:r>
                      </m:sub>
                    </m:sSub>
                  </m:oMath>
                </a14:m>
                <a:r>
                  <a:rPr lang="en-US" sz="3200" dirty="0" smtClean="0"/>
                  <a:t>, the vertex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b="0" i="1" smtClean="0">
                            <a:latin typeface="Cambria Math" panose="02040503050406030204" pitchFamily="18" charset="0"/>
                          </a:rPr>
                          <m:t>2</m:t>
                        </m:r>
                      </m:sub>
                    </m:sSub>
                  </m:oMath>
                </a14:m>
                <a:r>
                  <a:rPr lang="en-US" sz="3200" dirty="0" smtClean="0"/>
                  <a:t> can be saturated in n – 1 ways. In general having saturated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1</m:t>
                        </m:r>
                      </m:sub>
                    </m:sSub>
                  </m:oMath>
                </a14:m>
                <a:r>
                  <a:rPr lang="en-US" sz="3200" dirty="0" smtClean="0"/>
                  <a:t>,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b="0" i="1" smtClean="0">
                            <a:latin typeface="Cambria Math" panose="02040503050406030204" pitchFamily="18" charset="0"/>
                          </a:rPr>
                          <m:t>2</m:t>
                        </m:r>
                      </m:sub>
                    </m:sSub>
                  </m:oMath>
                </a14:m>
                <a:r>
                  <a:rPr lang="en-US" sz="3200" dirty="0" smtClean="0"/>
                  <a:t>, ……..,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b="0" i="1" smtClean="0">
                            <a:latin typeface="Cambria Math" panose="02040503050406030204" pitchFamily="18" charset="0"/>
                          </a:rPr>
                          <m:t>𝑖</m:t>
                        </m:r>
                      </m:sub>
                    </m:sSub>
                  </m:oMath>
                </a14:m>
                <a:r>
                  <a:rPr lang="en-US" sz="3200" dirty="0" smtClean="0"/>
                  <a:t> the next vertex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b="0" i="1" smtClean="0">
                            <a:latin typeface="Cambria Math" panose="02040503050406030204" pitchFamily="18" charset="0"/>
                          </a:rPr>
                          <m:t>𝑖</m:t>
                        </m:r>
                        <m:r>
                          <a:rPr lang="en-US" sz="3200" b="0" i="1" smtClean="0">
                            <a:latin typeface="Cambria Math" panose="02040503050406030204" pitchFamily="18" charset="0"/>
                          </a:rPr>
                          <m:t>+1</m:t>
                        </m:r>
                      </m:sub>
                    </m:sSub>
                  </m:oMath>
                </a14:m>
                <a:r>
                  <a:rPr lang="en-US" sz="3200" dirty="0" smtClean="0"/>
                  <a:t> can be saturated in n – 1 ways. Hence, the number of perfect matchings in complete bipartite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𝐾</m:t>
                        </m:r>
                      </m:e>
                      <m:sub>
                        <m:r>
                          <a:rPr lang="en-US" sz="3200" i="1">
                            <a:latin typeface="Cambria Math" panose="02040503050406030204" pitchFamily="18" charset="0"/>
                          </a:rPr>
                          <m:t>𝑛</m:t>
                        </m:r>
                        <m:r>
                          <a:rPr lang="en-US" sz="3200" b="0" i="1" smtClean="0">
                            <a:latin typeface="Cambria Math" panose="02040503050406030204" pitchFamily="18" charset="0"/>
                          </a:rPr>
                          <m:t>, </m:t>
                        </m:r>
                        <m:r>
                          <a:rPr lang="en-US" sz="3200" b="0" i="1" smtClean="0">
                            <a:latin typeface="Cambria Math" panose="02040503050406030204" pitchFamily="18" charset="0"/>
                          </a:rPr>
                          <m:t>𝑛</m:t>
                        </m:r>
                      </m:sub>
                    </m:sSub>
                  </m:oMath>
                </a14:m>
                <a:r>
                  <a:rPr lang="en-US" sz="3200" dirty="0" smtClean="0"/>
                  <a:t> is n.(n – 1)……2.1 = 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507" t="-2801" r="-1449"/>
                </a:stretch>
              </a:blipFill>
            </p:spPr>
            <p:txBody>
              <a:bodyPr/>
              <a:lstStyle/>
              <a:p>
                <a:r>
                  <a:rPr lang="en-US">
                    <a:noFill/>
                  </a:rPr>
                  <a:t> </a:t>
                </a:r>
              </a:p>
            </p:txBody>
          </p:sp>
        </mc:Fallback>
      </mc:AlternateContent>
    </p:spTree>
    <p:extLst>
      <p:ext uri="{BB962C8B-B14F-4D97-AF65-F5344CB8AC3E}">
        <p14:creationId xmlns:p14="http://schemas.microsoft.com/office/powerpoint/2010/main" val="210771461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Autofit/>
              </a:bodyPr>
              <a:lstStyle/>
              <a:p>
                <a:pPr algn="just"/>
                <a:r>
                  <a:rPr lang="en-US" sz="3600" dirty="0" smtClean="0">
                    <a:solidFill>
                      <a:srgbClr val="FF0000"/>
                    </a:solidFill>
                  </a:rPr>
                  <a:t>Find the number of perfect matching in the complete  graph </a:t>
                </a: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𝐾</m:t>
                        </m:r>
                      </m:e>
                      <m:sub>
                        <m:r>
                          <a:rPr lang="en-US" b="0" i="1" smtClean="0">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𝑛</m:t>
                        </m:r>
                      </m:sub>
                    </m:sSub>
                  </m:oMath>
                </a14:m>
                <a:r>
                  <a:rPr lang="en-US" sz="3600" dirty="0" smtClean="0">
                    <a:solidFill>
                      <a:srgbClr val="FF0000"/>
                    </a:solidFill>
                  </a:rPr>
                  <a:t>.</a:t>
                </a:r>
                <a:endParaRPr lang="en-US" sz="3600" dirty="0">
                  <a:solidFill>
                    <a:srgbClr val="FF0000"/>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1797" t="-5530" r="-1739" b="-115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0" indent="0" algn="just">
                  <a:buNone/>
                </a:pPr>
                <a:r>
                  <a:rPr lang="en-US" sz="3200" dirty="0" smtClean="0"/>
                  <a:t>Solution:</a:t>
                </a:r>
              </a:p>
              <a:p>
                <a:pPr marL="0" indent="0" algn="just">
                  <a:buNone/>
                </a:pPr>
                <a:r>
                  <a:rPr lang="en-US" sz="3200" dirty="0" smtClean="0"/>
                  <a:t>Let V(</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b="0" i="1" smtClean="0">
                            <a:latin typeface="Cambria Math" panose="02040503050406030204" pitchFamily="18" charset="0"/>
                          </a:rPr>
                          <m:t>2</m:t>
                        </m:r>
                        <m:r>
                          <a:rPr lang="en-US" i="1">
                            <a:latin typeface="Cambria Math" panose="02040503050406030204" pitchFamily="18" charset="0"/>
                          </a:rPr>
                          <m:t>𝑛</m:t>
                        </m:r>
                      </m:sub>
                    </m:sSub>
                  </m:oMath>
                </a14:m>
                <a:r>
                  <a:rPr lang="en-US" sz="3200" dirty="0" smtClean="0"/>
                  <a:t>) = {</a:t>
                </a:r>
                <a14:m>
                  <m:oMath xmlns:m="http://schemas.openxmlformats.org/officeDocument/2006/math">
                    <m:sSub>
                      <m:sSubPr>
                        <m:ctrlPr>
                          <a:rPr lang="en-US" sz="3200" i="1">
                            <a:latin typeface="Cambria Math" panose="02040503050406030204" pitchFamily="18" charset="0"/>
                          </a:rPr>
                        </m:ctrlPr>
                      </m:sSubPr>
                      <m:e>
                        <m:r>
                          <a:rPr lang="en-US" sz="3200" b="0" i="1" smtClean="0">
                            <a:latin typeface="Cambria Math" panose="02040503050406030204" pitchFamily="18" charset="0"/>
                          </a:rPr>
                          <m:t>𝑣</m:t>
                        </m:r>
                      </m:e>
                      <m:sub>
                        <m:r>
                          <a:rPr lang="en-US" sz="3200" i="1">
                            <a:latin typeface="Cambria Math" panose="02040503050406030204" pitchFamily="18" charset="0"/>
                          </a:rPr>
                          <m:t>1</m:t>
                        </m:r>
                      </m:sub>
                    </m:sSub>
                  </m:oMath>
                </a14:m>
                <a:r>
                  <a:rPr lang="en-US" sz="3200" dirty="0"/>
                  <a:t>, </a:t>
                </a:r>
                <a14:m>
                  <m:oMath xmlns:m="http://schemas.openxmlformats.org/officeDocument/2006/math">
                    <m:sSub>
                      <m:sSubPr>
                        <m:ctrlPr>
                          <a:rPr lang="en-US" sz="3200" i="1">
                            <a:latin typeface="Cambria Math" panose="02040503050406030204" pitchFamily="18" charset="0"/>
                          </a:rPr>
                        </m:ctrlPr>
                      </m:sSubPr>
                      <m:e>
                        <m:r>
                          <a:rPr lang="en-US" sz="3200" b="0" i="1" smtClean="0">
                            <a:latin typeface="Cambria Math" panose="02040503050406030204" pitchFamily="18" charset="0"/>
                          </a:rPr>
                          <m:t>𝑣</m:t>
                        </m:r>
                      </m:e>
                      <m:sub>
                        <m:r>
                          <a:rPr lang="en-US" sz="3200" i="1">
                            <a:latin typeface="Cambria Math" panose="02040503050406030204" pitchFamily="18" charset="0"/>
                          </a:rPr>
                          <m:t>2</m:t>
                        </m:r>
                      </m:sub>
                    </m:sSub>
                  </m:oMath>
                </a14:m>
                <a:r>
                  <a:rPr lang="en-US" sz="3200" dirty="0"/>
                  <a:t>, ….., </a:t>
                </a:r>
                <a14:m>
                  <m:oMath xmlns:m="http://schemas.openxmlformats.org/officeDocument/2006/math">
                    <m:sSub>
                      <m:sSubPr>
                        <m:ctrlPr>
                          <a:rPr lang="en-US" sz="3200" i="1">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2</m:t>
                        </m:r>
                        <m:r>
                          <a:rPr lang="en-US" sz="3200" i="1">
                            <a:latin typeface="Cambria Math" panose="02040503050406030204" pitchFamily="18" charset="0"/>
                          </a:rPr>
                          <m:t>𝑛</m:t>
                        </m:r>
                      </m:sub>
                    </m:sSub>
                  </m:oMath>
                </a14:m>
                <a:r>
                  <a:rPr lang="en-US" sz="3200" dirty="0" smtClean="0"/>
                  <a:t>}. The vertex </a:t>
                </a:r>
                <a14:m>
                  <m:oMath xmlns:m="http://schemas.openxmlformats.org/officeDocument/2006/math">
                    <m:sSub>
                      <m:sSubPr>
                        <m:ctrlPr>
                          <a:rPr lang="en-US" sz="3200" i="1">
                            <a:latin typeface="Cambria Math" panose="02040503050406030204" pitchFamily="18" charset="0"/>
                          </a:rPr>
                        </m:ctrlPr>
                      </m:sSubPr>
                      <m:e>
                        <m:r>
                          <a:rPr lang="en-US" sz="3200" b="0" i="1" smtClean="0">
                            <a:latin typeface="Cambria Math" panose="02040503050406030204" pitchFamily="18" charset="0"/>
                          </a:rPr>
                          <m:t>𝑣</m:t>
                        </m:r>
                      </m:e>
                      <m:sub>
                        <m:r>
                          <a:rPr lang="en-US" sz="3200" i="1">
                            <a:latin typeface="Cambria Math" panose="02040503050406030204" pitchFamily="18" charset="0"/>
                          </a:rPr>
                          <m:t>1</m:t>
                        </m:r>
                      </m:sub>
                    </m:sSub>
                  </m:oMath>
                </a14:m>
                <a:r>
                  <a:rPr lang="en-US" sz="3200" dirty="0" smtClean="0"/>
                  <a:t> can be saturated in 2n – 1 way by choosing any edge </a:t>
                </a:r>
                <a14:m>
                  <m:oMath xmlns:m="http://schemas.openxmlformats.org/officeDocument/2006/math">
                    <m:sSub>
                      <m:sSubPr>
                        <m:ctrlPr>
                          <a:rPr lang="en-US" sz="3200" i="1">
                            <a:latin typeface="Cambria Math" panose="02040503050406030204" pitchFamily="18" charset="0"/>
                          </a:rPr>
                        </m:ctrlPr>
                      </m:sSubPr>
                      <m:e>
                        <m:r>
                          <a:rPr lang="en-US" sz="3200" b="0" i="1" smtClean="0">
                            <a:latin typeface="Cambria Math" panose="02040503050406030204" pitchFamily="18" charset="0"/>
                          </a:rPr>
                          <m:t>𝑒</m:t>
                        </m:r>
                      </m:e>
                      <m:sub>
                        <m:r>
                          <a:rPr lang="en-US" sz="3200" i="1">
                            <a:latin typeface="Cambria Math" panose="02040503050406030204" pitchFamily="18" charset="0"/>
                          </a:rPr>
                          <m:t>1</m:t>
                        </m:r>
                      </m:sub>
                    </m:sSub>
                  </m:oMath>
                </a14:m>
                <a:r>
                  <a:rPr lang="en-US" sz="3200" dirty="0" smtClean="0"/>
                  <a:t> incident at </a:t>
                </a:r>
                <a14:m>
                  <m:oMath xmlns:m="http://schemas.openxmlformats.org/officeDocument/2006/math">
                    <m:sSub>
                      <m:sSubPr>
                        <m:ctrlPr>
                          <a:rPr lang="en-US" sz="3200" i="1">
                            <a:latin typeface="Cambria Math" panose="02040503050406030204" pitchFamily="18" charset="0"/>
                          </a:rPr>
                        </m:ctrlPr>
                      </m:sSubPr>
                      <m:e>
                        <m:r>
                          <a:rPr lang="en-US" sz="3200" b="0" i="1" smtClean="0">
                            <a:latin typeface="Cambria Math" panose="02040503050406030204" pitchFamily="18" charset="0"/>
                          </a:rPr>
                          <m:t>𝑣</m:t>
                        </m:r>
                      </m:e>
                      <m:sub>
                        <m:r>
                          <a:rPr lang="en-US" sz="3200" i="1">
                            <a:latin typeface="Cambria Math" panose="02040503050406030204" pitchFamily="18" charset="0"/>
                          </a:rPr>
                          <m:t>1</m:t>
                        </m:r>
                      </m:sub>
                    </m:sSub>
                  </m:oMath>
                </a14:m>
                <a:r>
                  <a:rPr lang="en-US" sz="3200" dirty="0" smtClean="0"/>
                  <a:t>. In general having chosen </a:t>
                </a:r>
                <a14:m>
                  <m:oMath xmlns:m="http://schemas.openxmlformats.org/officeDocument/2006/math">
                    <m:sSub>
                      <m:sSubPr>
                        <m:ctrlPr>
                          <a:rPr lang="en-US" sz="3200" i="1">
                            <a:latin typeface="Cambria Math" panose="02040503050406030204" pitchFamily="18" charset="0"/>
                          </a:rPr>
                        </m:ctrlPr>
                      </m:sSubPr>
                      <m:e>
                        <m:r>
                          <a:rPr lang="en-US" sz="3200" b="0" i="1" smtClean="0">
                            <a:latin typeface="Cambria Math" panose="02040503050406030204" pitchFamily="18" charset="0"/>
                          </a:rPr>
                          <m:t>𝑒</m:t>
                        </m:r>
                      </m:e>
                      <m:sub>
                        <m:r>
                          <a:rPr lang="en-US" sz="3200" i="1">
                            <a:latin typeface="Cambria Math" panose="02040503050406030204" pitchFamily="18" charset="0"/>
                          </a:rPr>
                          <m:t>1</m:t>
                        </m:r>
                      </m:sub>
                    </m:sSub>
                  </m:oMath>
                </a14:m>
                <a:r>
                  <a:rPr lang="en-US" sz="3200" dirty="0"/>
                  <a:t>, </a:t>
                </a:r>
                <a14:m>
                  <m:oMath xmlns:m="http://schemas.openxmlformats.org/officeDocument/2006/math">
                    <m:sSub>
                      <m:sSubPr>
                        <m:ctrlPr>
                          <a:rPr lang="en-US" sz="3200" i="1">
                            <a:latin typeface="Cambria Math" panose="02040503050406030204" pitchFamily="18" charset="0"/>
                          </a:rPr>
                        </m:ctrlPr>
                      </m:sSubPr>
                      <m:e>
                        <m:r>
                          <a:rPr lang="en-US" sz="3200" b="0" i="1" smtClean="0">
                            <a:latin typeface="Cambria Math" panose="02040503050406030204" pitchFamily="18" charset="0"/>
                          </a:rPr>
                          <m:t>𝑒</m:t>
                        </m:r>
                      </m:e>
                      <m:sub>
                        <m:r>
                          <a:rPr lang="en-US" sz="3200" i="1">
                            <a:latin typeface="Cambria Math" panose="02040503050406030204" pitchFamily="18" charset="0"/>
                          </a:rPr>
                          <m:t>2</m:t>
                        </m:r>
                      </m:sub>
                    </m:sSub>
                  </m:oMath>
                </a14:m>
                <a:r>
                  <a:rPr lang="en-US" sz="3200" dirty="0"/>
                  <a:t>, ….., </a:t>
                </a:r>
                <a14:m>
                  <m:oMath xmlns:m="http://schemas.openxmlformats.org/officeDocument/2006/math">
                    <m:sSub>
                      <m:sSubPr>
                        <m:ctrlPr>
                          <a:rPr lang="en-US" sz="3200" i="1">
                            <a:latin typeface="Cambria Math" panose="02040503050406030204" pitchFamily="18" charset="0"/>
                          </a:rPr>
                        </m:ctrlPr>
                      </m:sSubPr>
                      <m:e>
                        <m:r>
                          <a:rPr lang="en-US" sz="3200" b="0" i="1" smtClean="0">
                            <a:latin typeface="Cambria Math" panose="02040503050406030204" pitchFamily="18" charset="0"/>
                          </a:rPr>
                          <m:t>𝑒</m:t>
                        </m:r>
                      </m:e>
                      <m:sub>
                        <m:r>
                          <a:rPr lang="en-US" sz="3200" b="0" i="1" smtClean="0">
                            <a:latin typeface="Cambria Math" panose="02040503050406030204" pitchFamily="18" charset="0"/>
                          </a:rPr>
                          <m:t>𝑘</m:t>
                        </m:r>
                      </m:sub>
                    </m:sSub>
                  </m:oMath>
                </a14:m>
                <a:r>
                  <a:rPr lang="en-US" sz="3200" dirty="0"/>
                  <a:t> </a:t>
                </a:r>
                <a:r>
                  <a:rPr lang="en-US" sz="3200" dirty="0" smtClean="0"/>
                  <a:t>can be saturated in 2n – (2k + 1)  ways. We obtain a perfect matching after the choice of n edges in above process. Hence, the number of perfect matching in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𝐾</m:t>
                        </m:r>
                      </m:e>
                      <m:sub>
                        <m:r>
                          <a:rPr lang="en-US" sz="3200" i="1">
                            <a:latin typeface="Cambria Math" panose="02040503050406030204" pitchFamily="18" charset="0"/>
                          </a:rPr>
                          <m:t>2</m:t>
                        </m:r>
                        <m:r>
                          <a:rPr lang="en-US" sz="3200" i="1">
                            <a:latin typeface="Cambria Math" panose="02040503050406030204" pitchFamily="18" charset="0"/>
                          </a:rPr>
                          <m:t>𝑛</m:t>
                        </m:r>
                      </m:sub>
                    </m:sSub>
                  </m:oMath>
                </a14:m>
                <a:r>
                  <a:rPr lang="en-US" sz="3200" dirty="0" smtClean="0"/>
                  <a:t> is equal to 1.3.5……(2n – 1) </a:t>
                </a:r>
              </a:p>
              <a:p>
                <a:pPr marL="0" indent="0" algn="just">
                  <a:buNone/>
                </a:pPr>
                <a:r>
                  <a:rPr lang="en-US" sz="3200" dirty="0" smtClean="0"/>
                  <a:t>Then, 1.3.5…..(2n – 1) = </a:t>
                </a:r>
                <a14:m>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1.2.3.4.5…..(2</m:t>
                        </m:r>
                        <m:r>
                          <a:rPr lang="en-US" sz="3200" b="0" i="1" smtClean="0">
                            <a:latin typeface="Cambria Math" panose="02040503050406030204" pitchFamily="18" charset="0"/>
                          </a:rPr>
                          <m:t>𝑛</m:t>
                        </m:r>
                        <m:r>
                          <a:rPr lang="en-US" sz="3200" b="0" i="1" smtClean="0">
                            <a:latin typeface="Cambria Math" panose="02040503050406030204" pitchFamily="18" charset="0"/>
                          </a:rPr>
                          <m:t> −1)(2</m:t>
                        </m:r>
                        <m:r>
                          <a:rPr lang="en-US" sz="3200" b="0" i="1" smtClean="0">
                            <a:latin typeface="Cambria Math" panose="02040503050406030204" pitchFamily="18" charset="0"/>
                          </a:rPr>
                          <m:t>𝑛</m:t>
                        </m:r>
                        <m:r>
                          <a:rPr lang="en-US" sz="3200" b="0" i="1" smtClean="0">
                            <a:latin typeface="Cambria Math" panose="02040503050406030204" pitchFamily="18" charset="0"/>
                          </a:rPr>
                          <m:t>)</m:t>
                        </m:r>
                      </m:num>
                      <m:den>
                        <m:r>
                          <a:rPr lang="en-US" sz="3200" b="0" i="1" smtClean="0">
                            <a:latin typeface="Cambria Math" panose="02040503050406030204" pitchFamily="18" charset="0"/>
                          </a:rPr>
                          <m:t>2.4.6……..(2</m:t>
                        </m:r>
                        <m:r>
                          <a:rPr lang="en-US" sz="3200" b="0" i="1" smtClean="0">
                            <a:latin typeface="Cambria Math" panose="02040503050406030204" pitchFamily="18" charset="0"/>
                          </a:rPr>
                          <m:t>𝑛</m:t>
                        </m:r>
                        <m:r>
                          <a:rPr lang="en-US" sz="3200" b="0" i="1" smtClean="0">
                            <a:latin typeface="Cambria Math" panose="02040503050406030204" pitchFamily="18" charset="0"/>
                          </a:rPr>
                          <m:t>)</m:t>
                        </m:r>
                      </m:den>
                    </m:f>
                  </m:oMath>
                </a14:m>
                <a:r>
                  <a:rPr lang="en-US" sz="3200" dirty="0" smtClean="0"/>
                  <a:t> = </a:t>
                </a:r>
                <a14:m>
                  <m:oMath xmlns:m="http://schemas.openxmlformats.org/officeDocument/2006/math">
                    <m:f>
                      <m:fPr>
                        <m:ctrlPr>
                          <a:rPr lang="en-US" sz="3200" i="1">
                            <a:latin typeface="Cambria Math" panose="02040503050406030204" pitchFamily="18" charset="0"/>
                          </a:rPr>
                        </m:ctrlPr>
                      </m:fPr>
                      <m:num>
                        <m:d>
                          <m:dPr>
                            <m:ctrlPr>
                              <a:rPr lang="en-US" sz="3200" i="1">
                                <a:latin typeface="Cambria Math" panose="02040503050406030204" pitchFamily="18" charset="0"/>
                              </a:rPr>
                            </m:ctrlPr>
                          </m:dPr>
                          <m:e>
                            <m:r>
                              <a:rPr lang="en-US" sz="3200" i="1">
                                <a:latin typeface="Cambria Math" panose="02040503050406030204" pitchFamily="18" charset="0"/>
                              </a:rPr>
                              <m:t>2</m:t>
                            </m:r>
                            <m:r>
                              <a:rPr lang="en-US" sz="3200" i="1">
                                <a:latin typeface="Cambria Math" panose="02040503050406030204" pitchFamily="18" charset="0"/>
                              </a:rPr>
                              <m:t>𝑛</m:t>
                            </m:r>
                          </m:e>
                        </m:d>
                        <m:r>
                          <a:rPr lang="en-US" sz="3200" b="0" i="1" smtClean="0">
                            <a:latin typeface="Cambria Math" panose="02040503050406030204" pitchFamily="18" charset="0"/>
                          </a:rPr>
                          <m:t>!</m:t>
                        </m:r>
                      </m:num>
                      <m:den>
                        <m:sSup>
                          <m:sSupPr>
                            <m:ctrlPr>
                              <a:rPr lang="en-US" sz="3200" i="1" smtClean="0">
                                <a:latin typeface="Cambria Math" panose="02040503050406030204" pitchFamily="18" charset="0"/>
                              </a:rPr>
                            </m:ctrlPr>
                          </m:sSupPr>
                          <m:e>
                            <m:r>
                              <a:rPr lang="en-US" sz="3200" b="0" i="1" smtClean="0">
                                <a:latin typeface="Cambria Math" panose="02040503050406030204" pitchFamily="18" charset="0"/>
                              </a:rPr>
                              <m:t>2</m:t>
                            </m:r>
                          </m:e>
                          <m:sup>
                            <m:r>
                              <a:rPr lang="en-US" sz="3200" b="0" i="1" smtClean="0">
                                <a:latin typeface="Cambria Math" panose="02040503050406030204" pitchFamily="18" charset="0"/>
                              </a:rPr>
                              <m:t>𝑛</m:t>
                            </m:r>
                          </m:sup>
                        </m:sSup>
                        <m:r>
                          <a:rPr lang="en-US" sz="3200" i="1">
                            <a:latin typeface="Cambria Math" panose="02040503050406030204" pitchFamily="18" charset="0"/>
                          </a:rPr>
                          <m:t>𝑛</m:t>
                        </m:r>
                        <m:r>
                          <a:rPr lang="en-US" sz="3200" b="0" i="1" smtClean="0">
                            <a:latin typeface="Cambria Math" panose="02040503050406030204" pitchFamily="18" charset="0"/>
                          </a:rPr>
                          <m:t>!</m:t>
                        </m:r>
                      </m:den>
                    </m:f>
                  </m:oMath>
                </a14:m>
                <a:r>
                  <a:rPr lang="en-US" sz="3200"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507" t="-2941" r="-1449"/>
                </a:stretch>
              </a:blipFill>
            </p:spPr>
            <p:txBody>
              <a:bodyPr/>
              <a:lstStyle/>
              <a:p>
                <a:r>
                  <a:rPr lang="en-US">
                    <a:noFill/>
                  </a:rPr>
                  <a:t> </a:t>
                </a:r>
              </a:p>
            </p:txBody>
          </p:sp>
        </mc:Fallback>
      </mc:AlternateContent>
    </p:spTree>
    <p:extLst>
      <p:ext uri="{BB962C8B-B14F-4D97-AF65-F5344CB8AC3E}">
        <p14:creationId xmlns:p14="http://schemas.microsoft.com/office/powerpoint/2010/main" val="36964108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3600" dirty="0" smtClean="0">
                <a:solidFill>
                  <a:srgbClr val="FF0000"/>
                </a:solidFill>
              </a:rPr>
              <a:t>Show that a tree has at most one perfect matching.</a:t>
            </a:r>
            <a:endParaRPr lang="en-US" sz="3600" dirty="0">
              <a:solidFill>
                <a:srgbClr val="FF0000"/>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pPr marL="0" indent="0" algn="just">
                  <a:buNone/>
                </a:pPr>
                <a:r>
                  <a:rPr lang="en-US" sz="4000" dirty="0" smtClean="0"/>
                  <a:t>Solution:</a:t>
                </a:r>
              </a:p>
              <a:p>
                <a:pPr marL="0" indent="0" algn="just">
                  <a:buNone/>
                </a:pPr>
                <a:r>
                  <a:rPr lang="en-US" sz="4000" dirty="0" smtClean="0"/>
                  <a:t>Let a tree T has perfect matchings say </a:t>
                </a:r>
                <a14:m>
                  <m:oMath xmlns:m="http://schemas.openxmlformats.org/officeDocument/2006/math">
                    <m:sSub>
                      <m:sSubPr>
                        <m:ctrlPr>
                          <a:rPr lang="en-US" sz="4000" i="1">
                            <a:latin typeface="Cambria Math" panose="02040503050406030204" pitchFamily="18" charset="0"/>
                          </a:rPr>
                        </m:ctrlPr>
                      </m:sSubPr>
                      <m:e>
                        <m:r>
                          <a:rPr lang="en-US" sz="4000" b="0" i="1" smtClean="0">
                            <a:latin typeface="Cambria Math" panose="02040503050406030204" pitchFamily="18" charset="0"/>
                          </a:rPr>
                          <m:t>𝑀</m:t>
                        </m:r>
                      </m:e>
                      <m:sub>
                        <m:r>
                          <a:rPr lang="en-US" sz="4000" b="0" i="1" smtClean="0">
                            <a:latin typeface="Cambria Math" panose="02040503050406030204" pitchFamily="18" charset="0"/>
                          </a:rPr>
                          <m:t>1</m:t>
                        </m:r>
                      </m:sub>
                    </m:sSub>
                  </m:oMath>
                </a14:m>
                <a:r>
                  <a:rPr lang="en-US" sz="4000" dirty="0" smtClean="0"/>
                  <a:t> and </a:t>
                </a:r>
                <a14:m>
                  <m:oMath xmlns:m="http://schemas.openxmlformats.org/officeDocument/2006/math">
                    <m:sSub>
                      <m:sSubPr>
                        <m:ctrlPr>
                          <a:rPr lang="en-US" sz="4000" i="1">
                            <a:latin typeface="Cambria Math" panose="02040503050406030204" pitchFamily="18" charset="0"/>
                          </a:rPr>
                        </m:ctrlPr>
                      </m:sSubPr>
                      <m:e>
                        <m:r>
                          <a:rPr lang="en-US" sz="4000" b="0" i="1" smtClean="0">
                            <a:latin typeface="Cambria Math" panose="02040503050406030204" pitchFamily="18" charset="0"/>
                          </a:rPr>
                          <m:t>𝑀</m:t>
                        </m:r>
                      </m:e>
                      <m:sub>
                        <m:r>
                          <a:rPr lang="en-US" sz="4000" i="1">
                            <a:latin typeface="Cambria Math" panose="02040503050406030204" pitchFamily="18" charset="0"/>
                          </a:rPr>
                          <m:t>2</m:t>
                        </m:r>
                      </m:sub>
                    </m:sSub>
                  </m:oMath>
                </a14:m>
                <a:r>
                  <a:rPr lang="en-US" sz="4000" dirty="0" smtClean="0"/>
                  <a:t>. Then the degree of every vertex in H = T[</a:t>
                </a:r>
                <a14:m>
                  <m:oMath xmlns:m="http://schemas.openxmlformats.org/officeDocument/2006/math">
                    <m:sSub>
                      <m:sSubPr>
                        <m:ctrlPr>
                          <a:rPr lang="en-US" sz="4000" i="1">
                            <a:latin typeface="Cambria Math" panose="02040503050406030204" pitchFamily="18" charset="0"/>
                          </a:rPr>
                        </m:ctrlPr>
                      </m:sSubPr>
                      <m:e>
                        <m:r>
                          <a:rPr lang="en-US" sz="4000" i="1">
                            <a:latin typeface="Cambria Math" panose="02040503050406030204" pitchFamily="18" charset="0"/>
                          </a:rPr>
                          <m:t>𝑀</m:t>
                        </m:r>
                      </m:e>
                      <m:sub>
                        <m:r>
                          <a:rPr lang="en-US" sz="4000" i="1">
                            <a:latin typeface="Cambria Math" panose="02040503050406030204" pitchFamily="18" charset="0"/>
                          </a:rPr>
                          <m:t>1</m:t>
                        </m:r>
                      </m:sub>
                    </m:sSub>
                    <m:r>
                      <a:rPr lang="en-US" sz="4000" i="1" smtClean="0">
                        <a:latin typeface="Cambria Math" panose="02040503050406030204" pitchFamily="18" charset="0"/>
                        <a:ea typeface="Cambria Math" panose="02040503050406030204" pitchFamily="18" charset="0"/>
                      </a:rPr>
                      <m:t>∆</m:t>
                    </m:r>
                  </m:oMath>
                </a14:m>
                <a:r>
                  <a:rPr lang="en-US" sz="4000" dirty="0" smtClean="0"/>
                  <a:t> </a:t>
                </a:r>
                <a14:m>
                  <m:oMath xmlns:m="http://schemas.openxmlformats.org/officeDocument/2006/math">
                    <m:sSub>
                      <m:sSubPr>
                        <m:ctrlPr>
                          <a:rPr lang="en-US" sz="4000" i="1">
                            <a:latin typeface="Cambria Math" panose="02040503050406030204" pitchFamily="18" charset="0"/>
                          </a:rPr>
                        </m:ctrlPr>
                      </m:sSubPr>
                      <m:e>
                        <m:r>
                          <a:rPr lang="en-US" sz="4000" i="1">
                            <a:latin typeface="Cambria Math" panose="02040503050406030204" pitchFamily="18" charset="0"/>
                          </a:rPr>
                          <m:t>𝑀</m:t>
                        </m:r>
                      </m:e>
                      <m:sub>
                        <m:r>
                          <a:rPr lang="en-US" sz="4000" i="1">
                            <a:latin typeface="Cambria Math" panose="02040503050406030204" pitchFamily="18" charset="0"/>
                          </a:rPr>
                          <m:t>2</m:t>
                        </m:r>
                      </m:sub>
                    </m:sSub>
                  </m:oMath>
                </a14:m>
                <a:r>
                  <a:rPr lang="en-US" sz="4000" dirty="0" smtClean="0"/>
                  <a:t>] is 2. Hence, every component of H is an even cycle with edges alternately in </a:t>
                </a:r>
                <a14:m>
                  <m:oMath xmlns:m="http://schemas.openxmlformats.org/officeDocument/2006/math">
                    <m:sSub>
                      <m:sSubPr>
                        <m:ctrlPr>
                          <a:rPr lang="en-US" sz="4000" i="1">
                            <a:latin typeface="Cambria Math" panose="02040503050406030204" pitchFamily="18" charset="0"/>
                          </a:rPr>
                        </m:ctrlPr>
                      </m:sSubPr>
                      <m:e>
                        <m:r>
                          <a:rPr lang="en-US" sz="4000" i="1">
                            <a:latin typeface="Cambria Math" panose="02040503050406030204" pitchFamily="18" charset="0"/>
                          </a:rPr>
                          <m:t>𝑀</m:t>
                        </m:r>
                      </m:e>
                      <m:sub>
                        <m:r>
                          <a:rPr lang="en-US" sz="4000" i="1">
                            <a:latin typeface="Cambria Math" panose="02040503050406030204" pitchFamily="18" charset="0"/>
                          </a:rPr>
                          <m:t>1</m:t>
                        </m:r>
                      </m:sub>
                    </m:sSub>
                  </m:oMath>
                </a14:m>
                <a:r>
                  <a:rPr lang="en-US" sz="4000" dirty="0"/>
                  <a:t> and </a:t>
                </a:r>
                <a14:m>
                  <m:oMath xmlns:m="http://schemas.openxmlformats.org/officeDocument/2006/math">
                    <m:sSub>
                      <m:sSubPr>
                        <m:ctrlPr>
                          <a:rPr lang="en-US" sz="4000" i="1">
                            <a:latin typeface="Cambria Math" panose="02040503050406030204" pitchFamily="18" charset="0"/>
                          </a:rPr>
                        </m:ctrlPr>
                      </m:sSubPr>
                      <m:e>
                        <m:r>
                          <a:rPr lang="en-US" sz="4000" i="1">
                            <a:latin typeface="Cambria Math" panose="02040503050406030204" pitchFamily="18" charset="0"/>
                          </a:rPr>
                          <m:t>𝑀</m:t>
                        </m:r>
                      </m:e>
                      <m:sub>
                        <m:r>
                          <a:rPr lang="en-US" sz="4000" i="1">
                            <a:latin typeface="Cambria Math" panose="02040503050406030204" pitchFamily="18" charset="0"/>
                          </a:rPr>
                          <m:t>2</m:t>
                        </m:r>
                      </m:sub>
                    </m:sSub>
                  </m:oMath>
                </a14:m>
                <a:r>
                  <a:rPr lang="en-US" sz="4000" dirty="0" smtClean="0"/>
                  <a:t> which is a contradiction as </a:t>
                </a:r>
                <a:r>
                  <a:rPr lang="en-US" sz="4000" dirty="0" smtClean="0"/>
                  <a:t>T </a:t>
                </a:r>
                <a:r>
                  <a:rPr lang="en-US" sz="4000" dirty="0" smtClean="0"/>
                  <a:t>has no cycles. Thus, T has at most one perfect matching.</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087" t="-3922" r="-2029"/>
                </a:stretch>
              </a:blipFill>
            </p:spPr>
            <p:txBody>
              <a:bodyPr/>
              <a:lstStyle/>
              <a:p>
                <a:r>
                  <a:rPr lang="en-US">
                    <a:noFill/>
                  </a:rPr>
                  <a:t> </a:t>
                </a:r>
              </a:p>
            </p:txBody>
          </p:sp>
        </mc:Fallback>
      </mc:AlternateContent>
    </p:spTree>
    <p:extLst>
      <p:ext uri="{BB962C8B-B14F-4D97-AF65-F5344CB8AC3E}">
        <p14:creationId xmlns:p14="http://schemas.microsoft.com/office/powerpoint/2010/main" val="17938951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65574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solidFill>
                  <a:srgbClr val="FF0000"/>
                </a:solidFill>
              </a:rPr>
              <a:t>Matchings in bipartite graph</a:t>
            </a:r>
            <a:endParaRPr lang="en-US" sz="5400"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0" indent="0" algn="just">
                  <a:buNone/>
                </a:pPr>
                <a:r>
                  <a:rPr lang="en-US" dirty="0">
                    <a:solidFill>
                      <a:srgbClr val="FF0000"/>
                    </a:solidFill>
                  </a:rPr>
                  <a:t>Matchings in bipartite </a:t>
                </a:r>
                <a:r>
                  <a:rPr lang="en-US" dirty="0" smtClean="0">
                    <a:solidFill>
                      <a:srgbClr val="FF0000"/>
                    </a:solidFill>
                  </a:rPr>
                  <a:t>graph:</a:t>
                </a:r>
                <a:endParaRPr lang="en-US" dirty="0">
                  <a:solidFill>
                    <a:srgbClr val="FF0000"/>
                  </a:solidFill>
                </a:endParaRPr>
              </a:p>
              <a:p>
                <a:pPr marL="0" indent="0" algn="just">
                  <a:buNone/>
                </a:pPr>
                <a:r>
                  <a:rPr lang="en-US" dirty="0" smtClean="0"/>
                  <a:t>Any graph G is bipartite if the vertices of G can be partitioned into two sets such that all edges are between the two sets. When G is a bipartite with bipartition (X, Y), we may find the matching of G that saturates every vertex of X. </a:t>
                </a:r>
              </a:p>
              <a:p>
                <a:pPr marL="0" indent="0" algn="just">
                  <a:buNone/>
                </a:pPr>
                <a:r>
                  <a:rPr lang="en-US" dirty="0" smtClean="0"/>
                  <a:t>Application</a:t>
                </a:r>
                <a:r>
                  <a:rPr lang="en-US" dirty="0"/>
                  <a:t>:</a:t>
                </a:r>
                <a:r>
                  <a:rPr lang="en-US" dirty="0" smtClean="0"/>
                  <a:t> It can be used in the “personal assignment problem.”</a:t>
                </a:r>
              </a:p>
              <a:p>
                <a:pPr marL="0" indent="0" algn="just">
                  <a:buNone/>
                </a:pPr>
                <a:r>
                  <a:rPr lang="en-US" dirty="0" err="1" smtClean="0">
                    <a:solidFill>
                      <a:srgbClr val="FF0000"/>
                    </a:solidFill>
                  </a:rPr>
                  <a:t>Neighbour</a:t>
                </a:r>
                <a:r>
                  <a:rPr lang="en-US" dirty="0" smtClean="0">
                    <a:solidFill>
                      <a:srgbClr val="FF0000"/>
                    </a:solidFill>
                  </a:rPr>
                  <a:t> set:</a:t>
                </a:r>
              </a:p>
              <a:p>
                <a:pPr marL="0" indent="0" algn="just">
                  <a:buNone/>
                </a:pPr>
                <a:r>
                  <a:rPr lang="en-US" dirty="0" smtClean="0"/>
                  <a:t> Let G be a graph and S be a set of vertices in G. The neighbor set in G is defined as the set of all vertices adjacent to vertices of S. It is denoted by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𝐺</m:t>
                        </m:r>
                      </m:sub>
                    </m:sSub>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r="-1159" b="-6022"/>
                </a:stretch>
              </a:blipFill>
            </p:spPr>
            <p:txBody>
              <a:bodyPr/>
              <a:lstStyle/>
              <a:p>
                <a:r>
                  <a:rPr lang="en-US">
                    <a:noFill/>
                  </a:rPr>
                  <a:t> </a:t>
                </a:r>
              </a:p>
            </p:txBody>
          </p:sp>
        </mc:Fallback>
      </mc:AlternateContent>
    </p:spTree>
    <p:extLst>
      <p:ext uri="{BB962C8B-B14F-4D97-AF65-F5344CB8AC3E}">
        <p14:creationId xmlns:p14="http://schemas.microsoft.com/office/powerpoint/2010/main" val="38180704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Autofit/>
              </a:bodyPr>
              <a:lstStyle/>
              <a:p>
                <a:pPr algn="just"/>
                <a:r>
                  <a:rPr lang="en-US" sz="3600" dirty="0" smtClean="0">
                    <a:solidFill>
                      <a:srgbClr val="FF0000"/>
                    </a:solidFill>
                  </a:rPr>
                  <a:t>Hall’s marriage theorem: Let G be bipartite graph with bipartition (X, Y). Then G contains a matching that saturates every vertex in X </a:t>
                </a:r>
                <a:r>
                  <a:rPr lang="en-US" sz="3600" dirty="0" err="1" smtClean="0">
                    <a:solidFill>
                      <a:srgbClr val="FF0000"/>
                    </a:solidFill>
                  </a:rPr>
                  <a:t>iff</a:t>
                </a:r>
                <a:r>
                  <a:rPr lang="en-US" sz="3600" dirty="0" smtClean="0">
                    <a:solidFill>
                      <a:srgbClr val="FF0000"/>
                    </a:solidFill>
                  </a:rPr>
                  <a:t> |N(S)| </a:t>
                </a:r>
                <a14:m>
                  <m:oMath xmlns:m="http://schemas.openxmlformats.org/officeDocument/2006/math">
                    <m:r>
                      <a:rPr lang="en-US" sz="3600" i="1" smtClean="0">
                        <a:solidFill>
                          <a:srgbClr val="FF0000"/>
                        </a:solidFill>
                        <a:latin typeface="Cambria Math" panose="02040503050406030204" pitchFamily="18" charset="0"/>
                        <a:ea typeface="Cambria Math" panose="02040503050406030204" pitchFamily="18" charset="0"/>
                      </a:rPr>
                      <m:t>≥</m:t>
                    </m:r>
                  </m:oMath>
                </a14:m>
                <a:r>
                  <a:rPr lang="en-US" sz="3600" dirty="0" smtClean="0">
                    <a:solidFill>
                      <a:srgbClr val="FF0000"/>
                    </a:solidFill>
                  </a:rPr>
                  <a:t> |S| for all S </a:t>
                </a:r>
                <a14:m>
                  <m:oMath xmlns:m="http://schemas.openxmlformats.org/officeDocument/2006/math">
                    <m:r>
                      <a:rPr lang="en-US" sz="3600" i="1" smtClean="0">
                        <a:solidFill>
                          <a:srgbClr val="FF0000"/>
                        </a:solidFill>
                        <a:latin typeface="Cambria Math" panose="02040503050406030204" pitchFamily="18" charset="0"/>
                        <a:ea typeface="Cambria Math" panose="02040503050406030204" pitchFamily="18" charset="0"/>
                      </a:rPr>
                      <m:t>⊆</m:t>
                    </m:r>
                  </m:oMath>
                </a14:m>
                <a:r>
                  <a:rPr lang="en-US" sz="3600" dirty="0" smtClean="0">
                    <a:solidFill>
                      <a:srgbClr val="FF0000"/>
                    </a:solidFill>
                  </a:rPr>
                  <a:t> X.</a:t>
                </a:r>
                <a:endParaRPr lang="en-US" sz="3600" dirty="0">
                  <a:solidFill>
                    <a:srgbClr val="FF0000"/>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1797" t="-20737" r="-1739" b="-27189"/>
                </a:stretch>
              </a:blipFill>
            </p:spPr>
            <p:txBody>
              <a:bodyPr/>
              <a:lstStyle/>
              <a:p>
                <a:r>
                  <a:rPr lang="en-US">
                    <a:noFill/>
                  </a:rPr>
                  <a:t> </a:t>
                </a:r>
              </a:p>
            </p:txBody>
          </p:sp>
        </mc:Fallback>
      </mc:AlternateContent>
      <p:sp>
        <p:nvSpPr>
          <p:cNvPr id="3" name="Content Placeholder 2"/>
          <p:cNvSpPr>
            <a:spLocks noGrp="1"/>
          </p:cNvSpPr>
          <p:nvPr>
            <p:ph idx="1"/>
          </p:nvPr>
        </p:nvSpPr>
        <p:spPr/>
        <p:txBody>
          <a:bodyPr>
            <a:noAutofit/>
          </a:bodyPr>
          <a:lstStyle/>
          <a:p>
            <a:pPr marL="0" indent="0" algn="just">
              <a:buNone/>
            </a:pPr>
            <a:r>
              <a:rPr lang="en-US" dirty="0" smtClean="0"/>
              <a:t>Proof: </a:t>
            </a:r>
            <a:r>
              <a:rPr lang="en-US" dirty="0"/>
              <a:t>we assume that some matching </a:t>
            </a:r>
            <a:r>
              <a:rPr lang="en-US" i="1" dirty="0"/>
              <a:t>M</a:t>
            </a:r>
            <a:r>
              <a:rPr lang="en-US" dirty="0"/>
              <a:t> saturates every vertex of </a:t>
            </a:r>
            <a:r>
              <a:rPr lang="en-US" i="1" dirty="0"/>
              <a:t>X</a:t>
            </a:r>
            <a:r>
              <a:rPr lang="en-US" dirty="0"/>
              <a:t>, </a:t>
            </a:r>
            <a:r>
              <a:rPr lang="en-US" dirty="0" smtClean="0"/>
              <a:t>and </a:t>
            </a:r>
            <a:r>
              <a:rPr lang="en-US" dirty="0"/>
              <a:t>for all </a:t>
            </a:r>
            <a:r>
              <a:rPr lang="en-US" i="1" dirty="0"/>
              <a:t>S</a:t>
            </a:r>
            <a:r>
              <a:rPr lang="en-US" dirty="0"/>
              <a:t> ⊆ </a:t>
            </a:r>
            <a:r>
              <a:rPr lang="en-US" i="1" dirty="0"/>
              <a:t>X</a:t>
            </a:r>
            <a:r>
              <a:rPr lang="en-US" dirty="0"/>
              <a:t>. Let </a:t>
            </a:r>
            <a:r>
              <a:rPr lang="en-US" i="1" dirty="0" smtClean="0"/>
              <a:t>M</a:t>
            </a:r>
            <a:r>
              <a:rPr lang="en-US" dirty="0" smtClean="0"/>
              <a:t>(s) </a:t>
            </a:r>
            <a:r>
              <a:rPr lang="en-US" dirty="0"/>
              <a:t>denote the set of all vertices in </a:t>
            </a:r>
            <a:r>
              <a:rPr lang="en-US" i="1" dirty="0"/>
              <a:t>Y</a:t>
            </a:r>
            <a:r>
              <a:rPr lang="en-US" dirty="0"/>
              <a:t> matched by </a:t>
            </a:r>
            <a:r>
              <a:rPr lang="en-US" i="1" dirty="0"/>
              <a:t>M</a:t>
            </a:r>
            <a:r>
              <a:rPr lang="en-US" dirty="0"/>
              <a:t> to a given </a:t>
            </a:r>
            <a:r>
              <a:rPr lang="en-US" dirty="0" smtClean="0"/>
              <a:t>S. </a:t>
            </a:r>
            <a:r>
              <a:rPr lang="en-US" dirty="0"/>
              <a:t>By definition of a matching, |</a:t>
            </a:r>
            <a:r>
              <a:rPr lang="en-US" i="1" dirty="0" smtClean="0"/>
              <a:t>M</a:t>
            </a:r>
            <a:r>
              <a:rPr lang="en-US" dirty="0" smtClean="0"/>
              <a:t>(</a:t>
            </a:r>
            <a:r>
              <a:rPr lang="en-US" i="1" dirty="0"/>
              <a:t>S</a:t>
            </a:r>
            <a:r>
              <a:rPr lang="en-US" dirty="0" smtClean="0"/>
              <a:t>)| </a:t>
            </a:r>
            <a:r>
              <a:rPr lang="en-US" dirty="0"/>
              <a:t>= </a:t>
            </a:r>
            <a:r>
              <a:rPr lang="en-US" dirty="0" smtClean="0"/>
              <a:t>|</a:t>
            </a:r>
            <a:r>
              <a:rPr lang="en-US" i="1" dirty="0"/>
              <a:t>S</a:t>
            </a:r>
            <a:r>
              <a:rPr lang="en-US" dirty="0"/>
              <a:t> |. But </a:t>
            </a:r>
            <a:r>
              <a:rPr lang="en-US" i="1" dirty="0" smtClean="0"/>
              <a:t>M</a:t>
            </a:r>
            <a:r>
              <a:rPr lang="en-US" dirty="0" smtClean="0"/>
              <a:t>(</a:t>
            </a:r>
            <a:r>
              <a:rPr lang="en-US" i="1" dirty="0"/>
              <a:t>S</a:t>
            </a:r>
            <a:r>
              <a:rPr lang="en-US" dirty="0" smtClean="0"/>
              <a:t>) </a:t>
            </a:r>
            <a:r>
              <a:rPr lang="en-US" dirty="0"/>
              <a:t>⊆ </a:t>
            </a:r>
            <a:r>
              <a:rPr lang="en-US" i="1" dirty="0" smtClean="0"/>
              <a:t>N</a:t>
            </a:r>
            <a:r>
              <a:rPr lang="en-US" dirty="0" smtClean="0"/>
              <a:t>(</a:t>
            </a:r>
            <a:r>
              <a:rPr lang="en-US" i="1" dirty="0" smtClean="0"/>
              <a:t>S</a:t>
            </a:r>
            <a:r>
              <a:rPr lang="en-US" dirty="0" smtClean="0"/>
              <a:t>), </a:t>
            </a:r>
            <a:r>
              <a:rPr lang="en-US" dirty="0"/>
              <a:t>since all elements of </a:t>
            </a:r>
            <a:r>
              <a:rPr lang="en-US" i="1" dirty="0" smtClean="0"/>
              <a:t>M</a:t>
            </a:r>
            <a:r>
              <a:rPr lang="en-US" dirty="0" smtClean="0"/>
              <a:t>(</a:t>
            </a:r>
            <a:r>
              <a:rPr lang="en-US" i="1" dirty="0"/>
              <a:t>S</a:t>
            </a:r>
            <a:r>
              <a:rPr lang="en-US" dirty="0" smtClean="0"/>
              <a:t>) </a:t>
            </a:r>
            <a:r>
              <a:rPr lang="en-US" dirty="0"/>
              <a:t>are </a:t>
            </a:r>
            <a:r>
              <a:rPr lang="en-US" dirty="0" err="1"/>
              <a:t>neighbours</a:t>
            </a:r>
            <a:r>
              <a:rPr lang="en-US" dirty="0"/>
              <a:t> of </a:t>
            </a:r>
            <a:r>
              <a:rPr lang="en-US" i="1" dirty="0"/>
              <a:t>S</a:t>
            </a:r>
            <a:r>
              <a:rPr lang="en-US" dirty="0" smtClean="0"/>
              <a:t>. </a:t>
            </a:r>
            <a:r>
              <a:rPr lang="en-US" dirty="0"/>
              <a:t>So, |</a:t>
            </a:r>
            <a:r>
              <a:rPr lang="en-US" dirty="0" smtClean="0"/>
              <a:t>N(S)| </a:t>
            </a:r>
            <a:r>
              <a:rPr lang="en-US" dirty="0"/>
              <a:t>≥ </a:t>
            </a:r>
            <a:r>
              <a:rPr lang="en-US" dirty="0" smtClean="0"/>
              <a:t>|</a:t>
            </a:r>
            <a:r>
              <a:rPr lang="en-US" i="1" dirty="0" smtClean="0"/>
              <a:t>M</a:t>
            </a:r>
            <a:r>
              <a:rPr lang="en-US" dirty="0" smtClean="0"/>
              <a:t>(</a:t>
            </a:r>
            <a:r>
              <a:rPr lang="en-US" i="1" dirty="0" smtClean="0"/>
              <a:t>S</a:t>
            </a:r>
            <a:r>
              <a:rPr lang="en-US" dirty="0" smtClean="0"/>
              <a:t>)| </a:t>
            </a:r>
            <a:r>
              <a:rPr lang="en-US" dirty="0"/>
              <a:t>and </a:t>
            </a:r>
            <a:r>
              <a:rPr lang="en-US" dirty="0" smtClean="0"/>
              <a:t>hence</a:t>
            </a:r>
            <a:r>
              <a:rPr lang="en-US" dirty="0"/>
              <a:t>, |</a:t>
            </a:r>
            <a:r>
              <a:rPr lang="en-US" dirty="0" smtClean="0"/>
              <a:t>N(S)| </a:t>
            </a:r>
            <a:r>
              <a:rPr lang="en-US" dirty="0"/>
              <a:t>≥ </a:t>
            </a:r>
            <a:r>
              <a:rPr lang="en-US" dirty="0" smtClean="0"/>
              <a:t>|S|.</a:t>
            </a:r>
          </a:p>
          <a:p>
            <a:pPr marL="0" indent="0" algn="just">
              <a:buNone/>
            </a:pPr>
            <a:r>
              <a:rPr lang="en-US" dirty="0" smtClean="0"/>
              <a:t>Conversely, let </a:t>
            </a:r>
            <a:r>
              <a:rPr lang="en-US" dirty="0"/>
              <a:t>there is no </a:t>
            </a:r>
            <a:r>
              <a:rPr lang="en-US" i="1" dirty="0"/>
              <a:t>X</a:t>
            </a:r>
            <a:r>
              <a:rPr lang="en-US" dirty="0"/>
              <a:t>-perfect matching and </a:t>
            </a:r>
            <a:r>
              <a:rPr lang="en-US" dirty="0" smtClean="0"/>
              <a:t>|N(S)| </a:t>
            </a:r>
            <a:r>
              <a:rPr lang="en-US" dirty="0"/>
              <a:t>≥ |</a:t>
            </a:r>
            <a:r>
              <a:rPr lang="en-US" dirty="0" smtClean="0"/>
              <a:t>S| at </a:t>
            </a:r>
            <a:r>
              <a:rPr lang="en-US" dirty="0"/>
              <a:t>least one </a:t>
            </a:r>
            <a:r>
              <a:rPr lang="en-US" i="1" dirty="0"/>
              <a:t>S</a:t>
            </a:r>
            <a:r>
              <a:rPr lang="en-US" dirty="0"/>
              <a:t> ⊆ </a:t>
            </a:r>
            <a:r>
              <a:rPr lang="en-US" i="1" dirty="0"/>
              <a:t>X</a:t>
            </a:r>
            <a:r>
              <a:rPr lang="en-US" dirty="0"/>
              <a:t>. Let </a:t>
            </a:r>
            <a:r>
              <a:rPr lang="en-US" i="1" dirty="0"/>
              <a:t>M</a:t>
            </a:r>
            <a:r>
              <a:rPr lang="en-US" dirty="0"/>
              <a:t> be a maximum matching, and let </a:t>
            </a:r>
            <a:r>
              <a:rPr lang="en-US" i="1" dirty="0"/>
              <a:t>u</a:t>
            </a:r>
            <a:r>
              <a:rPr lang="en-US" dirty="0"/>
              <a:t> be a vertex of </a:t>
            </a:r>
            <a:r>
              <a:rPr lang="en-US" i="1" dirty="0"/>
              <a:t>X</a:t>
            </a:r>
            <a:r>
              <a:rPr lang="en-US" dirty="0"/>
              <a:t> not saturated by </a:t>
            </a:r>
            <a:r>
              <a:rPr lang="en-US" i="1" dirty="0"/>
              <a:t>M</a:t>
            </a:r>
            <a:r>
              <a:rPr lang="en-US" dirty="0"/>
              <a:t>. Consider all </a:t>
            </a:r>
            <a:r>
              <a:rPr lang="en-US" i="1" dirty="0"/>
              <a:t>alternating paths</a:t>
            </a:r>
            <a:r>
              <a:rPr lang="en-US" dirty="0"/>
              <a:t> (i.e., paths in </a:t>
            </a:r>
            <a:r>
              <a:rPr lang="en-US" i="1" dirty="0"/>
              <a:t>G</a:t>
            </a:r>
            <a:r>
              <a:rPr lang="en-US" dirty="0"/>
              <a:t> alternately using edges outside and inside </a:t>
            </a:r>
            <a:r>
              <a:rPr lang="en-US" i="1" dirty="0"/>
              <a:t>M</a:t>
            </a:r>
            <a:r>
              <a:rPr lang="en-US" dirty="0"/>
              <a:t>) starting from </a:t>
            </a:r>
            <a:r>
              <a:rPr lang="en-US" i="1" dirty="0"/>
              <a:t>u</a:t>
            </a:r>
            <a:r>
              <a:rPr lang="en-US" dirty="0"/>
              <a:t>. Let the set of all points in </a:t>
            </a:r>
            <a:r>
              <a:rPr lang="en-US" i="1" dirty="0"/>
              <a:t>Y</a:t>
            </a:r>
            <a:r>
              <a:rPr lang="en-US" dirty="0"/>
              <a:t> connected to </a:t>
            </a:r>
            <a:r>
              <a:rPr lang="en-US" i="1" dirty="0"/>
              <a:t>u</a:t>
            </a:r>
            <a:r>
              <a:rPr lang="en-US" dirty="0"/>
              <a:t> by these alternating paths be </a:t>
            </a:r>
            <a:r>
              <a:rPr lang="en-US" i="1" dirty="0"/>
              <a:t>Z</a:t>
            </a:r>
            <a:r>
              <a:rPr lang="en-US" dirty="0"/>
              <a:t>, </a:t>
            </a:r>
          </a:p>
        </p:txBody>
      </p:sp>
    </p:spTree>
    <p:extLst>
      <p:ext uri="{BB962C8B-B14F-4D97-AF65-F5344CB8AC3E}">
        <p14:creationId xmlns:p14="http://schemas.microsoft.com/office/powerpoint/2010/main" val="328832588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800" dirty="0" smtClean="0">
                <a:solidFill>
                  <a:srgbClr val="FF0000"/>
                </a:solidFill>
              </a:rPr>
              <a:t>Continued….</a:t>
            </a:r>
            <a:endParaRPr lang="en-US" sz="4800" dirty="0">
              <a:solidFill>
                <a:srgbClr val="FF0000"/>
              </a:solidFill>
            </a:endParaRPr>
          </a:p>
        </p:txBody>
      </p:sp>
      <p:sp>
        <p:nvSpPr>
          <p:cNvPr id="5" name="Content Placeholder 4"/>
          <p:cNvSpPr>
            <a:spLocks noGrp="1"/>
          </p:cNvSpPr>
          <p:nvPr>
            <p:ph sz="half" idx="2"/>
          </p:nvPr>
        </p:nvSpPr>
        <p:spPr/>
        <p:txBody>
          <a:bodyPr>
            <a:noAutofit/>
          </a:bodyPr>
          <a:lstStyle/>
          <a:p>
            <a:pPr marL="0" indent="0" algn="just">
              <a:buNone/>
            </a:pPr>
            <a:r>
              <a:rPr lang="en-US" dirty="0"/>
              <a:t>and the set of all points in </a:t>
            </a:r>
            <a:r>
              <a:rPr lang="en-US" i="1" dirty="0"/>
              <a:t>X</a:t>
            </a:r>
            <a:r>
              <a:rPr lang="en-US" dirty="0"/>
              <a:t> connected to </a:t>
            </a:r>
            <a:r>
              <a:rPr lang="en-US" i="1" dirty="0"/>
              <a:t>u</a:t>
            </a:r>
            <a:r>
              <a:rPr lang="en-US" dirty="0"/>
              <a:t> by these </a:t>
            </a:r>
            <a:r>
              <a:rPr lang="en-US" dirty="0" smtClean="0"/>
              <a:t>alternating paths  including</a:t>
            </a:r>
            <a:r>
              <a:rPr lang="en-US" dirty="0"/>
              <a:t> </a:t>
            </a:r>
            <a:r>
              <a:rPr lang="en-US" i="1" dirty="0"/>
              <a:t>u</a:t>
            </a:r>
            <a:r>
              <a:rPr lang="en-US" dirty="0"/>
              <a:t> </a:t>
            </a:r>
            <a:r>
              <a:rPr lang="en-US" dirty="0" smtClean="0"/>
              <a:t>itself </a:t>
            </a:r>
            <a:r>
              <a:rPr lang="en-US" dirty="0"/>
              <a:t>be </a:t>
            </a:r>
            <a:r>
              <a:rPr lang="en-US" i="1" dirty="0"/>
              <a:t>S</a:t>
            </a:r>
            <a:r>
              <a:rPr lang="en-US" dirty="0"/>
              <a:t>. No maximal alternating path can end in a vertex in </a:t>
            </a:r>
            <a:r>
              <a:rPr lang="en-US" i="1" dirty="0"/>
              <a:t>Y</a:t>
            </a:r>
            <a:r>
              <a:rPr lang="en-US" dirty="0"/>
              <a:t>, </a:t>
            </a:r>
            <a:r>
              <a:rPr lang="en-US" dirty="0" smtClean="0"/>
              <a:t>then </a:t>
            </a:r>
            <a:r>
              <a:rPr lang="en-US" dirty="0"/>
              <a:t>it would be an </a:t>
            </a:r>
            <a:r>
              <a:rPr lang="en-US" i="1" dirty="0"/>
              <a:t>augmenting path</a:t>
            </a:r>
            <a:r>
              <a:rPr lang="en-US" dirty="0"/>
              <a:t>, so that we could augment </a:t>
            </a:r>
            <a:r>
              <a:rPr lang="en-US" i="1" dirty="0"/>
              <a:t>M</a:t>
            </a:r>
            <a:r>
              <a:rPr lang="en-US" dirty="0"/>
              <a:t> to a strictly larger matching by toggling the status (belongs to </a:t>
            </a:r>
            <a:r>
              <a:rPr lang="en-US" i="1" dirty="0"/>
              <a:t>M</a:t>
            </a:r>
            <a:r>
              <a:rPr lang="en-US" dirty="0"/>
              <a:t> or not) of all the edges of the path. Thus every vertex in </a:t>
            </a:r>
            <a:r>
              <a:rPr lang="en-US" i="1" dirty="0"/>
              <a:t>Z</a:t>
            </a:r>
            <a:r>
              <a:rPr lang="en-US" dirty="0"/>
              <a:t> is matched by M </a:t>
            </a:r>
          </a:p>
          <a:p>
            <a:pPr marL="0" indent="0" algn="just">
              <a:buNone/>
            </a:pPr>
            <a:endParaRPr lang="en-US" sz="2900" dirty="0"/>
          </a:p>
        </p:txBody>
      </p:sp>
      <p:pic>
        <p:nvPicPr>
          <p:cNvPr id="2050" name="Picture 2" descr="https://upload.wikimedia.org/wikipedia/commons/thumb/a/a7/Halls_theorem_matching_graph_theory2.svg/800px-Halls_theorem_matching_graph_theory2.svg.pn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331970" y="1825625"/>
            <a:ext cx="419406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39290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800" dirty="0" smtClean="0">
                <a:solidFill>
                  <a:srgbClr val="FF0000"/>
                </a:solidFill>
              </a:rPr>
              <a:t>Continued…</a:t>
            </a:r>
            <a:endParaRPr lang="en-US" sz="4800" dirty="0">
              <a:solidFill>
                <a:srgbClr val="FF0000"/>
              </a:solidFill>
            </a:endParaRPr>
          </a:p>
        </p:txBody>
      </p:sp>
      <p:sp>
        <p:nvSpPr>
          <p:cNvPr id="3" name="Content Placeholder 2"/>
          <p:cNvSpPr>
            <a:spLocks noGrp="1"/>
          </p:cNvSpPr>
          <p:nvPr>
            <p:ph idx="1"/>
          </p:nvPr>
        </p:nvSpPr>
        <p:spPr/>
        <p:txBody>
          <a:bodyPr>
            <a:noAutofit/>
          </a:bodyPr>
          <a:lstStyle/>
          <a:p>
            <a:pPr marL="0" indent="0" algn="just">
              <a:buNone/>
            </a:pPr>
            <a:r>
              <a:rPr lang="en-US" sz="2900" dirty="0" smtClean="0"/>
              <a:t>to </a:t>
            </a:r>
            <a:r>
              <a:rPr lang="en-US" sz="2900" dirty="0"/>
              <a:t>a vertex in </a:t>
            </a:r>
            <a:r>
              <a:rPr lang="en-US" sz="2900" i="1" dirty="0"/>
              <a:t>S</a:t>
            </a:r>
            <a:r>
              <a:rPr lang="en-US" sz="2900" dirty="0"/>
              <a:t> \ {</a:t>
            </a:r>
            <a:r>
              <a:rPr lang="en-US" sz="2900" i="1" dirty="0"/>
              <a:t>u</a:t>
            </a:r>
            <a:r>
              <a:rPr lang="en-US" sz="2900" dirty="0"/>
              <a:t>}. </a:t>
            </a:r>
            <a:r>
              <a:rPr lang="en-US" sz="2900" dirty="0" smtClean="0"/>
              <a:t> </a:t>
            </a:r>
            <a:r>
              <a:rPr lang="en-US" sz="2900" dirty="0"/>
              <a:t>every vertex </a:t>
            </a:r>
            <a:r>
              <a:rPr lang="en-US" sz="2900" i="1" dirty="0"/>
              <a:t>v</a:t>
            </a:r>
            <a:r>
              <a:rPr lang="en-US" sz="2900" dirty="0"/>
              <a:t> in </a:t>
            </a:r>
            <a:r>
              <a:rPr lang="en-US" sz="2900" i="1" dirty="0"/>
              <a:t>S</a:t>
            </a:r>
            <a:r>
              <a:rPr lang="en-US" sz="2900" dirty="0"/>
              <a:t> \ {</a:t>
            </a:r>
            <a:r>
              <a:rPr lang="en-US" sz="2900" i="1" dirty="0"/>
              <a:t>u</a:t>
            </a:r>
            <a:r>
              <a:rPr lang="en-US" sz="2900" dirty="0"/>
              <a:t>} is matched by </a:t>
            </a:r>
            <a:r>
              <a:rPr lang="en-US" sz="2900" i="1" dirty="0"/>
              <a:t>M</a:t>
            </a:r>
            <a:r>
              <a:rPr lang="en-US" sz="2900" dirty="0"/>
              <a:t> to a vertex in </a:t>
            </a:r>
            <a:r>
              <a:rPr lang="en-US" sz="2900" i="1" dirty="0"/>
              <a:t>Z</a:t>
            </a:r>
            <a:r>
              <a:rPr lang="en-US" sz="2900" dirty="0"/>
              <a:t> (namely, the vertex preceding </a:t>
            </a:r>
            <a:r>
              <a:rPr lang="en-US" sz="2900" i="1" dirty="0"/>
              <a:t>v</a:t>
            </a:r>
            <a:r>
              <a:rPr lang="en-US" sz="2900" dirty="0"/>
              <a:t> on an alternating path ending at </a:t>
            </a:r>
            <a:r>
              <a:rPr lang="en-US" sz="2900" i="1" dirty="0"/>
              <a:t>v</a:t>
            </a:r>
            <a:r>
              <a:rPr lang="en-US" sz="2900" dirty="0"/>
              <a:t>). Thus, </a:t>
            </a:r>
            <a:r>
              <a:rPr lang="en-US" sz="2900" i="1" dirty="0"/>
              <a:t>M</a:t>
            </a:r>
            <a:r>
              <a:rPr lang="en-US" sz="2900" dirty="0"/>
              <a:t> provides a bijection of </a:t>
            </a:r>
            <a:r>
              <a:rPr lang="en-US" sz="2900" i="1" dirty="0"/>
              <a:t>S</a:t>
            </a:r>
            <a:r>
              <a:rPr lang="en-US" sz="2900" dirty="0"/>
              <a:t> \ {</a:t>
            </a:r>
            <a:r>
              <a:rPr lang="en-US" sz="2900" i="1" dirty="0"/>
              <a:t>u</a:t>
            </a:r>
            <a:r>
              <a:rPr lang="en-US" sz="2900" dirty="0"/>
              <a:t>} and </a:t>
            </a:r>
            <a:r>
              <a:rPr lang="en-US" sz="2900" i="1" dirty="0"/>
              <a:t>Z</a:t>
            </a:r>
            <a:r>
              <a:rPr lang="en-US" sz="2900" dirty="0"/>
              <a:t>, which implies </a:t>
            </a:r>
            <a:r>
              <a:rPr lang="en-US" sz="2900" dirty="0" smtClean="0"/>
              <a:t>|</a:t>
            </a:r>
            <a:r>
              <a:rPr lang="en-US" sz="2900" i="1" dirty="0"/>
              <a:t>S</a:t>
            </a:r>
            <a:r>
              <a:rPr lang="en-US" sz="2900" dirty="0" smtClean="0"/>
              <a:t>| </a:t>
            </a:r>
            <a:r>
              <a:rPr lang="en-US" sz="2900" dirty="0"/>
              <a:t>= |</a:t>
            </a:r>
            <a:r>
              <a:rPr lang="en-US" sz="2900" i="1" dirty="0"/>
              <a:t>Z</a:t>
            </a:r>
            <a:r>
              <a:rPr lang="en-US" sz="2900" dirty="0"/>
              <a:t>| + 1. On the other hand, </a:t>
            </a:r>
            <a:r>
              <a:rPr lang="en-US" sz="2900" i="1" dirty="0" smtClean="0"/>
              <a:t>N</a:t>
            </a:r>
            <a:r>
              <a:rPr lang="en-US" sz="2900" dirty="0" smtClean="0"/>
              <a:t>(S) </a:t>
            </a:r>
            <a:r>
              <a:rPr lang="en-US" sz="2900" dirty="0"/>
              <a:t>⊆ </a:t>
            </a:r>
            <a:r>
              <a:rPr lang="en-US" sz="2900" i="1" dirty="0"/>
              <a:t>Z</a:t>
            </a:r>
            <a:r>
              <a:rPr lang="en-US" sz="2900" dirty="0"/>
              <a:t>: let </a:t>
            </a:r>
            <a:r>
              <a:rPr lang="en-US" sz="2900" i="1" dirty="0"/>
              <a:t>v</a:t>
            </a:r>
            <a:r>
              <a:rPr lang="en-US" sz="2900" dirty="0"/>
              <a:t> in </a:t>
            </a:r>
            <a:r>
              <a:rPr lang="en-US" sz="2900" i="1" dirty="0"/>
              <a:t>Y</a:t>
            </a:r>
            <a:r>
              <a:rPr lang="en-US" sz="2900" dirty="0"/>
              <a:t> be connected to a vertex </a:t>
            </a:r>
            <a:r>
              <a:rPr lang="en-US" sz="2900" i="1" dirty="0"/>
              <a:t>w</a:t>
            </a:r>
            <a:r>
              <a:rPr lang="en-US" sz="2900" dirty="0"/>
              <a:t> in </a:t>
            </a:r>
            <a:r>
              <a:rPr lang="en-US" sz="2900" dirty="0" smtClean="0"/>
              <a:t>S. </a:t>
            </a:r>
            <a:r>
              <a:rPr lang="en-US" sz="2900" dirty="0"/>
              <a:t>The edge </a:t>
            </a:r>
            <a:r>
              <a:rPr lang="en-US" sz="2900" dirty="0" smtClean="0"/>
              <a:t>(</a:t>
            </a:r>
            <a:r>
              <a:rPr lang="en-US" sz="2900" i="1" dirty="0" err="1" smtClean="0"/>
              <a:t>w</a:t>
            </a:r>
            <a:r>
              <a:rPr lang="en-US" sz="2900" dirty="0" err="1" smtClean="0"/>
              <a:t>,</a:t>
            </a:r>
            <a:r>
              <a:rPr lang="en-US" sz="2900" i="1" dirty="0" err="1" smtClean="0"/>
              <a:t>v</a:t>
            </a:r>
            <a:r>
              <a:rPr lang="en-US" sz="2900" dirty="0"/>
              <a:t>) must be in </a:t>
            </a:r>
            <a:r>
              <a:rPr lang="en-US" sz="2900" i="1" dirty="0"/>
              <a:t>M</a:t>
            </a:r>
            <a:r>
              <a:rPr lang="en-US" sz="2900" dirty="0"/>
              <a:t>, otherwise </a:t>
            </a:r>
            <a:r>
              <a:rPr lang="en-US" sz="2900" i="1" dirty="0"/>
              <a:t>u</a:t>
            </a:r>
            <a:r>
              <a:rPr lang="en-US" sz="2900" dirty="0"/>
              <a:t> reaches </a:t>
            </a:r>
            <a:r>
              <a:rPr lang="en-US" sz="2900" i="1" dirty="0"/>
              <a:t>w</a:t>
            </a:r>
            <a:r>
              <a:rPr lang="en-US" sz="2900" dirty="0"/>
              <a:t> via an alternating path not containing </a:t>
            </a:r>
            <a:r>
              <a:rPr lang="en-US" sz="2900" i="1" dirty="0"/>
              <a:t>v</a:t>
            </a:r>
            <a:r>
              <a:rPr lang="en-US" sz="2900" dirty="0"/>
              <a:t>, and we could take this alternating path ending in </a:t>
            </a:r>
            <a:r>
              <a:rPr lang="en-US" sz="2900" i="1" dirty="0"/>
              <a:t>w</a:t>
            </a:r>
            <a:r>
              <a:rPr lang="en-US" sz="2900" dirty="0"/>
              <a:t> and extend it with </a:t>
            </a:r>
            <a:r>
              <a:rPr lang="en-US" sz="2900" i="1" dirty="0"/>
              <a:t>v</a:t>
            </a:r>
            <a:r>
              <a:rPr lang="en-US" sz="2900" dirty="0"/>
              <a:t>, getting an augmenting path (which would again contradict the </a:t>
            </a:r>
            <a:r>
              <a:rPr lang="en-US" sz="2900" dirty="0" err="1"/>
              <a:t>maximality</a:t>
            </a:r>
            <a:r>
              <a:rPr lang="en-US" sz="2900" dirty="0"/>
              <a:t> of </a:t>
            </a:r>
            <a:r>
              <a:rPr lang="en-US" sz="2900" i="1" dirty="0"/>
              <a:t>M</a:t>
            </a:r>
            <a:r>
              <a:rPr lang="en-US" sz="2900" dirty="0"/>
              <a:t>). Hence </a:t>
            </a:r>
            <a:r>
              <a:rPr lang="en-US" sz="2900" i="1" dirty="0"/>
              <a:t>v</a:t>
            </a:r>
            <a:r>
              <a:rPr lang="en-US" sz="2900" dirty="0"/>
              <a:t> must be in </a:t>
            </a:r>
            <a:r>
              <a:rPr lang="en-US" sz="2900" i="1" dirty="0"/>
              <a:t>Z</a:t>
            </a:r>
            <a:r>
              <a:rPr lang="en-US" sz="2900" dirty="0"/>
              <a:t>, and so |</a:t>
            </a:r>
            <a:r>
              <a:rPr lang="en-US" sz="2900" dirty="0" smtClean="0"/>
              <a:t>N(S)| </a:t>
            </a:r>
            <a:r>
              <a:rPr lang="en-US" sz="2900" dirty="0"/>
              <a:t>≤ |</a:t>
            </a:r>
            <a:r>
              <a:rPr lang="en-US" sz="2900" i="1" dirty="0"/>
              <a:t>Z</a:t>
            </a:r>
            <a:r>
              <a:rPr lang="en-US" sz="2900" dirty="0"/>
              <a:t>| = </a:t>
            </a:r>
            <a:r>
              <a:rPr lang="en-US" sz="2900" dirty="0" smtClean="0"/>
              <a:t>|</a:t>
            </a:r>
            <a:r>
              <a:rPr lang="en-US" sz="2900" i="1" dirty="0"/>
              <a:t>S</a:t>
            </a:r>
            <a:r>
              <a:rPr lang="en-US" sz="2900" dirty="0" smtClean="0"/>
              <a:t>|</a:t>
            </a:r>
            <a:r>
              <a:rPr lang="en-US" sz="2900" dirty="0"/>
              <a:t> − 1 &lt; </a:t>
            </a:r>
            <a:r>
              <a:rPr lang="en-US" sz="2900" dirty="0" smtClean="0"/>
              <a:t>|</a:t>
            </a:r>
            <a:r>
              <a:rPr lang="en-US" sz="2900" i="1" dirty="0"/>
              <a:t>S</a:t>
            </a:r>
            <a:r>
              <a:rPr lang="en-US" sz="2900" dirty="0" smtClean="0"/>
              <a:t>| which is contradiction. This completes the proof of the theorem.</a:t>
            </a:r>
            <a:endParaRPr lang="en-US" sz="2900" dirty="0"/>
          </a:p>
        </p:txBody>
      </p:sp>
    </p:spTree>
    <p:extLst>
      <p:ext uri="{BB962C8B-B14F-4D97-AF65-F5344CB8AC3E}">
        <p14:creationId xmlns:p14="http://schemas.microsoft.com/office/powerpoint/2010/main" val="102361385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3600" dirty="0" smtClean="0">
                <a:solidFill>
                  <a:srgbClr val="FF0000"/>
                </a:solidFill>
              </a:rPr>
              <a:t>In a bipartite graph G the number of edges in a maximum matching M is a equal to the number of vertices in a minimum covering C.</a:t>
            </a:r>
            <a:endParaRPr lang="en-US" sz="3600" dirty="0">
              <a:solidFill>
                <a:srgbClr val="FF0000"/>
              </a:solidFill>
            </a:endParaRPr>
          </a:p>
        </p:txBody>
      </p:sp>
      <p:sp>
        <p:nvSpPr>
          <p:cNvPr id="3" name="Content Placeholder 2"/>
          <p:cNvSpPr>
            <a:spLocks noGrp="1"/>
          </p:cNvSpPr>
          <p:nvPr>
            <p:ph idx="1"/>
          </p:nvPr>
        </p:nvSpPr>
        <p:spPr/>
        <p:txBody>
          <a:bodyPr>
            <a:noAutofit/>
          </a:bodyPr>
          <a:lstStyle/>
          <a:p>
            <a:pPr marL="0" indent="0" algn="just">
              <a:buNone/>
            </a:pPr>
            <a:r>
              <a:rPr lang="en-US" sz="3200" dirty="0" smtClean="0"/>
              <a:t>Proof: The </a:t>
            </a:r>
            <a:r>
              <a:rPr lang="en-US" sz="3200" dirty="0"/>
              <a:t>following proof provides a way of constructing a minimum vertex cover from a maximum matching. Let </a:t>
            </a:r>
            <a:r>
              <a:rPr lang="en-US" sz="3200" dirty="0" smtClean="0"/>
              <a:t>G</a:t>
            </a:r>
            <a:r>
              <a:rPr lang="en-US" sz="3200" dirty="0"/>
              <a:t>=(</a:t>
            </a:r>
            <a:r>
              <a:rPr lang="en-US" sz="3200" dirty="0" smtClean="0"/>
              <a:t>V,E) </a:t>
            </a:r>
            <a:r>
              <a:rPr lang="en-US" sz="3200" dirty="0"/>
              <a:t>be a bipartite graph and let </a:t>
            </a:r>
            <a:r>
              <a:rPr lang="en-US" sz="3200" dirty="0" smtClean="0"/>
              <a:t>L,R </a:t>
            </a:r>
            <a:r>
              <a:rPr lang="en-US" sz="3200" dirty="0"/>
              <a:t>be the two parts of the vertex set </a:t>
            </a:r>
            <a:r>
              <a:rPr lang="en-US" sz="3200" dirty="0" smtClean="0"/>
              <a:t>V</a:t>
            </a:r>
            <a:r>
              <a:rPr lang="en-US" sz="3200" dirty="0"/>
              <a:t>. Suppose that </a:t>
            </a:r>
            <a:r>
              <a:rPr lang="en-US" sz="3200" dirty="0" smtClean="0"/>
              <a:t>M </a:t>
            </a:r>
            <a:r>
              <a:rPr lang="en-US" sz="3200" dirty="0"/>
              <a:t>is a maximum matching for </a:t>
            </a:r>
            <a:r>
              <a:rPr lang="en-US" sz="3200" dirty="0" smtClean="0"/>
              <a:t>G</a:t>
            </a:r>
            <a:r>
              <a:rPr lang="en-US" sz="3200" dirty="0"/>
              <a:t>. No vertex in a vertex cover can cover more than one edge of </a:t>
            </a:r>
            <a:r>
              <a:rPr lang="en-US" sz="3200" dirty="0" smtClean="0"/>
              <a:t>M </a:t>
            </a:r>
            <a:r>
              <a:rPr lang="en-US" sz="3200" dirty="0"/>
              <a:t>(because the edge half-overlap would prevent </a:t>
            </a:r>
            <a:r>
              <a:rPr lang="en-US" sz="3200" dirty="0" smtClean="0"/>
              <a:t>M </a:t>
            </a:r>
            <a:r>
              <a:rPr lang="en-US" sz="3200" dirty="0"/>
              <a:t>from being a matching in the first place), so if a vertex cover with </a:t>
            </a:r>
            <a:r>
              <a:rPr lang="en-US" sz="3200" dirty="0" smtClean="0"/>
              <a:t>|</a:t>
            </a:r>
            <a:r>
              <a:rPr lang="en-US" sz="3200" dirty="0"/>
              <a:t>M| vertices can be constructed, it must be a minimum cover</a:t>
            </a:r>
            <a:r>
              <a:rPr lang="en-US" sz="3200" dirty="0" smtClean="0"/>
              <a:t>. </a:t>
            </a:r>
            <a:r>
              <a:rPr lang="en-US" sz="3200" dirty="0"/>
              <a:t>to construct such a cover, let U be the set of unmatched vertices in L (possibly empty), and let Z be the set of vertices that are either in U </a:t>
            </a:r>
            <a:r>
              <a:rPr lang="en-US" sz="3200" dirty="0" smtClean="0"/>
              <a:t>or</a:t>
            </a:r>
            <a:endParaRPr lang="en-US" sz="3200" dirty="0"/>
          </a:p>
        </p:txBody>
      </p:sp>
    </p:spTree>
    <p:extLst>
      <p:ext uri="{BB962C8B-B14F-4D97-AF65-F5344CB8AC3E}">
        <p14:creationId xmlns:p14="http://schemas.microsoft.com/office/powerpoint/2010/main" val="350909704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5400" dirty="0" smtClean="0">
                <a:solidFill>
                  <a:srgbClr val="FF0000"/>
                </a:solidFill>
              </a:rPr>
              <a:t>Continued……</a:t>
            </a:r>
            <a:endParaRPr lang="en-US" sz="5400"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0" indent="0" algn="just">
                  <a:buNone/>
                </a:pPr>
                <a:r>
                  <a:rPr lang="en-US" sz="3200" dirty="0"/>
                  <a:t>are connected to U </a:t>
                </a:r>
                <a:r>
                  <a:rPr lang="en-US" sz="3200" dirty="0" smtClean="0"/>
                  <a:t>by </a:t>
                </a:r>
                <a:r>
                  <a:rPr lang="en-US" sz="3200" dirty="0"/>
                  <a:t>alternating paths (paths that alternate between edges that are in the matching and edges that are not in the matching). </a:t>
                </a:r>
                <a:r>
                  <a:rPr lang="en-US" sz="3200" dirty="0" smtClean="0"/>
                  <a:t>Let K = (L\Z) </a:t>
                </a:r>
                <a14:m>
                  <m:oMath xmlns:m="http://schemas.openxmlformats.org/officeDocument/2006/math">
                    <m:r>
                      <a:rPr lang="en-US" sz="3200" i="1" smtClean="0">
                        <a:latin typeface="Cambria Math" panose="02040503050406030204" pitchFamily="18" charset="0"/>
                        <a:ea typeface="Cambria Math" panose="02040503050406030204" pitchFamily="18" charset="0"/>
                      </a:rPr>
                      <m:t>∪</m:t>
                    </m:r>
                  </m:oMath>
                </a14:m>
                <a:r>
                  <a:rPr lang="en-US" sz="3200" dirty="0" smtClean="0"/>
                  <a:t> (R </a:t>
                </a:r>
                <a14:m>
                  <m:oMath xmlns:m="http://schemas.openxmlformats.org/officeDocument/2006/math">
                    <m:r>
                      <a:rPr lang="en-US" sz="3200" i="1" smtClean="0">
                        <a:latin typeface="Cambria Math" panose="02040503050406030204" pitchFamily="18" charset="0"/>
                        <a:ea typeface="Cambria Math" panose="02040503050406030204" pitchFamily="18" charset="0"/>
                      </a:rPr>
                      <m:t>∩</m:t>
                    </m:r>
                  </m:oMath>
                </a14:m>
                <a:r>
                  <a:rPr lang="en-US" sz="3200" dirty="0" smtClean="0"/>
                  <a:t> Z). </a:t>
                </a:r>
              </a:p>
              <a:p>
                <a:pPr marL="0" indent="0" algn="just">
                  <a:buNone/>
                </a:pPr>
                <a:r>
                  <a:rPr lang="en-US" sz="3200" dirty="0" smtClean="0"/>
                  <a:t>Every </a:t>
                </a:r>
                <a:r>
                  <a:rPr lang="en-US" sz="3200" dirty="0"/>
                  <a:t>edge </a:t>
                </a:r>
                <a:r>
                  <a:rPr lang="en-US" sz="3200" dirty="0" smtClean="0"/>
                  <a:t>e in E </a:t>
                </a:r>
                <a:r>
                  <a:rPr lang="en-US" sz="3200" dirty="0"/>
                  <a:t>either belongs to an alternating path (and has a right endpoint in C</a:t>
                </a:r>
                <a:r>
                  <a:rPr lang="en-US" sz="3200" dirty="0" smtClean="0"/>
                  <a:t>), </a:t>
                </a:r>
                <a:r>
                  <a:rPr lang="en-US" sz="3200" dirty="0"/>
                  <a:t>or it has a left endpoint in C</a:t>
                </a:r>
                <a:r>
                  <a:rPr lang="en-US" sz="3200" dirty="0" smtClean="0"/>
                  <a:t>. </a:t>
                </a:r>
                <a:r>
                  <a:rPr lang="en-US" sz="3200" dirty="0"/>
                  <a:t>then its left endpoint cannot be in an alternating path, for such a path could be extended by adding e to it. Thus, </a:t>
                </a:r>
                <a:r>
                  <a:rPr lang="en-US" sz="3200" dirty="0" smtClean="0"/>
                  <a:t>C </a:t>
                </a:r>
                <a:r>
                  <a:rPr lang="en-US" sz="3200" dirty="0"/>
                  <a:t>forms a vertex cover. </a:t>
                </a:r>
                <a:r>
                  <a:rPr lang="en-US" sz="3200" dirty="0" smtClean="0"/>
                  <a:t>If </a:t>
                </a:r>
                <a:r>
                  <a:rPr lang="en-US" sz="3200" dirty="0"/>
                  <a:t>e is matched but not in an alternating path, then its left endpoint cannot be in an alternating </a:t>
                </a:r>
                <a:r>
                  <a:rPr lang="en-US" sz="3200" dirty="0" smtClean="0"/>
                  <a:t>path </a:t>
                </a:r>
                <a:r>
                  <a:rPr lang="en-US" sz="3200" dirty="0"/>
                  <a:t>because</a:t>
                </a:r>
                <a:r>
                  <a:rPr lang="en-US" sz="3200" dirty="0" smtClean="0"/>
                  <a:t> </a:t>
                </a:r>
                <a:endParaRPr lang="en-US" sz="3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07" t="-2941" r="-1449" b="-420"/>
                </a:stretch>
              </a:blipFill>
            </p:spPr>
            <p:txBody>
              <a:bodyPr/>
              <a:lstStyle/>
              <a:p>
                <a:r>
                  <a:rPr lang="en-US">
                    <a:noFill/>
                  </a:rPr>
                  <a:t> </a:t>
                </a:r>
              </a:p>
            </p:txBody>
          </p:sp>
        </mc:Fallback>
      </mc:AlternateContent>
    </p:spTree>
    <p:extLst>
      <p:ext uri="{BB962C8B-B14F-4D97-AF65-F5344CB8AC3E}">
        <p14:creationId xmlns:p14="http://schemas.microsoft.com/office/powerpoint/2010/main" val="187282037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800" dirty="0" smtClean="0">
                <a:solidFill>
                  <a:srgbClr val="FF0000"/>
                </a:solidFill>
              </a:rPr>
              <a:t>Continued……</a:t>
            </a:r>
            <a:endParaRPr lang="en-US" sz="4800"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0" indent="0" algn="just">
                  <a:buNone/>
                </a:pPr>
                <a:r>
                  <a:rPr lang="en-US" dirty="0" smtClean="0"/>
                  <a:t>two </a:t>
                </a:r>
                <a:r>
                  <a:rPr lang="en-US" dirty="0"/>
                  <a:t>matched edges can not share a </a:t>
                </a:r>
                <a:r>
                  <a:rPr lang="en-US" dirty="0" smtClean="0"/>
                  <a:t>vertex </a:t>
                </a:r>
                <a:r>
                  <a:rPr lang="en-US" dirty="0"/>
                  <a:t>and thus belongs to L\Z. Alternatively, e is unmatched but not in an alternating path</a:t>
                </a:r>
                <a:r>
                  <a:rPr lang="en-US" dirty="0" smtClean="0"/>
                  <a:t>, </a:t>
                </a:r>
                <a:r>
                  <a:rPr lang="en-US" dirty="0"/>
                  <a:t>Additionally, every vertex in </a:t>
                </a:r>
                <a:r>
                  <a:rPr lang="en-US" dirty="0" smtClean="0"/>
                  <a:t>C </a:t>
                </a:r>
                <a:r>
                  <a:rPr lang="en-US" dirty="0"/>
                  <a:t>is an endpoint of a matched edge. For, every vertex in L\Z is matched because Z is a superset of U, the set of unmatched left vertices. And every vertex in R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Z must also be matched, for if there existed an alternating path to an unmatched vertex then changing the matching by removing the matched edges from this path and adding the unmatched edges in their place would increase the size of the matching. However, no matched edge can have both of its endpoints in </a:t>
                </a:r>
                <a:r>
                  <a:rPr lang="en-US" dirty="0" smtClean="0"/>
                  <a:t>C. </a:t>
                </a:r>
                <a:r>
                  <a:rPr lang="en-US" dirty="0"/>
                  <a:t>Thus, </a:t>
                </a:r>
                <a:r>
                  <a:rPr lang="en-US" dirty="0" smtClean="0"/>
                  <a:t>C </a:t>
                </a:r>
                <a:r>
                  <a:rPr lang="en-US" dirty="0"/>
                  <a:t>is a vertex cover of cardinality equal to M, and must be a minimum vertex cover.</a:t>
                </a:r>
              </a:p>
              <a:p>
                <a:pPr marL="0" indent="0" algn="just">
                  <a:buNone/>
                </a:pPr>
                <a:r>
                  <a:rPr lang="en-US" dirty="0" smtClean="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r="-1159" b="-3221"/>
                </a:stretch>
              </a:blipFill>
            </p:spPr>
            <p:txBody>
              <a:bodyPr/>
              <a:lstStyle/>
              <a:p>
                <a:r>
                  <a:rPr lang="en-US">
                    <a:noFill/>
                  </a:rPr>
                  <a:t> </a:t>
                </a:r>
              </a:p>
            </p:txBody>
          </p:sp>
        </mc:Fallback>
      </mc:AlternateContent>
    </p:spTree>
    <p:extLst>
      <p:ext uri="{BB962C8B-B14F-4D97-AF65-F5344CB8AC3E}">
        <p14:creationId xmlns:p14="http://schemas.microsoft.com/office/powerpoint/2010/main" val="222402927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smtClean="0">
                <a:solidFill>
                  <a:srgbClr val="FF0000"/>
                </a:solidFill>
              </a:rPr>
              <a:t>M-alternating path and M-augmenting path</a:t>
            </a:r>
            <a:endParaRPr lang="en-US" dirty="0">
              <a:solidFill>
                <a:srgbClr val="FF0000"/>
              </a:solidFill>
            </a:endParaRPr>
          </a:p>
        </p:txBody>
      </p:sp>
      <p:sp>
        <p:nvSpPr>
          <p:cNvPr id="3" name="Content Placeholder 2"/>
          <p:cNvSpPr>
            <a:spLocks noGrp="1"/>
          </p:cNvSpPr>
          <p:nvPr>
            <p:ph idx="1"/>
          </p:nvPr>
        </p:nvSpPr>
        <p:spPr/>
        <p:txBody>
          <a:bodyPr>
            <a:noAutofit/>
          </a:bodyPr>
          <a:lstStyle/>
          <a:p>
            <a:pPr marL="0" indent="0" algn="just">
              <a:buNone/>
            </a:pPr>
            <a:r>
              <a:rPr lang="en-US" sz="3600" dirty="0">
                <a:solidFill>
                  <a:srgbClr val="FF0000"/>
                </a:solidFill>
              </a:rPr>
              <a:t>M-alternating </a:t>
            </a:r>
            <a:r>
              <a:rPr lang="en-US" sz="3600" dirty="0" smtClean="0">
                <a:solidFill>
                  <a:srgbClr val="FF0000"/>
                </a:solidFill>
              </a:rPr>
              <a:t>path:</a:t>
            </a:r>
          </a:p>
          <a:p>
            <a:pPr marL="0" indent="0" algn="just">
              <a:buNone/>
            </a:pPr>
            <a:r>
              <a:rPr lang="en-US" sz="3600" dirty="0" smtClean="0"/>
              <a:t>Let G be a graph such that G = (V, E) and M is its matching. A path P in G is said to be an M-alternating path if its edges are alternatively in E – M and M.</a:t>
            </a:r>
          </a:p>
          <a:p>
            <a:pPr marL="0" indent="0" algn="just">
              <a:buNone/>
            </a:pPr>
            <a:r>
              <a:rPr lang="en-US" sz="3600" dirty="0" smtClean="0">
                <a:solidFill>
                  <a:srgbClr val="FF0000"/>
                </a:solidFill>
              </a:rPr>
              <a:t>M-augmenting path:</a:t>
            </a:r>
          </a:p>
          <a:p>
            <a:pPr marL="0" indent="0" algn="just">
              <a:buNone/>
            </a:pPr>
            <a:r>
              <a:rPr lang="en-US" sz="3600" dirty="0" smtClean="0"/>
              <a:t>An M-augmenting path is defined as an m-alternating path whose origin and terminus are both M-unsaturated. </a:t>
            </a:r>
            <a:endParaRPr lang="en-US" sz="3600" dirty="0"/>
          </a:p>
        </p:txBody>
      </p:sp>
    </p:spTree>
    <p:extLst>
      <p:ext uri="{BB962C8B-B14F-4D97-AF65-F5344CB8AC3E}">
        <p14:creationId xmlns:p14="http://schemas.microsoft.com/office/powerpoint/2010/main" val="24600983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303</TotalTime>
  <Words>851</Words>
  <Application>Microsoft Office PowerPoint</Application>
  <PresentationFormat>Widescreen</PresentationFormat>
  <Paragraphs>59</Paragraphs>
  <Slides>19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Calibri</vt:lpstr>
      <vt:lpstr>Calibri Light</vt:lpstr>
      <vt:lpstr>Cambria Math</vt:lpstr>
      <vt:lpstr>Garamond</vt:lpstr>
      <vt:lpstr>Office Theme</vt:lpstr>
      <vt:lpstr>Organic</vt:lpstr>
      <vt:lpstr>PowerPoint Presentation</vt:lpstr>
      <vt:lpstr>Matchings in bipartite graph</vt:lpstr>
      <vt:lpstr>Hall’s marriage theorem: Let G be bipartite graph with bipartition (X, Y). Then G contains a matching that saturates every vertex in X iff |N(S)| ≥ |S| for all S ⊆ X.</vt:lpstr>
      <vt:lpstr>Continued….</vt:lpstr>
      <vt:lpstr>Continued…</vt:lpstr>
      <vt:lpstr>In a bipartite graph G the number of edges in a maximum matching M is a equal to the number of vertices in a minimum covering C.</vt:lpstr>
      <vt:lpstr>Continued……</vt:lpstr>
      <vt:lpstr>Continued……</vt:lpstr>
      <vt:lpstr>M-alternating path and M-augmenting path</vt:lpstr>
      <vt:lpstr>Continued…</vt:lpstr>
      <vt:lpstr>Continued….</vt:lpstr>
      <vt:lpstr>A matching M in a graph G is a maximum matching iff G contains no M-augmenting path.</vt:lpstr>
      <vt:lpstr>Continued……</vt:lpstr>
      <vt:lpstr>Continued……</vt:lpstr>
      <vt:lpstr>For what values of n does the complete graph K_n have perfect matching?</vt:lpstr>
      <vt:lpstr>Find the number of perfect matching in the complete bipartite graph K_(n, n).</vt:lpstr>
      <vt:lpstr>Find the number of perfect matching in the complete  graph K_2n.</vt:lpstr>
      <vt:lpstr>Show that a tree has at most one perfect matching.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Matchings in bipartite graph</dc:title>
  <dc:creator>CPN</dc:creator>
  <cp:lastModifiedBy>Windows User</cp:lastModifiedBy>
  <cp:revision>54</cp:revision>
  <dcterms:created xsi:type="dcterms:W3CDTF">2021-06-09T14:16:11Z</dcterms:created>
  <dcterms:modified xsi:type="dcterms:W3CDTF">2021-06-29T14:04:52Z</dcterms:modified>
</cp:coreProperties>
</file>