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sldIdLst>
    <p:sldId id="264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6" r:id="rId15"/>
    <p:sldId id="277" r:id="rId16"/>
    <p:sldId id="280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284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5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8007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73103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807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179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85571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2240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0034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CF7540-187A-41EC-83BF-B74D839601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1B81EC-CCB0-41D0-9DBF-FD145B4D2E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B5B13-0D3C-4341-BA8E-F36CA4B25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F457E3-1CA7-465C-834A-7F092834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F44860-1DFD-45CB-AD9F-8925E47A5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6983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3DCD0-8601-446D-8ECE-1B088925E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82A93-141F-4DCF-BCAC-0E2C1375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C7441-ED1D-4D17-B248-962E10157D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F2866-3B2C-47B0-AEB2-8F32CE037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D5D0F-0146-4CE3-B13D-0B165BBA6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53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36147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69B3E-C751-4645-8AA4-5F26D490B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CCE2D-0184-4F46-9679-B4AE6CD4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4DEE7B-2C37-4510-8985-FB77EDC34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A6042-0985-4F49-830E-D91890CBC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7A2A10-8C5C-4D6E-9EC5-07AB69C01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07114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659D-54E4-4D62-99D8-960509BB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701E5-D92B-4797-8469-4165910E8D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70DE7-78A5-43E4-8E30-F62AE2E073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5765A1-5533-4246-AD39-39CABCA6E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34AF49-C564-41E0-AEFB-114F65583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C335BF-913F-46C7-9A3E-B44645FEB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0966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1F987-DC42-44A5-8DFC-1BCB6646F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15C51E-1826-471B-B59B-E6E005447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9291E-2FFD-4EFF-B068-9489BE6906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AE32B9-524C-4106-B555-5D80ED05E9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1E74BD-E59A-43D6-AE00-2188DDD1C9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541FF-42C8-4285-8ADB-14960EB13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23F1D5-3DB5-47B5-BCA9-29F671A9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40999E-A35A-493A-8B1D-3ABE1B620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9475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B4958-F607-4DE7-92AD-9823DACA2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0E5651-CF8E-4C67-8429-6B0D1564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3CF1AB-10D8-4A04-B1EE-58AE9679B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987F1-0E33-4A05-B6A4-9B6B6DF9F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4890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80F9AD-3EB7-4CB2-B1E5-9E9F3A37A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01F894-1570-492B-AAAE-12B8E1C53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C61F3-3577-4112-98BB-DAB53DCC3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768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E2297-1BCA-4693-B055-8619E0428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CA510-828B-402C-90E7-D9D725FF78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5FBF6-31A7-4FB0-A827-107355C4D4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9B3331-3B45-410D-A2EC-AAD87BB19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7D1EF-0EBC-4278-BED8-6F5EC69F2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DABDE2-8494-4CA7-80EC-9DD8793F97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89948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F71EA-ED20-4E2C-A16B-0DF628717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4841B1-0272-4EF5-A4AF-9B5C0525BD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59F39D-E7DC-4D85-A31D-602B27460E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7C6C1-C3FC-479D-97DD-06F3D0D32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3AE40C-6AF0-41DC-BA5A-A9B47F135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E8286E-5F8C-4962-BB17-C1808025F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31999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76123-FD18-42B9-8512-C15CF0363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11E3A9-CC55-49CA-88EF-0FE57EC646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9CC8A-B49D-441B-BB9E-671AF8E05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140F0C-D11F-4B76-A9A7-4AC92A0D2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47E88-CA5C-47FC-80BC-8C1461815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9586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7C035-4729-47DC-ACE7-BF364EE733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DC174F-2366-4B59-8823-2B568DDB8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F8E1A5-E66A-4726-A408-892CA8D9E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7F978-0A0D-46C3-88F5-6662EED28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11EAE-31C2-4B74-A426-D0989B8C7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35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4580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141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44794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819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80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3808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661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59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FE5CA4-A5C9-4873-B1B8-1B03D277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43C726-C96E-444A-AE8F-925D0E6F5B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B3C6ED-B28D-4E5A-B28C-82A8E766D1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6694AB-BCE4-46F4-9AD0-6881AEA80AC5}" type="datetimeFigureOut">
              <a:rPr lang="en-US" smtClean="0"/>
              <a:t>5/19/2021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2B2600-E6AF-4AF3-AFA0-C783F245F5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DC8F33-00CD-4415-90E6-14C5EB7183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056C6A-B574-4FB7-ABD6-E7FD0E3322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00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1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thank-you-thanks-gratitude-grateful-1186356/" TargetMode="Externa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/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solidFill>
                <a:schemeClr val="accent6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60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ONLINE CLASS</a:t>
                </a:r>
              </a:p>
              <a:p>
                <a:pPr algn="ctr"/>
                <a:r>
                  <a:rPr lang="en-US" sz="4800" dirty="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GRAPH THEORY</a:t>
                </a:r>
              </a:p>
              <a:p>
                <a:pPr algn="ctr"/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BICTE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480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6</m:t>
                        </m:r>
                      </m:e>
                      <m:sup>
                        <m:r>
                          <a:rPr lang="en-US" sz="4800" b="0" i="1" smtClean="0">
                            <a:ln w="0"/>
                            <a:solidFill>
                              <a:srgbClr val="FF000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𝑇𝐻</m:t>
                        </m:r>
                      </m:sup>
                    </m:sSup>
                  </m:oMath>
                </a14:m>
                <a:r>
                  <a:rPr lang="en-US" sz="4800" dirty="0">
                    <a:ln w="0"/>
                    <a:solidFill>
                      <a:srgbClr val="FF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SEMESTER</a:t>
                </a:r>
              </a:p>
              <a:p>
                <a:pPr algn="ctr"/>
                <a:r>
                  <a:rPr lang="en-US" sz="4800">
                    <a:ln w="0"/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2078/02/05</a:t>
                </a:r>
                <a:endParaRPr lang="en-US" sz="4800" dirty="0">
                  <a:ln w="0"/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just"/>
                <a:endParaRPr lang="en-US" sz="4800" dirty="0">
                  <a:ln w="0"/>
                  <a:solidFill>
                    <a:srgbClr val="FF000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  <a:p>
                <a:pPr algn="ctr"/>
                <a:r>
                  <a:rPr lang="en-US" sz="4800" dirty="0">
                    <a:ln w="0"/>
                    <a:solidFill>
                      <a:srgbClr val="00206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</a:t>
                </a:r>
                <a:r>
                  <a:rPr lang="en-US" sz="4800" dirty="0">
                    <a:ln w="0"/>
                    <a:solidFill>
                      <a:schemeClr val="bg2">
                        <a:lumMod val="10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PRESENTED BY	</a:t>
                </a:r>
                <a:r>
                  <a:rPr lang="en-US" sz="4800" dirty="0">
                    <a:ln w="0"/>
                    <a:solidFill>
                      <a:srgbClr val="C0000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						KALYAN DAHAL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E4B455E-A955-4522-9520-4B7AD5996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182" y="647114"/>
                <a:ext cx="10874326" cy="5625964"/>
              </a:xfrm>
              <a:prstGeom prst="rect">
                <a:avLst/>
              </a:prstGeom>
              <a:blipFill>
                <a:blip r:embed="rId2"/>
                <a:stretch>
                  <a:fillRect t="-3684" r="-392" b="-2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05695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FB3D05-0677-4364-B030-61DB6C921E8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6"/>
                <a:ext cx="10515600" cy="971306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5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5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5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planar</a:t>
                </a:r>
                <a:r>
                  <a:rPr lang="en-US" sz="5400" dirty="0">
                    <a:solidFill>
                      <a:srgbClr val="FF0000"/>
                    </a:solidFill>
                  </a:rPr>
                  <a:t>.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4FB3D05-0677-4364-B030-61DB6C921E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6"/>
                <a:ext cx="10515600" cy="971306"/>
              </a:xfrm>
              <a:blipFill>
                <a:blip r:embed="rId2"/>
                <a:stretch>
                  <a:fillRect l="-3130" t="-20755" b="-32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5F701E-371F-475F-B567-83BECA66DC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36432"/>
                <a:ext cx="10515600" cy="4840531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5 vertices and 10 edges. </a:t>
                </a:r>
                <a:r>
                  <a:rPr lang="en-US" sz="3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a planar graph. Then by Euler’s formula for planar graph, 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v – e + r = 2 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sz="3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 = 2 + e - v = 2 + 10 – 5 = 7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simple and no loop. We have,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3r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2e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</a:t>
                </a:r>
                <a:r>
                  <a:rPr lang="en-US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3.7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2.10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21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20 which is a contradiction.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planar graph</a:t>
                </a:r>
                <a:r>
                  <a:rPr lang="en-US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0" indent="0">
                  <a:buNone/>
                </a:pPr>
                <a:endParaRPr lang="en-US" dirty="0">
                  <a:solidFill>
                    <a:srgbClr val="00206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5F701E-371F-475F-B567-83BECA66DC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36432"/>
                <a:ext cx="10515600" cy="4840531"/>
              </a:xfrm>
              <a:blipFill>
                <a:blip r:embed="rId3"/>
                <a:stretch>
                  <a:fillRect l="-1507" t="-2771" r="-1449" b="-59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80523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AEF9C0-8631-43B2-A45E-2091563811C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4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 A complete bipartite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48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planar </a:t>
                </a:r>
                <a:r>
                  <a:rPr lang="en-US" sz="48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sz="4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 </a:t>
                </a:r>
                <a14:m>
                  <m:oMath xmlns:m="http://schemas.openxmlformats.org/officeDocument/2006/math">
                    <m:r>
                      <a:rPr lang="en-US" sz="4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4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or n </a:t>
                </a:r>
                <a14:m>
                  <m:oMath xmlns:m="http://schemas.openxmlformats.org/officeDocument/2006/math">
                    <m:r>
                      <a:rPr lang="en-US" sz="48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4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5AEF9C0-8631-43B2-A45E-2091563811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667" t="-20276" r="-2609" b="-267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F6322F-98DF-4F4B-BD49-9B3F1A2E10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en-US" sz="44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For </a:t>
                </a:r>
                <a:r>
                  <a:rPr lang="en-US" sz="4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4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or n </a:t>
                </a:r>
                <a14:m>
                  <m:oMath xmlns:m="http://schemas.openxmlformats.org/officeDocument/2006/math">
                    <m:r>
                      <a:rPr lang="en-US" sz="4000" i="1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4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2,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4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planar. Now, suppose that m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4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and n </a:t>
                </a:r>
                <a14:m>
                  <m:oMath xmlns:m="http://schemas.openxmlformats.org/officeDocument/2006/math">
                    <m:r>
                      <a:rPr lang="en-US" sz="4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4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3, in order to prove that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4000" i="1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00206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planar. It is sufficient to </a:t>
                </a:r>
                <a:r>
                  <a:rPr lang="en-US" sz="4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40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3</m:t>
                        </m:r>
                      </m:sub>
                    </m:sSub>
                  </m:oMath>
                </a14:m>
                <a:r>
                  <a:rPr lang="en-US" sz="40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planar.</a:t>
                </a:r>
              </a:p>
              <a:p>
                <a:pPr marL="0" indent="0" algn="just">
                  <a:buNone/>
                </a:pPr>
                <a:r>
                  <a:rPr lang="en-US" sz="4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possible,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4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4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a:rPr lang="en-US" sz="4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4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planar. Let a plane graph is</a:t>
                </a:r>
                <a:r>
                  <a:rPr lang="en-US" sz="4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𝑲</m:t>
                        </m:r>
                      </m:e>
                      <m:sub>
                        <m:r>
                          <a:rPr lang="en-US" sz="4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4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sz="4000" b="1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sz="4000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6 vertices and 9 edges. It follows that it divides the plane into 5 regions.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1F6322F-98DF-4F4B-BD49-9B3F1A2E10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2377" t="-4622" r="-2029" b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236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flip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F1970-7A37-47AF-A575-7C67FB4F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B01EC-EAA5-4242-92F7-915D1AFB6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81D26DE-8991-4FA9-A4EE-2B67E8950D86}"/>
              </a:ext>
            </a:extLst>
          </p:cNvPr>
          <p:cNvSpPr txBox="1">
            <a:spLocks/>
          </p:cNvSpPr>
          <p:nvPr/>
        </p:nvSpPr>
        <p:spPr>
          <a:xfrm>
            <a:off x="1693984" y="1871344"/>
            <a:ext cx="1032384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anose="020B0604020202020204" pitchFamily="34" charset="0"/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484AB408-5C5C-4DA8-A3EE-792B8F89C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600" y="1779907"/>
            <a:ext cx="5573486" cy="2298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27D174-47F0-4220-8E99-9678EFD284F4}"/>
                  </a:ext>
                </a:extLst>
              </p:cNvPr>
              <p:cNvSpPr txBox="1"/>
              <p:nvPr/>
            </p:nvSpPr>
            <p:spPr>
              <a:xfrm>
                <a:off x="838200" y="4746171"/>
                <a:ext cx="10323844" cy="15912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On the other hand , each region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2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3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is bounded by at least four edges. Thus  if we apply the same argument.</a:t>
                </a:r>
              </a:p>
              <a:p>
                <a:pPr algn="just"/>
                <a:r>
                  <a:rPr lang="en-US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have, 2e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4r …. (</a:t>
                </a:r>
                <a:r>
                  <a:rPr lang="en-US" sz="3200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2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327D174-47F0-4220-8E99-9678EFD284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46171"/>
                <a:ext cx="10323844" cy="1591269"/>
              </a:xfrm>
              <a:prstGeom prst="rect">
                <a:avLst/>
              </a:prstGeom>
              <a:blipFill>
                <a:blip r:embed="rId3"/>
                <a:stretch>
                  <a:fillRect l="-1536" t="-5364" r="-1536" b="-11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4241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B7A18-D039-4E87-A156-EB8ABAD7B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Continued…..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45871-6C31-44A3-A4BA-49F13EC4F4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n-US" sz="4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Now, we have,</a:t>
                </a:r>
              </a:p>
              <a:p>
                <a:pPr marL="0" indent="0" algn="just">
                  <a:buNone/>
                </a:pPr>
                <a:r>
                  <a:rPr lang="en-US" sz="40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v – e + r = 2     </a:t>
                </a:r>
                <a:r>
                  <a:rPr lang="en-US" sz="3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= 2 + e – v</a:t>
                </a:r>
              </a:p>
              <a:p>
                <a:pPr marL="0" indent="0" algn="just">
                  <a:buNone/>
                </a:pPr>
                <a:r>
                  <a:rPr lang="en-US" sz="3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now, 2e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4(2 + e – v)  </a:t>
                </a:r>
                <a:r>
                  <a:rPr lang="en-US" sz="3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 + 2e – 2v   </a:t>
                </a:r>
              </a:p>
              <a:p>
                <a:pPr marL="0" indent="0" algn="just">
                  <a:buNone/>
                </a:pPr>
                <a:r>
                  <a:rPr lang="en-US" sz="3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2v – 4 </a:t>
                </a:r>
                <a14:m>
                  <m:oMath xmlns:m="http://schemas.openxmlformats.org/officeDocument/2006/math">
                    <m:r>
                      <a:rPr lang="en-US" sz="3600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2e – e 	</a:t>
                </a:r>
                <a:r>
                  <a:rPr lang="en-US" sz="3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2v – 4</a:t>
                </a:r>
              </a:p>
              <a:p>
                <a:pPr marL="0" indent="0" algn="just">
                  <a:buNone/>
                </a:pPr>
                <a:r>
                  <a:rPr lang="en-US" sz="3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Again, v = 6 and e = 9 </a:t>
                </a:r>
              </a:p>
              <a:p>
                <a:pPr marL="0" indent="0" algn="just">
                  <a:buNone/>
                </a:pPr>
                <a:r>
                  <a:rPr lang="en-US" sz="3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Then,  9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2.6 – 4 = 12 – 4 = 8 </a:t>
                </a:r>
              </a:p>
              <a:p>
                <a:pPr marL="0" indent="0" algn="just">
                  <a:buNone/>
                </a:pPr>
                <a:r>
                  <a:rPr lang="en-US" sz="3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		9</a:t>
                </a:r>
                <a:r>
                  <a:rPr lang="en-US" sz="36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36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8, which is contradiction.</a:t>
                </a:r>
              </a:p>
              <a:p>
                <a:pPr marL="0" indent="0" algn="just">
                  <a:buNone/>
                </a:pPr>
                <a:r>
                  <a:rPr lang="en-US" sz="3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600" i="1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36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 3</m:t>
                        </m:r>
                      </m:sub>
                    </m:sSub>
                  </m:oMath>
                </a14:m>
                <a:r>
                  <a:rPr lang="en-US" sz="3600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planar. Hence proved.</a:t>
                </a:r>
              </a:p>
              <a:p>
                <a:pPr marL="0" indent="0" algn="just">
                  <a:buNone/>
                </a:pPr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6445871-6C31-44A3-A4BA-49F13EC4F4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855" t="-4762" b="-39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691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0D91F-2AA1-4994-B8DF-B097D03F2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Graph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8876-170B-4861-B021-50F8AB084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just">
              <a:buNone/>
            </a:pPr>
            <a:r>
              <a:rPr lang="en-US" sz="3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 </a:t>
            </a:r>
            <a:r>
              <a:rPr lang="en-US" sz="3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colouring</a:t>
            </a:r>
            <a:r>
              <a:rPr lang="en-US" sz="3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vertex </a:t>
            </a:r>
            <a:r>
              <a:rPr lang="en-US" sz="3400" dirty="0" err="1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colouring</a:t>
            </a:r>
            <a:r>
              <a:rPr lang="en-US" sz="3400" dirty="0">
                <a:solidFill>
                  <a:srgbClr val="00B0F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 graph G is the assignment of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the vertices of G, one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each vertex, so that no two adjacent vertices have the same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en-US" sz="3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en-US" sz="34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colourable</a:t>
            </a:r>
            <a:r>
              <a:rPr lang="en-US" sz="34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A 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en-US" sz="34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colouring</a:t>
            </a:r>
            <a:r>
              <a:rPr lang="en-US" sz="3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of G 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colouring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G using k-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colours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If G has a 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colouring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then G is said to be k-</a:t>
            </a:r>
            <a:r>
              <a:rPr lang="en-US" sz="3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colourable</a:t>
            </a:r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4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825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6ED08-1BEE-425A-9F65-0C694CC33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Continued…..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667C22B6-443D-499E-BAB8-F677821976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9146" y="1899138"/>
            <a:ext cx="8975186" cy="4262511"/>
          </a:xfrm>
        </p:spPr>
      </p:pic>
    </p:spTree>
    <p:extLst>
      <p:ext uri="{BB962C8B-B14F-4D97-AF65-F5344CB8AC3E}">
        <p14:creationId xmlns:p14="http://schemas.microsoft.com/office/powerpoint/2010/main" val="32337967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DA738-1F7B-44A1-9467-6D16EC51F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rgbClr val="FF0000"/>
                </a:solidFill>
              </a:rPr>
              <a:t>Chromatic number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28F98-79BC-4451-AD52-3D12FC4D2E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000" dirty="0">
                    <a:solidFill>
                      <a:srgbClr val="002060"/>
                    </a:solidFill>
                  </a:rPr>
                  <a:t>The minimum number of </a:t>
                </a:r>
                <a:r>
                  <a:rPr lang="en-US" sz="3000" dirty="0" err="1">
                    <a:solidFill>
                      <a:srgbClr val="002060"/>
                    </a:solidFill>
                  </a:rPr>
                  <a:t>colours</a:t>
                </a:r>
                <a:r>
                  <a:rPr lang="en-US" sz="3000" dirty="0">
                    <a:solidFill>
                      <a:srgbClr val="002060"/>
                    </a:solidFill>
                  </a:rPr>
                  <a:t> required for vertex </a:t>
                </a:r>
                <a:r>
                  <a:rPr lang="en-US" sz="3000" dirty="0" err="1">
                    <a:solidFill>
                      <a:srgbClr val="002060"/>
                    </a:solidFill>
                  </a:rPr>
                  <a:t>colouring</a:t>
                </a:r>
                <a:r>
                  <a:rPr lang="en-US" sz="3000" dirty="0">
                    <a:solidFill>
                      <a:srgbClr val="002060"/>
                    </a:solidFill>
                  </a:rPr>
                  <a:t> of a graph G is called chromatic number of the graph. It is denoted by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𝜒</m:t>
                    </m:r>
                    <m:r>
                      <a:rPr lang="en-US" sz="3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en-US" sz="3000" b="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000" dirty="0">
                    <a:solidFill>
                      <a:srgbClr val="002060"/>
                    </a:solidFill>
                  </a:rPr>
                  <a:t>.</a:t>
                </a:r>
              </a:p>
              <a:p>
                <a:pPr marL="0" indent="0" algn="just">
                  <a:buNone/>
                </a:pPr>
                <a:r>
                  <a:rPr lang="en-US" sz="3000" dirty="0">
                    <a:solidFill>
                      <a:srgbClr val="FF0000"/>
                    </a:solidFill>
                  </a:rPr>
                  <a:t>Note: </a:t>
                </a:r>
                <a:r>
                  <a:rPr lang="en-US" sz="3000" dirty="0">
                    <a:solidFill>
                      <a:srgbClr val="002060"/>
                    </a:solidFill>
                  </a:rPr>
                  <a:t>1. the chromatic number of null graph is 1.</a:t>
                </a:r>
              </a:p>
              <a:p>
                <a:pPr marL="0" indent="0" algn="just">
                  <a:buNone/>
                </a:pPr>
                <a:r>
                  <a:rPr lang="en-US" sz="3000" dirty="0">
                    <a:solidFill>
                      <a:srgbClr val="002060"/>
                    </a:solidFill>
                  </a:rPr>
                  <a:t>2. The chromatic number of a graph having at least one edge is 2.</a:t>
                </a:r>
              </a:p>
              <a:p>
                <a:pPr marL="0" indent="0" algn="just">
                  <a:buNone/>
                </a:pPr>
                <a:r>
                  <a:rPr lang="en-US" sz="3000" dirty="0">
                    <a:solidFill>
                      <a:srgbClr val="002060"/>
                    </a:solidFill>
                  </a:rPr>
                  <a:t>3. The chromatic number of a path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002060"/>
                    </a:solidFill>
                  </a:rPr>
                  <a:t> is 2 for all n </a:t>
                </a:r>
                <a14:m>
                  <m:oMath xmlns:m="http://schemas.openxmlformats.org/officeDocument/2006/math">
                    <m:r>
                      <a:rPr lang="en-US" sz="3000" i="1" smtClean="0">
                        <a:solidFill>
                          <a:srgbClr val="00206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000" dirty="0">
                    <a:solidFill>
                      <a:srgbClr val="002060"/>
                    </a:solidFill>
                  </a:rPr>
                  <a:t> 2.</a:t>
                </a:r>
              </a:p>
              <a:p>
                <a:pPr marL="0" indent="0" algn="just">
                  <a:buNone/>
                </a:pPr>
                <a:r>
                  <a:rPr lang="en-US" sz="3000" dirty="0">
                    <a:solidFill>
                      <a:srgbClr val="002060"/>
                    </a:solidFill>
                  </a:rPr>
                  <a:t>4. The chromatic number of a complete graph is n.</a:t>
                </a:r>
              </a:p>
              <a:p>
                <a:pPr marL="0" indent="0" algn="just">
                  <a:buNone/>
                </a:pPr>
                <a:r>
                  <a:rPr lang="en-US" sz="3000" dirty="0">
                    <a:solidFill>
                      <a:srgbClr val="002060"/>
                    </a:solidFill>
                  </a:rPr>
                  <a:t>5. The chromatic number of a cycle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00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3000" b="0" i="1" smtClean="0">
                            <a:solidFill>
                              <a:srgbClr val="00206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000" dirty="0">
                    <a:solidFill>
                      <a:srgbClr val="002060"/>
                    </a:solidFill>
                  </a:rPr>
                  <a:t> is 2 if n is even and 3 if n is odd.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128F98-79BC-4451-AD52-3D12FC4D2E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801" r="-1333" b="-6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85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98044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F27B-E752-4151-BD3F-F937B42E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Theorem: Let G be a planar (p, q)-graph with k number of components with r regions then, </a:t>
            </a: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p – q </a:t>
            </a:r>
            <a: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 r = k + 1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36C8F-1480-45A5-B800-76A3E59717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 algn="just">
                  <a:buNone/>
                </a:pPr>
                <a:r>
                  <a:rPr lang="en-US" sz="32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Let G be a planar (p, q)-graph with k components with r number of regions.</a:t>
                </a:r>
              </a:p>
              <a:p>
                <a:pPr marL="0" indent="0" algn="just">
                  <a:buNone/>
                </a:pP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 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												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component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vertices,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edges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regions. Then applying Euler’s formula to each component.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36C8F-1480-45A5-B800-76A3E59717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3922" r="-1333" b="-2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Pentagon 3">
            <a:extLst>
              <a:ext uri="{FF2B5EF4-FFF2-40B4-BE49-F238E27FC236}">
                <a16:creationId xmlns:a16="http://schemas.microsoft.com/office/drawing/2014/main" id="{CE387BED-46D3-41AC-A35C-E8F0DD0CE93C}"/>
              </a:ext>
            </a:extLst>
          </p:cNvPr>
          <p:cNvSpPr/>
          <p:nvPr/>
        </p:nvSpPr>
        <p:spPr>
          <a:xfrm>
            <a:off x="1702191" y="2940148"/>
            <a:ext cx="1350498" cy="1325563"/>
          </a:xfrm>
          <a:prstGeom prst="pentagon">
            <a:avLst/>
          </a:prstGeom>
          <a:ln>
            <a:solidFill>
              <a:srgbClr val="C00000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6CA99B-3B77-400E-AB1C-A57B6FC5EC57}"/>
              </a:ext>
            </a:extLst>
          </p:cNvPr>
          <p:cNvSpPr/>
          <p:nvPr/>
        </p:nvSpPr>
        <p:spPr>
          <a:xfrm>
            <a:off x="2335237" y="3699803"/>
            <a:ext cx="45719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F55A6E-D613-457C-A302-FD8157E7BAC4}"/>
              </a:ext>
            </a:extLst>
          </p:cNvPr>
          <p:cNvCxnSpPr>
            <a:stCxn id="4" idx="0"/>
          </p:cNvCxnSpPr>
          <p:nvPr/>
        </p:nvCxnSpPr>
        <p:spPr>
          <a:xfrm>
            <a:off x="2377440" y="2940148"/>
            <a:ext cx="0" cy="80537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8F922F6-513A-4FEE-9FDB-60602272FC98}"/>
              </a:ext>
            </a:extLst>
          </p:cNvPr>
          <p:cNvCxnSpPr>
            <a:stCxn id="4" idx="1"/>
          </p:cNvCxnSpPr>
          <p:nvPr/>
        </p:nvCxnSpPr>
        <p:spPr>
          <a:xfrm>
            <a:off x="1702192" y="3446467"/>
            <a:ext cx="675248" cy="27619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689013A-6D15-4298-B972-955A0623C787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H="1">
            <a:off x="1960114" y="3699803"/>
            <a:ext cx="397983" cy="56590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23FA0E5-5F41-4F90-8B8B-597F1E7693E9}"/>
              </a:ext>
            </a:extLst>
          </p:cNvPr>
          <p:cNvCxnSpPr/>
          <p:nvPr/>
        </p:nvCxnSpPr>
        <p:spPr>
          <a:xfrm>
            <a:off x="2375383" y="3722662"/>
            <a:ext cx="407963" cy="54304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7DF20A-6459-4FF5-89BD-772B2F3C3EEF}"/>
              </a:ext>
            </a:extLst>
          </p:cNvPr>
          <p:cNvCxnSpPr>
            <a:stCxn id="5" idx="0"/>
            <a:endCxn id="4" idx="5"/>
          </p:cNvCxnSpPr>
          <p:nvPr/>
        </p:nvCxnSpPr>
        <p:spPr>
          <a:xfrm flipV="1">
            <a:off x="2358097" y="3446467"/>
            <a:ext cx="694591" cy="25333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2DE6B5E4-3415-4C25-9B6F-574C5E7C1F89}"/>
              </a:ext>
            </a:extLst>
          </p:cNvPr>
          <p:cNvSpPr/>
          <p:nvPr/>
        </p:nvSpPr>
        <p:spPr>
          <a:xfrm>
            <a:off x="4839286" y="3319975"/>
            <a:ext cx="1730326" cy="9457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DE6F4B-386B-4A9F-A7A7-FF84B79DB556}"/>
              </a:ext>
            </a:extLst>
          </p:cNvPr>
          <p:cNvCxnSpPr>
            <a:cxnSpLocks/>
          </p:cNvCxnSpPr>
          <p:nvPr/>
        </p:nvCxnSpPr>
        <p:spPr>
          <a:xfrm flipH="1" flipV="1">
            <a:off x="3554435" y="3319975"/>
            <a:ext cx="1284850" cy="9457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D404AD4-57BB-4780-A472-64F9DC4BDF1B}"/>
              </a:ext>
            </a:extLst>
          </p:cNvPr>
          <p:cNvCxnSpPr>
            <a:cxnSpLocks/>
          </p:cNvCxnSpPr>
          <p:nvPr/>
        </p:nvCxnSpPr>
        <p:spPr>
          <a:xfrm>
            <a:off x="3502853" y="3319975"/>
            <a:ext cx="13364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366B612D-AFF6-4A60-8F7D-9C4AFBF7AA46}"/>
              </a:ext>
            </a:extLst>
          </p:cNvPr>
          <p:cNvCxnSpPr/>
          <p:nvPr/>
        </p:nvCxnSpPr>
        <p:spPr>
          <a:xfrm flipV="1">
            <a:off x="4839285" y="2391508"/>
            <a:ext cx="407964" cy="9513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D55067DB-AEAE-4D69-8A6E-7915584530F4}"/>
              </a:ext>
            </a:extLst>
          </p:cNvPr>
          <p:cNvCxnSpPr>
            <a:cxnSpLocks/>
          </p:cNvCxnSpPr>
          <p:nvPr/>
        </p:nvCxnSpPr>
        <p:spPr>
          <a:xfrm>
            <a:off x="5264535" y="2391508"/>
            <a:ext cx="1322365" cy="1401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6DDADDC-F44F-4AF0-80CC-D8C0E9975D46}"/>
              </a:ext>
            </a:extLst>
          </p:cNvPr>
          <p:cNvCxnSpPr/>
          <p:nvPr/>
        </p:nvCxnSpPr>
        <p:spPr>
          <a:xfrm flipH="1">
            <a:off x="4839285" y="3792841"/>
            <a:ext cx="1730327" cy="472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1C210BB-6EFC-4DAC-AC28-1E52517E7EB5}"/>
              </a:ext>
            </a:extLst>
          </p:cNvPr>
          <p:cNvCxnSpPr/>
          <p:nvPr/>
        </p:nvCxnSpPr>
        <p:spPr>
          <a:xfrm flipV="1">
            <a:off x="7961128" y="3327084"/>
            <a:ext cx="422031" cy="6742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DABB38F1-5BDE-4DCC-A489-F7B8F010D4E1}"/>
              </a:ext>
            </a:extLst>
          </p:cNvPr>
          <p:cNvCxnSpPr/>
          <p:nvPr/>
        </p:nvCxnSpPr>
        <p:spPr>
          <a:xfrm>
            <a:off x="7990449" y="3982755"/>
            <a:ext cx="849921" cy="434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3AEADA0-0EED-4282-8B95-6549886C141D}"/>
              </a:ext>
            </a:extLst>
          </p:cNvPr>
          <p:cNvCxnSpPr>
            <a:cxnSpLocks/>
          </p:cNvCxnSpPr>
          <p:nvPr/>
        </p:nvCxnSpPr>
        <p:spPr>
          <a:xfrm flipV="1">
            <a:off x="8840370" y="4164212"/>
            <a:ext cx="233292" cy="2530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644E5A9-B4CE-44E4-B279-A0A4C84DB42B}"/>
              </a:ext>
            </a:extLst>
          </p:cNvPr>
          <p:cNvCxnSpPr/>
          <p:nvPr/>
        </p:nvCxnSpPr>
        <p:spPr>
          <a:xfrm>
            <a:off x="9073662" y="4121921"/>
            <a:ext cx="0" cy="5906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24D9ABE-4777-46D9-8ADF-6C66B06A70AD}"/>
              </a:ext>
            </a:extLst>
          </p:cNvPr>
          <p:cNvCxnSpPr/>
          <p:nvPr/>
        </p:nvCxnSpPr>
        <p:spPr>
          <a:xfrm>
            <a:off x="9087730" y="4712589"/>
            <a:ext cx="8299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FA1BB91-E391-48F3-9947-38214FC02280}"/>
              </a:ext>
            </a:extLst>
          </p:cNvPr>
          <p:cNvCxnSpPr/>
          <p:nvPr/>
        </p:nvCxnSpPr>
        <p:spPr>
          <a:xfrm flipH="1" flipV="1">
            <a:off x="9594166" y="4417255"/>
            <a:ext cx="323557" cy="29533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1143F1C-0D5C-4AEA-946D-B22261F8B8EA}"/>
              </a:ext>
            </a:extLst>
          </p:cNvPr>
          <p:cNvCxnSpPr/>
          <p:nvPr/>
        </p:nvCxnSpPr>
        <p:spPr>
          <a:xfrm flipV="1">
            <a:off x="9621421" y="4029274"/>
            <a:ext cx="624251" cy="3879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F281BD72-6FB7-42F1-A65B-AA6F882B99DE}"/>
              </a:ext>
            </a:extLst>
          </p:cNvPr>
          <p:cNvCxnSpPr/>
          <p:nvPr/>
        </p:nvCxnSpPr>
        <p:spPr>
          <a:xfrm flipH="1" flipV="1">
            <a:off x="9726623" y="3266551"/>
            <a:ext cx="505263" cy="7810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034EA07C-74AF-4815-88D7-4F987E34E952}"/>
              </a:ext>
            </a:extLst>
          </p:cNvPr>
          <p:cNvCxnSpPr/>
          <p:nvPr/>
        </p:nvCxnSpPr>
        <p:spPr>
          <a:xfrm flipH="1">
            <a:off x="9516206" y="3229851"/>
            <a:ext cx="210430" cy="3547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6EC8679D-B78A-4E14-AF6F-B5C6E8A78FCC}"/>
              </a:ext>
            </a:extLst>
          </p:cNvPr>
          <p:cNvCxnSpPr/>
          <p:nvPr/>
        </p:nvCxnSpPr>
        <p:spPr>
          <a:xfrm flipH="1" flipV="1">
            <a:off x="8397825" y="3327050"/>
            <a:ext cx="1118381" cy="26009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010227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2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3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4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5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9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2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9F27B-E752-4151-BD3F-F937B42E3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4800" dirty="0"/>
              <a:t>Continued….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36C8F-1480-45A5-B800-76A3E59717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We have,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…………………….</a:t>
                </a:r>
              </a:p>
              <a:p>
                <a:pPr marL="0" indent="0" algn="just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2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Adding,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+….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+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+ …+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= 2k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we have counted the unbounded region k – 1 times more, so we must have, p – q + r + (k – 1) = 2k 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endParaRPr lang="en-US" b="0" i="1" dirty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	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−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𝑞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. Hence proved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536C8F-1480-45A5-B800-76A3E59717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3367592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53BA4-135E-4604-9182-96B850E01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3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Theorem: let G be a (p, q)- simple graph and q &gt; 2, then the boundary of any region contains at least three edges.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8EEB8-75ED-48A0-888D-F9B5A418CC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since, the graph is simple, there is no loops and no parallel edges.</a:t>
                </a:r>
              </a:p>
              <a:p>
                <a:pPr marL="0" indent="0" algn="just">
                  <a:buNone/>
                </a:pPr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G has just one region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q &gt; 2</a:t>
                </a:r>
              </a:p>
              <a:p>
                <a:pPr marL="0" indent="0" algn="just">
                  <a:buNone/>
                </a:pPr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4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4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sz="4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at least three edges. In other cases there needs at least three edge to form any cycle. Hence proved</a:t>
                </a:r>
                <a:r>
                  <a:rPr lang="en-US" sz="48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68EEB8-75ED-48A0-888D-F9B5A418CC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667" t="-4762" r="-2609" b="-63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5642838"/>
      </p:ext>
    </p:extLst>
  </p:cSld>
  <p:clrMapOvr>
    <a:masterClrMapping/>
  </p:clrMapOvr>
  <p:transition spd="slow">
    <p:wheel spokes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9B79D79-84A0-48C8-B22C-5530CD71907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10515600" cy="1716893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US" sz="3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 Let G be a simple connected planar (p, q)-graph with q </a:t>
                </a:r>
                <a14:m>
                  <m:oMath xmlns:m="http://schemas.openxmlformats.org/officeDocument/2006/math">
                    <m:r>
                      <a:rPr lang="en-US" sz="3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 and r regions, then (</a:t>
                </a:r>
                <a:r>
                  <a:rPr lang="en-US" sz="3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3r </a:t>
                </a:r>
                <a14:m>
                  <m:oMath xmlns:m="http://schemas.openxmlformats.org/officeDocument/2006/math">
                    <m:r>
                      <a:rPr lang="en-US" sz="34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2q (ii) q </a:t>
                </a:r>
                <a14:m>
                  <m:oMath xmlns:m="http://schemas.openxmlformats.org/officeDocument/2006/math">
                    <m:r>
                      <a:rPr lang="en-US" sz="3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3p - 6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9B79D79-84A0-48C8-B22C-5530CD7190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10515600" cy="1716893"/>
              </a:xfrm>
              <a:blipFill>
                <a:blip r:embed="rId2"/>
                <a:stretch>
                  <a:fillRect l="-1623" r="-1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6C719-F73E-4857-8082-90AD9B2FA5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00666"/>
                <a:ext cx="10515600" cy="4692209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 : (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If q = 2, then there is only one exterior region.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= 1</a:t>
                </a:r>
              </a:p>
              <a:p>
                <a:pPr marL="0" indent="0" algn="just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3.1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2.2  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is satisfied.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q &gt; 2 then the boundary of each region contains at least three edges. Since there are r regions and q edges in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each edge occurs on the boundary of a region exactly twice therefore either in two different regions or twice in the same region.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2q =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func>
                          <m:func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latin typeface="Cambria Math" panose="02040503050406030204" pitchFamily="18" charset="0"/>
                              </a:rPr>
                              <m:t>deg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d>
                          </m:e>
                        </m:func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≥3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e>
                    </m:nary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3r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2q</a:t>
                </a:r>
              </a:p>
              <a:p>
                <a:pPr marL="0" indent="0" algn="just">
                  <a:buNone/>
                </a:pPr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CB6C719-F73E-4857-8082-90AD9B2FA5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00666"/>
                <a:ext cx="10515600" cy="4692209"/>
              </a:xfrm>
              <a:blipFill>
                <a:blip r:embed="rId3"/>
                <a:stretch>
                  <a:fillRect l="-1507" t="-2857" r="-1449" b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834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54373-5453-44CB-8A42-F1BBFD766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9103"/>
          </a:xfrm>
        </p:spPr>
        <p:txBody>
          <a:bodyPr/>
          <a:lstStyle/>
          <a:p>
            <a:pPr algn="ctr"/>
            <a:r>
              <a:rPr lang="en-US" dirty="0"/>
              <a:t>Continued…..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4D6E1-D51B-4A90-A2F1-40BF8CDA42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94228"/>
                <a:ext cx="10515600" cy="4882735"/>
              </a:xfrm>
            </p:spPr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3200" dirty="0"/>
                  <a:t>(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ii) From part (</a:t>
                </a:r>
                <a:r>
                  <a:rPr lang="en-US" sz="3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we get,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3r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2q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		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r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 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applying r in Euler’s formula, 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2 = p – q + r 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p – q +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 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   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 −3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+ 2</m:t>
                        </m:r>
                        <m:r>
                          <a:rPr lang="en-US" sz="3200" b="0" i="1" dirty="0" smtClean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 − </m:t>
                        </m:r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𝑞</m:t>
                        </m:r>
                      </m:num>
                      <m:den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6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3p – q 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q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3p – 6. Hence proved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94D6E1-D51B-4A90-A2F1-40BF8CDA42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94228"/>
                <a:ext cx="10515600" cy="4882735"/>
              </a:xfrm>
              <a:blipFill>
                <a:blip r:embed="rId2"/>
                <a:stretch>
                  <a:fillRect l="-1507" t="-37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6638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5975-BB58-4298-9CE6-D0623EEE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maximum number of edges in the planar graph with 9 vertices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CDB27D-8BC2-4A32-A951-6A851C921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Here,   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V = 9 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Now, 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3v – 6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 </a:t>
                </a:r>
                <a14:m>
                  <m:oMath xmlns:m="http://schemas.openxmlformats.org/officeDocument/2006/math">
                    <m:r>
                      <a:rPr lang="en-US" sz="3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 – 6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27 – 6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21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the maximum number of edges possible in the planner graph with 9 vertices is 21</a:t>
                </a:r>
                <a:r>
                  <a:rPr lang="en-US" sz="3200" dirty="0"/>
                  <a:t>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CDB27D-8BC2-4A32-A951-6A851C921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4202" r="-1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3057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5975-BB58-4298-9CE6-D0623EEE8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the maximum number of vertices necessary for a graph with 21 edges to be planar 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CDB27D-8BC2-4A32-A951-6A851C9213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Here,   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e = 21 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Now, e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3v – 6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21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3v – 6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21 +6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3v 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27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3v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</a:t>
                </a:r>
                <a:r>
                  <a:rPr lang="en-US" sz="3200" dirty="0">
                    <a:latin typeface="Times New Roman" panose="02020603050405020304" pitchFamily="18" charset="0"/>
                    <a:ea typeface="Cambria Math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9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v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Hence, the maximum number of vertices required is 9.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CDB27D-8BC2-4A32-A951-6A851C9213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7" t="-42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027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F51004-70A6-4131-8C26-C1B769959B6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algn="just"/>
                <a:r>
                  <a:rPr lang="en-US" sz="5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Theorem: A complete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5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5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5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planar </a:t>
                </a:r>
                <a:r>
                  <a:rPr lang="en-US" sz="5400" dirty="0" err="1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US" sz="5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 </a:t>
                </a:r>
                <a14:m>
                  <m:oMath xmlns:m="http://schemas.openxmlformats.org/officeDocument/2006/math">
                    <m:r>
                      <a:rPr lang="en-US" sz="54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5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4 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F51004-70A6-4131-8C26-C1B769959B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130" t="-28571" r="-3072" b="-377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E61B22-C10F-48D0-A77F-69BCEB6448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 algn="just">
                  <a:buNone/>
                </a:pPr>
                <a:r>
                  <a:rPr lang="en-US" sz="3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Proof: It is clear that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6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planar for n = 1, 2, 3, 4. Now, we have only to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non-planar if n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5. For this we show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planar.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Clearly,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has 5 vertices and 10 edges.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i.e. v = 5 and e = 10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So, 3v – 6 = 3.5 – 6 = 15 – 6 = 9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i.e. e &gt; 3v – 6.</a:t>
                </a:r>
              </a:p>
              <a:p>
                <a:pPr marL="0" indent="0" algn="just">
                  <a:buNone/>
                </a:pPr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the graph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cannot be planar. Hence proved</a:t>
                </a:r>
                <a:r>
                  <a:rPr lang="en-US" sz="3200" dirty="0"/>
                  <a:t>. </a:t>
                </a:r>
              </a:p>
              <a:p>
                <a:pPr marL="0" indent="0">
                  <a:buNone/>
                </a:pPr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E61B22-C10F-48D0-A77F-69BCEB6448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797" t="-3501" r="-1449" b="-33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3662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prism isInverted="1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</TotalTime>
  <Words>1331</Words>
  <Application>Microsoft Office PowerPoint</Application>
  <PresentationFormat>Widescreen</PresentationFormat>
  <Paragraphs>111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Garamond</vt:lpstr>
      <vt:lpstr>Times New Roman</vt:lpstr>
      <vt:lpstr>Organic</vt:lpstr>
      <vt:lpstr>Office Theme</vt:lpstr>
      <vt:lpstr>PowerPoint Presentation</vt:lpstr>
      <vt:lpstr>Theorem: Let G be a planar (p, q)-graph with k number of components with r regions then, p – q + r = k + 1</vt:lpstr>
      <vt:lpstr>Continued….</vt:lpstr>
      <vt:lpstr>Theorem: let G be a (p, q)- simple graph and q &gt; 2, then the boundary of any region contains at least three edges.</vt:lpstr>
      <vt:lpstr>Theorem: Let G be a simple connected planar (p, q)-graph with q ≥ 2 and r regions, then (i) 3r ≤ 2q (ii) q ≤ 3p - 6 </vt:lpstr>
      <vt:lpstr>Continued…..</vt:lpstr>
      <vt:lpstr>Find the maximum number of edges in the planar graph with 9 vertices ?</vt:lpstr>
      <vt:lpstr>Find the maximum number of vertices necessary for a graph with 21 edges to be planar ?</vt:lpstr>
      <vt:lpstr>Theorem: A complete graph K_n is planar iff n ≤ 4 </vt:lpstr>
      <vt:lpstr>The graph K_5 is not planar. </vt:lpstr>
      <vt:lpstr>Theorem: A complete bipartite graph K_(m,   n) planar iff m ≤ 2 or n ≤ 2. </vt:lpstr>
      <vt:lpstr>Continued……</vt:lpstr>
      <vt:lpstr>Continued…..</vt:lpstr>
      <vt:lpstr>Graph colouring </vt:lpstr>
      <vt:lpstr>Continued….. </vt:lpstr>
      <vt:lpstr>Chromatic number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CPN</dc:creator>
  <cp:lastModifiedBy>CPN</cp:lastModifiedBy>
  <cp:revision>83</cp:revision>
  <dcterms:created xsi:type="dcterms:W3CDTF">2021-05-11T06:36:39Z</dcterms:created>
  <dcterms:modified xsi:type="dcterms:W3CDTF">2021-05-19T00:33:42Z</dcterms:modified>
</cp:coreProperties>
</file>