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4" r:id="rId3"/>
    <p:sldId id="258" r:id="rId4"/>
    <p:sldId id="265" r:id="rId5"/>
    <p:sldId id="277" r:id="rId6"/>
    <p:sldId id="278" r:id="rId7"/>
    <p:sldId id="279" r:id="rId8"/>
    <p:sldId id="280" r:id="rId9"/>
    <p:sldId id="282" r:id="rId10"/>
    <p:sldId id="283" r:id="rId11"/>
    <p:sldId id="281" r:id="rId12"/>
    <p:sldId id="284" r:id="rId13"/>
    <p:sldId id="28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9D7D-C0F4-4940-A888-6A81FDB7B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3D6E5-4B5A-41F1-9DAF-12132AF52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F7627-D255-447A-8E56-12ED3E67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7E7E-335A-4691-9663-70F1DC927A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6F966-B12B-497A-9201-4501CF75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DC180-419E-4CA6-9025-9B0FEB3D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9B8-62B2-4F22-84C3-8186F4F4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8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31F0-0F25-4850-BA11-D249A039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2101D-7483-4619-979D-6848D1D3A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B8397-3A4A-4B4E-89D6-11C13CDA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7E7E-335A-4691-9663-70F1DC927A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996E2-B78F-4FEB-B333-9CC7F0ECC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64D48-43F5-47AE-8E53-E8DA8399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9B8-62B2-4F22-84C3-8186F4F4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8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2BC787-7162-4A42-A27A-39723CC8F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F8A85-BCBA-4FFB-99A9-9A62464A2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C43B1-3B00-41D5-B169-40E80522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7E7E-335A-4691-9663-70F1DC927A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9A5F7-6C0C-486A-A3BB-DA310B22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B12DC-CFAA-4DA2-9412-A3281109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9B8-62B2-4F22-84C3-8186F4F4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39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F9B7E7E-335A-4691-9663-70F1DC927A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E3B09B8-62B2-4F22-84C3-8186F4F4A9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41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7E7E-335A-4691-9663-70F1DC927A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9B8-62B2-4F22-84C3-8186F4F4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0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7E7E-335A-4691-9663-70F1DC927A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9B8-62B2-4F22-84C3-8186F4F4A97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830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7E7E-335A-4691-9663-70F1DC927A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9B8-62B2-4F22-84C3-8186F4F4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80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7E7E-335A-4691-9663-70F1DC927A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9B8-62B2-4F22-84C3-8186F4F4A97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384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7E7E-335A-4691-9663-70F1DC927A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9B8-62B2-4F22-84C3-8186F4F4A9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428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7E7E-335A-4691-9663-70F1DC927A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9B8-62B2-4F22-84C3-8186F4F4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56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7E7E-335A-4691-9663-70F1DC927A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9B8-62B2-4F22-84C3-8186F4F4A97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91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3508-A6DA-4AF8-B3CF-C34BB6B8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1D99-679E-45C2-B1A7-936373C04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6C8AA-6CBA-4B40-9139-1BEC57DE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7E7E-335A-4691-9663-70F1DC927A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A8572-348D-451A-AE40-5C5E1057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F9C30-DCE0-484C-A3F0-471DCAA5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9B8-62B2-4F22-84C3-8186F4F4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3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7E7E-335A-4691-9663-70F1DC927A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9B8-62B2-4F22-84C3-8186F4F4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44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7E7E-335A-4691-9663-70F1DC927A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9B8-62B2-4F22-84C3-8186F4F4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32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7E7E-335A-4691-9663-70F1DC927A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9B8-62B2-4F22-84C3-8186F4F4A9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1762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7E7E-335A-4691-9663-70F1DC927A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9B8-62B2-4F22-84C3-8186F4F4A9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6367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7E7E-335A-4691-9663-70F1DC927A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9B8-62B2-4F22-84C3-8186F4F4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581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7E7E-335A-4691-9663-70F1DC927A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9B8-62B2-4F22-84C3-8186F4F4A9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7174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7E7E-335A-4691-9663-70F1DC927A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9B8-62B2-4F22-84C3-8186F4F4A97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9216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7E7E-335A-4691-9663-70F1DC927A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9B8-62B2-4F22-84C3-8186F4F4A9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9597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7E7E-335A-4691-9663-70F1DC927A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9B8-62B2-4F22-84C3-8186F4F4A97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8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E884-FFEA-442F-AD9B-0C5BF3DA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2BAF7-7131-4A7B-B514-DD011ADEE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4CEBF-8B9F-45C8-AF57-BA0B080E1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7E7E-335A-4691-9663-70F1DC927A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E0B5D-F30F-4258-830D-F7A835C4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287EB-2745-4994-B8CF-A2259698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9B8-62B2-4F22-84C3-8186F4F4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5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D0DFB-4AB8-4704-A344-C60C9E25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4473A-DD40-41F3-AEF4-975E7B4DF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15F63-79E7-4A25-88BA-EDA660443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A5848-3148-4E8B-90EB-085DF533B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7E7E-335A-4691-9663-70F1DC927A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6CE3B-C380-4040-962D-FFAF3BCE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21B55-91AF-4F07-94B2-22862AE9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9B8-62B2-4F22-84C3-8186F4F4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87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53D9-0504-4505-9EA4-AAEB578D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C1535-0610-4902-8008-4066CBFFE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3C44E-50F8-40D3-B75E-03D5728E7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AFCCE-BB84-48F0-A9B5-50CC6F814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DC1FC-4B1E-4C81-8678-C61B643AF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B7BA0A-6908-47DF-AA7A-49A26481B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7E7E-335A-4691-9663-70F1DC927A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0C066-9FCA-40F9-810C-B14E90922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B7D0F9-6451-456E-AAEB-FFA25C2DB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9B8-62B2-4F22-84C3-8186F4F4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6B20-4EDE-43F1-BDF3-89A8F9F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E99B9-6E63-40D3-A0B3-5D894225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7E7E-335A-4691-9663-70F1DC927A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24357-2606-4B54-8B57-35FCEC70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E86EAA-8E5C-4506-AAB7-BCCFB65C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9B8-62B2-4F22-84C3-8186F4F4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B1EC6-C200-43E3-AC32-3355D239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7E7E-335A-4691-9663-70F1DC927A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F9F55-0657-482D-80BC-EEA89994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A613D-E093-4ABE-A58E-43D42F09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9B8-62B2-4F22-84C3-8186F4F4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59BF-E998-49C0-A2EF-4DE986A7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B628-3910-465F-A893-797D574F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44D0C-838F-4993-8728-0E8AAA9E0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8003F-D77D-4E1E-B843-7A5F38D32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7E7E-335A-4691-9663-70F1DC927A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74BDA-F23B-4920-B641-F81558A0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8DCC3-C792-468A-9DFA-A0965EB4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9B8-62B2-4F22-84C3-8186F4F4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4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2442-2D5B-4FD3-B1E5-E77B5BE0E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3486E-3F57-4790-BA6A-EE39B6E9E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3377B-28F4-4DD0-82BD-BDDD24296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F42BF-F84F-4FDF-A266-5EB201511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B7E7E-335A-4691-9663-70F1DC927A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58B06-F69E-46A3-AC11-AFD27C54E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C424A-7F3C-4522-BFC3-6DE1A64E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B09B8-62B2-4F22-84C3-8186F4F4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93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FA3F0-B794-4D21-9087-43051F96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D6FB3-F02F-4EA7-815E-3AFBA48E6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C886-2FBD-4404-AC20-0D0FDE913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B7E7E-335A-4691-9663-70F1DC927A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531BC-FB78-4455-81F6-15755B08D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77256-F4C1-4EA3-8BCF-20D86572A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B09B8-62B2-4F22-84C3-8186F4F4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9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9B7E7E-335A-4691-9663-70F1DC927A3E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E3B09B8-62B2-4F22-84C3-8186F4F4A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00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gratitude-grateful-407397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/>
              <p:nvPr/>
            </p:nvSpPr>
            <p:spPr>
              <a:xfrm>
                <a:off x="661182" y="647114"/>
                <a:ext cx="10874326" cy="544764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ONLINE CLASS</a:t>
                </a:r>
              </a:p>
              <a:p>
                <a:pPr algn="ctr"/>
                <a:r>
                  <a:rPr lang="en-US" sz="4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GRAPH THEORY</a:t>
                </a:r>
              </a:p>
              <a:p>
                <a:pPr algn="ctr"/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BICTE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𝑇𝐻</m:t>
                        </m:r>
                      </m:sup>
                    </m:sSup>
                  </m:oMath>
                </a14:m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SEMESTER</a:t>
                </a:r>
              </a:p>
              <a:p>
                <a:pPr algn="ctr"/>
                <a:r>
                  <a:rPr lang="en-US" sz="4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2078/02/11</a:t>
                </a:r>
              </a:p>
              <a:p>
                <a:pPr algn="just"/>
                <a:endParaRPr lang="en-US" sz="48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48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</a:t>
                </a:r>
                <a:r>
                  <a:rPr lang="en-US" sz="4800" dirty="0">
                    <a:ln w="0"/>
                    <a:solidFill>
                      <a:schemeClr val="bg2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PRESENTED BY	</a:t>
                </a:r>
                <a:r>
                  <a:rPr lang="en-US" sz="4800" dirty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KALYAN DAHAL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2" y="647114"/>
                <a:ext cx="10874326" cy="5447645"/>
              </a:xfrm>
              <a:prstGeom prst="rect">
                <a:avLst/>
              </a:prstGeom>
              <a:blipFill>
                <a:blip r:embed="rId2"/>
                <a:stretch>
                  <a:fillRect t="-3803" r="-392" b="-5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69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6F9197-A380-46F8-A883-53263DE89C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915035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4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Theorem: If G is bipartite,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sz="4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4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4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76F9197-A380-46F8-A883-53263DE89C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915035"/>
              </a:xfrm>
              <a:blipFill>
                <a:blip r:embed="rId2"/>
                <a:stretch>
                  <a:fillRect l="-2667" t="-12667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A788C-6BD9-45E1-9442-482265184E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0159"/>
                <a:ext cx="10515600" cy="4726745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4400" dirty="0">
                    <a:solidFill>
                      <a:srgbClr val="002060"/>
                    </a:solidFill>
                  </a:rPr>
                  <a:t>Proof: Let G be a graph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4400" dirty="0">
                    <a:solidFill>
                      <a:srgbClr val="002060"/>
                    </a:solidFill>
                  </a:rPr>
                  <a:t> &gt;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4400" dirty="0">
                    <a:solidFill>
                      <a:srgbClr val="002060"/>
                    </a:solidFill>
                  </a:rPr>
                  <a:t>. </a:t>
                </a:r>
              </a:p>
              <a:p>
                <a:pPr marL="0" indent="0" algn="just">
                  <a:buNone/>
                </a:pPr>
                <a:r>
                  <a:rPr lang="en-US" sz="4400" dirty="0">
                    <a:solidFill>
                      <a:srgbClr val="002060"/>
                    </a:solidFill>
                  </a:rPr>
                  <a:t>	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4400" dirty="0">
                    <a:solidFill>
                      <a:srgbClr val="002060"/>
                    </a:solidFill>
                  </a:rPr>
                  <a:t> = </a:t>
                </a:r>
                <a:r>
                  <a:rPr lang="en-US" sz="4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4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4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sub>
                    </m:sSub>
                  </m:oMath>
                </a14:m>
                <a:r>
                  <a:rPr lang="en-US" sz="4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4400" dirty="0">
                    <a:solidFill>
                      <a:srgbClr val="002060"/>
                    </a:solidFill>
                  </a:rPr>
                  <a:t> be an optimal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4400" dirty="0">
                    <a:solidFill>
                      <a:srgbClr val="002060"/>
                    </a:solidFill>
                  </a:rPr>
                  <a:t>-edge </a:t>
                </a:r>
                <a:r>
                  <a:rPr lang="en-US" sz="4400" dirty="0" err="1">
                    <a:solidFill>
                      <a:srgbClr val="002060"/>
                    </a:solidFill>
                  </a:rPr>
                  <a:t>colouring</a:t>
                </a:r>
                <a:r>
                  <a:rPr lang="en-US" sz="4400" dirty="0">
                    <a:solidFill>
                      <a:srgbClr val="002060"/>
                    </a:solidFill>
                  </a:rPr>
                  <a:t> of G and let u be a vertex such that c(u) &lt; d(u). Clearly u satisfies that G contains an odd cycle and so it is not bipartite, which is a contradiction. Thus,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4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4400" dirty="0">
                    <a:solidFill>
                      <a:srgbClr val="00206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4400" dirty="0">
                    <a:solidFill>
                      <a:srgbClr val="002060"/>
                    </a:solidFill>
                  </a:rPr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A788C-6BD9-45E1-9442-482265184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0159"/>
                <a:ext cx="10515600" cy="4726745"/>
              </a:xfrm>
              <a:blipFill>
                <a:blip r:embed="rId3"/>
                <a:stretch>
                  <a:fillRect l="-2377" t="-3484" r="-2319" b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780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B673FD-9EBA-462F-9F9E-A911C9D4ED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816561"/>
              </a:xfrm>
            </p:spPr>
            <p:txBody>
              <a:bodyPr>
                <a:normAutofit fontScale="90000"/>
              </a:bodyPr>
              <a:lstStyle/>
              <a:p>
                <a:pPr algn="just"/>
                <a:r>
                  <a:rPr lang="en-US" sz="6000" dirty="0">
                    <a:solidFill>
                      <a:srgbClr val="FF0000"/>
                    </a:solidFill>
                  </a:rPr>
                  <a:t>If G is k-critical, then </a:t>
                </a:r>
                <a14:m>
                  <m:oMath xmlns:m="http://schemas.openxmlformats.org/officeDocument/2006/math">
                    <m:r>
                      <a:rPr lang="en-US" sz="6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6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≥ ∆+1.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B673FD-9EBA-462F-9F9E-A911C9D4ED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816561"/>
              </a:xfrm>
              <a:blipFill>
                <a:blip r:embed="rId2"/>
                <a:stretch>
                  <a:fillRect l="-3130" t="-31343" b="-47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A8E1A-1285-48CA-AF9B-91F6BB8CB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634"/>
                <a:ext cx="10515600" cy="479832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3600" dirty="0"/>
                  <a:t>Proof: let G be a k-critical graph with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600" dirty="0"/>
                  <a:t> &lt; k – 1 and let v be a vertex of degree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600" dirty="0"/>
                  <a:t> in G. Since G is k-critical, G – v is (k – 1) </a:t>
                </a:r>
                <a:r>
                  <a:rPr lang="en-US" sz="3600" dirty="0" err="1"/>
                  <a:t>colourable</a:t>
                </a:r>
                <a:r>
                  <a:rPr lang="en-US" sz="3600" dirty="0"/>
                  <a:t>. Let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 …….,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− 1</m:t>
                        </m:r>
                      </m:sub>
                    </m:sSub>
                  </m:oMath>
                </a14:m>
                <a:r>
                  <a:rPr lang="en-US" sz="3600" dirty="0"/>
                  <a:t>) be a (k-1)-</a:t>
                </a:r>
                <a:r>
                  <a:rPr lang="en-US" sz="3600" dirty="0" err="1"/>
                  <a:t>colouring</a:t>
                </a:r>
                <a:r>
                  <a:rPr lang="en-US" sz="3600" dirty="0"/>
                  <a:t> of G – v. By definition, v is adjacent in G to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600" dirty="0"/>
                  <a:t> &lt; k-1 vertices and therefore v must be non-adjacent in G to every vertex of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. But, then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 ……..,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…..,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600" dirty="0"/>
                  <a:t>) is a (k-1)-</a:t>
                </a:r>
                <a:r>
                  <a:rPr lang="en-US" sz="3600" dirty="0" err="1"/>
                  <a:t>colouring</a:t>
                </a:r>
                <a:r>
                  <a:rPr lang="en-US" sz="3600" dirty="0"/>
                  <a:t> of G, which is contradiction.</a:t>
                </a:r>
              </a:p>
              <a:p>
                <a:pPr marL="0" indent="0" algn="just">
                  <a:buNone/>
                </a:pPr>
                <a:r>
                  <a:rPr lang="en-US" sz="3600" dirty="0"/>
                  <a:t>	Thus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≥ ∆+1</m:t>
                    </m:r>
                  </m:oMath>
                </a14:m>
                <a:r>
                  <a:rPr lang="en-US" sz="3600" dirty="0"/>
                  <a:t>. Hence proved.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A8E1A-1285-48CA-AF9B-91F6BB8CB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634"/>
                <a:ext cx="10515600" cy="4798329"/>
              </a:xfrm>
              <a:blipFill>
                <a:blip r:embed="rId3"/>
                <a:stretch>
                  <a:fillRect l="-1797" t="-3050" r="-1739" b="-2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082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0727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5F22F1-D161-4D0B-86DE-6EBB09B386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4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Theorem: If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largest degree of a vertex in a (p, q)-graph G, then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 ∆(</m:t>
                    </m:r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5F22F1-D161-4D0B-86DE-6EBB09B38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7834" r="-2029" b="-14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EE5A5-621D-4249-B683-79257A23F2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we proof this statement by induction method.</a:t>
                </a:r>
              </a:p>
              <a:p>
                <a:pPr marL="0" indent="0" algn="just">
                  <a:buNone/>
                </a:pP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p = 1, then there is no edge in G, therefore,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∆(</m:t>
                    </m:r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 and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Hence, 1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+ 0 which is true.</a:t>
                </a:r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the statement is true for the graph having less than p. let v be any vertex of G and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G – v be a subgroup of G such that |</a:t>
                </a:r>
                <a:r>
                  <a:rPr lang="en-US" sz="36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= p – 1. Since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3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</m:acc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∆(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can be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coloured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colurs</a:t>
                </a: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Since |V(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)| = p – 1, then by induction hypothesis,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9EE5A5-621D-4249-B683-79257A23F2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97" t="-3501" r="-1739" b="-4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154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4950-BC1B-4FF2-AEED-2F6EDE94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87A78-E0D2-4560-86CE-7D08ED196B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3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</m:acc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+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</m:acc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+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∆(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 Since there are at most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∆(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 vertices adjacent to v in G which can be </a:t>
                </a:r>
                <a:r>
                  <a:rPr lang="en-US" sz="3200" dirty="0" err="1"/>
                  <a:t>coloured</a:t>
                </a:r>
                <a:r>
                  <a:rPr lang="en-US" sz="3200" dirty="0"/>
                  <a:t> by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∆(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 </a:t>
                </a:r>
                <a:r>
                  <a:rPr lang="en-US" sz="3200" dirty="0" err="1"/>
                  <a:t>colours</a:t>
                </a:r>
                <a:r>
                  <a:rPr lang="en-US" sz="3200" dirty="0"/>
                  <a:t> in G – v, the remaining one </a:t>
                </a:r>
                <a:r>
                  <a:rPr lang="en-US" sz="3200" dirty="0" err="1"/>
                  <a:t>colour</a:t>
                </a:r>
                <a:r>
                  <a:rPr lang="en-US" sz="3200" dirty="0"/>
                  <a:t> can be used for the vertex v in G. thus, G can be </a:t>
                </a:r>
                <a:r>
                  <a:rPr lang="en-US" sz="3200" dirty="0" err="1"/>
                  <a:t>coloured</a:t>
                </a:r>
                <a:r>
                  <a:rPr lang="en-US" sz="3200" dirty="0"/>
                  <a:t> with at most 1 +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∆(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 </a:t>
                </a:r>
                <a:r>
                  <a:rPr lang="en-US" sz="3200" dirty="0" err="1"/>
                  <a:t>colours</a:t>
                </a:r>
                <a:r>
                  <a:rPr lang="en-US" sz="3200" dirty="0"/>
                  <a:t>. Hence,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/>
                  <a:t> 1 +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∆(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 This completes the proof. 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rgbClr val="FF0000"/>
                    </a:solidFill>
                  </a:rPr>
                  <a:t>Determine the chromatic number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3200" dirty="0"/>
                  <a:t>Solution: since,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∆(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n -1</a:t>
                </a:r>
              </a:p>
              <a:p>
                <a:pPr marL="0" indent="0">
                  <a:buNone/>
                </a:pPr>
                <a:r>
                  <a:rPr lang="en-US" sz="3200" dirty="0"/>
                  <a:t>Then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/>
                  <a:t> 1 +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∆(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/>
                  <a:t> 1 + n – 1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/>
                  <a:t> n</a:t>
                </a:r>
              </a:p>
              <a:p>
                <a:pPr marL="0" indent="0">
                  <a:buNone/>
                </a:pPr>
                <a:r>
                  <a:rPr lang="en-US" sz="3200" dirty="0"/>
                  <a:t>So, every vertex is adjacent to every another vertex of complete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. Hence,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 = 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87A78-E0D2-4560-86CE-7D08ED196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4202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82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D91F-2AA1-4994-B8DF-B097D03F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F08876-170B-4861-B021-50F8AB084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 </a:t>
                </a:r>
                <a:r>
                  <a:rPr lang="en-US" sz="3000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colouring</a:t>
                </a:r>
                <a:r>
                  <a:rPr lang="en-US" sz="3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en-US" sz="3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sz="30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 </a:t>
                </a:r>
                <a:r>
                  <a:rPr lang="en-US" sz="30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colouring</a:t>
                </a:r>
                <a:r>
                  <a:rPr lang="en-US" sz="30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a graph G is the assignment of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colours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the edges of G, one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colour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each edge, so that no two adjacent edges have the same </a:t>
                </a:r>
                <a:r>
                  <a:rPr lang="en-US" sz="3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colour</a:t>
                </a: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US" sz="3000" dirty="0">
                    <a:solidFill>
                      <a:srgbClr val="FF0000"/>
                    </a:solidFill>
                  </a:rPr>
                  <a:t>Edge Chromatic number: </a:t>
                </a:r>
              </a:p>
              <a:p>
                <a:pPr marL="0" indent="0" algn="just">
                  <a:buNone/>
                </a:pPr>
                <a:r>
                  <a:rPr lang="en-US" sz="3000" dirty="0">
                    <a:solidFill>
                      <a:srgbClr val="002060"/>
                    </a:solidFill>
                  </a:rPr>
                  <a:t>The edge chromatin number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3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d>
                      <m:dPr>
                        <m:ctrlPr>
                          <a:rPr lang="en-US" sz="3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3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3000" dirty="0">
                    <a:solidFill>
                      <a:srgbClr val="002060"/>
                    </a:solidFill>
                  </a:rPr>
                  <a:t>of </a:t>
                </a:r>
                <a:r>
                  <a:rPr lang="en-US" sz="3000" dirty="0" err="1">
                    <a:solidFill>
                      <a:srgbClr val="002060"/>
                    </a:solidFill>
                  </a:rPr>
                  <a:t>loopless</a:t>
                </a:r>
                <a:r>
                  <a:rPr lang="en-US" sz="3000" dirty="0">
                    <a:solidFill>
                      <a:srgbClr val="002060"/>
                    </a:solidFill>
                  </a:rPr>
                  <a:t> graph G is the minimum k for which G is k-edge </a:t>
                </a:r>
                <a:r>
                  <a:rPr lang="en-US" sz="3000" dirty="0" err="1">
                    <a:solidFill>
                      <a:srgbClr val="002060"/>
                    </a:solidFill>
                  </a:rPr>
                  <a:t>colourable</a:t>
                </a:r>
                <a:r>
                  <a:rPr lang="en-US" sz="3000" dirty="0">
                    <a:solidFill>
                      <a:srgbClr val="002060"/>
                    </a:solidFill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US" sz="3000" dirty="0">
                    <a:solidFill>
                      <a:srgbClr val="002060"/>
                    </a:solidFill>
                  </a:rPr>
                  <a:t>Note: In proper  edge </a:t>
                </a:r>
                <a:r>
                  <a:rPr lang="en-US" sz="3000" dirty="0" err="1">
                    <a:solidFill>
                      <a:srgbClr val="002060"/>
                    </a:solidFill>
                  </a:rPr>
                  <a:t>colouring</a:t>
                </a:r>
                <a:r>
                  <a:rPr lang="en-US" sz="3000" dirty="0">
                    <a:solidFill>
                      <a:srgbClr val="002060"/>
                    </a:solidFill>
                  </a:rPr>
                  <a:t>, the edges incident with any one vertex must be assigned different </a:t>
                </a:r>
                <a:r>
                  <a:rPr lang="en-US" sz="3000" dirty="0" err="1">
                    <a:solidFill>
                      <a:srgbClr val="002060"/>
                    </a:solidFill>
                  </a:rPr>
                  <a:t>colours</a:t>
                </a:r>
                <a:r>
                  <a:rPr lang="en-US" sz="3000" dirty="0">
                    <a:solidFill>
                      <a:srgbClr val="002060"/>
                    </a:solidFill>
                  </a:rPr>
                  <a:t>.</a:t>
                </a:r>
              </a:p>
              <a:p>
                <a:pPr marL="0" indent="0" algn="just">
                  <a:buNone/>
                </a:pPr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F08876-170B-4861-B021-50F8AB084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r="-1333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8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A738-1F7B-44A1-9467-6D16EC51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Continued…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BA8E9A-62F0-467A-8130-775AE8671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768840" cy="4653841"/>
          </a:xfrm>
        </p:spPr>
      </p:pic>
    </p:spTree>
    <p:extLst>
      <p:ext uri="{BB962C8B-B14F-4D97-AF65-F5344CB8AC3E}">
        <p14:creationId xmlns:p14="http://schemas.microsoft.com/office/powerpoint/2010/main" val="30585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4497-D954-4EA5-9AB8-4736F8A5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Lemma: Let G be a connected graph that is not an odd cycle .Then, G has a 2-edge </a:t>
            </a:r>
            <a:r>
              <a:rPr lang="en-US" sz="3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colouring</a:t>
            </a:r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which both </a:t>
            </a:r>
            <a:r>
              <a:rPr lang="en-US" sz="3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sz="3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represented at each vertex of degree at least two.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E7893A-45E7-4C26-BDC9-9F189DF86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200" dirty="0"/>
                  <a:t>Proof: Let G is nontrivial. Suppose that G is Eulerian. If G is an even cycle, the proper 2-edge </a:t>
                </a:r>
                <a:r>
                  <a:rPr lang="en-US" sz="3200" dirty="0" err="1"/>
                  <a:t>colouring</a:t>
                </a:r>
                <a:r>
                  <a:rPr lang="en-US" sz="3200" dirty="0"/>
                  <a:t> of G has the required property. Otherwise, G has a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of degree at least four.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,…..,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be an Eulerian tour of G and set</a:t>
                </a:r>
              </a:p>
              <a:p>
                <a:pPr marL="0" indent="0" algn="just">
                  <a:buNone/>
                </a:pPr>
                <a:r>
                  <a:rPr lang="en-US" sz="32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|</a:t>
                </a:r>
                <a:r>
                  <a:rPr lang="en-US" sz="3200" dirty="0" err="1"/>
                  <a:t>i</a:t>
                </a:r>
                <a:r>
                  <a:rPr lang="en-US" sz="3200" dirty="0"/>
                  <a:t> odd}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|</a:t>
                </a:r>
                <a:r>
                  <a:rPr lang="en-US" sz="3200" dirty="0" err="1"/>
                  <a:t>i</a:t>
                </a:r>
                <a:r>
                  <a:rPr lang="en-US" sz="3200" dirty="0"/>
                  <a:t> even} </a:t>
                </a:r>
              </a:p>
              <a:p>
                <a:pPr marL="0" indent="0" algn="just">
                  <a:buNone/>
                </a:pPr>
                <a:r>
                  <a:rPr lang="en-US" sz="3200" dirty="0"/>
                  <a:t>Then, the two edge </a:t>
                </a:r>
                <a:r>
                  <a:rPr lang="en-US" sz="3200" dirty="0" err="1"/>
                  <a:t>colouring</a:t>
                </a:r>
                <a:r>
                  <a:rPr lang="en-US" sz="32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) of G has the required property, since each vertex of G is an internal vertex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,…..,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E7893A-45E7-4C26-BDC9-9F189DF86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94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419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5965-DB5D-4381-9DED-8E3E93A4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Continued…..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09D50-F21A-4E6A-95F6-1617701A1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4000" dirty="0"/>
                  <a:t>If G is not Eulerian, construct a new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sz="4000" dirty="0"/>
                  <a:t> by adding a new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4000" dirty="0"/>
                  <a:t> and joining it to each vertex of odd degree in G. Clearly,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sz="4000" dirty="0"/>
                  <a:t> is  Eulerian.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4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/>
                  <a:t>,…..,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p>
                          <m:sSup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</m:e>
                          <m:sup>
                            <m:r>
                              <a:rPr lang="en-US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⋆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4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4000" dirty="0"/>
                  <a:t> be an Eulerian tour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⋆</m:t>
                        </m:r>
                      </m:sup>
                    </m:sSup>
                  </m:oMath>
                </a14:m>
                <a:r>
                  <a:rPr lang="en-US" sz="4000" dirty="0"/>
                  <a:t> and define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𝑛𝑑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4000" dirty="0"/>
                  <a:t> as above . It is then easily verified that the two edge </a:t>
                </a:r>
                <a:r>
                  <a:rPr lang="en-US" sz="4000" dirty="0" err="1"/>
                  <a:t>colouring</a:t>
                </a:r>
                <a:r>
                  <a:rPr lang="en-US" sz="40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4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4000" dirty="0"/>
                  <a:t>) of G has the required property. Hence proved.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09D50-F21A-4E6A-95F6-1617701A1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87" t="-3922" r="-2029" b="-8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82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BF4497-D954-4EA5-9AB8-4736F8A54D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4"/>
                <a:ext cx="10515600" cy="2490617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Lemma: Let G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be an optimal k-edge </a:t>
                </a:r>
                <a:r>
                  <a:rPr lang="en-US" sz="36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colouring</a:t>
                </a:r>
                <a:r>
                  <a:rPr 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G. If there is a vertex u in G and </a:t>
                </a:r>
                <a:r>
                  <a:rPr lang="en-US" sz="36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colours</a:t>
                </a:r>
                <a:r>
                  <a:rPr 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6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j such that is not  represented at u and j represented at least twice at u , then the component of G[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that contains u is an cycle.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BF4497-D954-4EA5-9AB8-4736F8A54D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4"/>
                <a:ext cx="10515600" cy="2490617"/>
              </a:xfrm>
              <a:blipFill>
                <a:blip r:embed="rId2"/>
                <a:stretch>
                  <a:fillRect l="-1797" t="-8578" r="-1739" b="-1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E7893A-45E7-4C26-BDC9-9F189DF86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55742"/>
                <a:ext cx="10515600" cy="332122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600" dirty="0">
                    <a:solidFill>
                      <a:srgbClr val="0070C0"/>
                    </a:solidFill>
                  </a:rPr>
                  <a:t>Proof: Let u be a vertex that satisfies the hypothesis of lemma and denoted by H the component </a:t>
                </a:r>
                <a:r>
                  <a:rPr lang="en-US" sz="3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6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containing u. Suppose that H is not an odd cycle. Then we know that H has a 2-edge </a:t>
                </a:r>
                <a:r>
                  <a:rPr lang="en-US" sz="3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colouring</a:t>
                </a:r>
                <a:r>
                  <a:rPr lang="en-US" sz="3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which both </a:t>
                </a:r>
                <a:r>
                  <a:rPr lang="en-US" sz="3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colours</a:t>
                </a:r>
                <a:r>
                  <a:rPr lang="en-US" sz="3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represented at each vertex of degree at least two in  H. When we </a:t>
                </a:r>
                <a:r>
                  <a:rPr lang="en-US" sz="3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recolour</a:t>
                </a:r>
                <a:r>
                  <a:rPr lang="en-US" sz="3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edges of H with </a:t>
                </a:r>
                <a:r>
                  <a:rPr lang="en-US" sz="36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colour</a:t>
                </a:r>
                <a:r>
                  <a:rPr lang="en-US" sz="36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3600" dirty="0"/>
                  <a:t>	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E7893A-45E7-4C26-BDC9-9F189DF86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55742"/>
                <a:ext cx="10515600" cy="3321220"/>
              </a:xfrm>
              <a:blipFill>
                <a:blip r:embed="rId3"/>
                <a:stretch>
                  <a:fillRect l="-1797" t="-4404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6565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5965-DB5D-4381-9DED-8E3E93A4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Continued…..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09D50-F21A-4E6A-95F6-1617701A1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200" dirty="0">
                    <a:solidFill>
                      <a:srgbClr val="0070C0"/>
                    </a:solidFill>
                  </a:rPr>
                  <a:t>i and j in this way, we obtain a new k-edge </a:t>
                </a:r>
                <a:r>
                  <a:rPr lang="en-US" sz="3200" dirty="0" err="1">
                    <a:solidFill>
                      <a:srgbClr val="0070C0"/>
                    </a:solidFill>
                  </a:rPr>
                  <a:t>colouring</a:t>
                </a:r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=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….,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of G. Denoting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the number of distinct </a:t>
                </a:r>
                <a:r>
                  <a:rPr lang="en-US" sz="3200" dirty="0" err="1">
                    <a:solidFill>
                      <a:srgbClr val="0070C0"/>
                    </a:solidFill>
                  </a:rPr>
                  <a:t>colours</a:t>
                </a:r>
                <a:r>
                  <a:rPr lang="en-US" sz="3200" dirty="0">
                    <a:solidFill>
                      <a:srgbClr val="0070C0"/>
                    </a:solidFill>
                  </a:rPr>
                  <a:t> at v in the </a:t>
                </a:r>
                <a:r>
                  <a:rPr lang="en-US" sz="3200" dirty="0" err="1">
                    <a:solidFill>
                      <a:srgbClr val="0070C0"/>
                    </a:solidFill>
                  </a:rPr>
                  <a:t>colouring</a:t>
                </a:r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, we have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solidFill>
                      <a:srgbClr val="0070C0"/>
                    </a:solidFill>
                  </a:rPr>
                  <a:t>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= C(u) + 1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solidFill>
                      <a:srgbClr val="0070C0"/>
                    </a:solidFill>
                  </a:rPr>
                  <a:t>Since, now both </a:t>
                </a:r>
                <a:r>
                  <a:rPr lang="en-US" sz="3200" dirty="0" err="1">
                    <a:solidFill>
                      <a:srgbClr val="0070C0"/>
                    </a:solidFill>
                  </a:rPr>
                  <a:t>i</a:t>
                </a:r>
                <a:r>
                  <a:rPr lang="en-US" sz="3200" dirty="0">
                    <a:solidFill>
                      <a:srgbClr val="0070C0"/>
                    </a:solidFill>
                  </a:rPr>
                  <a:t> and j are represented at u and also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C(u)  for v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u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solidFill>
                      <a:srgbClr val="0070C0"/>
                    </a:solidFill>
                  </a:rPr>
                  <a:t>Thus,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sup>
                        </m:sSup>
                        <m:d>
                          <m:d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, contradicting the choice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solidFill>
                      <a:srgbClr val="0070C0"/>
                    </a:solidFill>
                  </a:rPr>
                  <a:t>It follows that H is indeed an odd cycle. </a:t>
                </a:r>
                <a:r>
                  <a:rPr lang="en-US" sz="3200" dirty="0"/>
                  <a:t>Hence Proved.</a:t>
                </a:r>
              </a:p>
              <a:p>
                <a:pPr marL="0" indent="0" algn="just">
                  <a:buNone/>
                </a:pPr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09D50-F21A-4E6A-95F6-1617701A1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381" r="-1449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80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280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Garamond</vt:lpstr>
      <vt:lpstr>Times New Roman</vt:lpstr>
      <vt:lpstr>Office Theme</vt:lpstr>
      <vt:lpstr>Organic</vt:lpstr>
      <vt:lpstr>PowerPoint Presentation</vt:lpstr>
      <vt:lpstr>Theorem: If ∆(G) be the largest degree of a vertex in a (p, q)-graph G, then χ(G)≤1+ ∆(G). </vt:lpstr>
      <vt:lpstr>Continued….</vt:lpstr>
      <vt:lpstr>Edge colouring </vt:lpstr>
      <vt:lpstr>Continued…</vt:lpstr>
      <vt:lpstr>Lemma: Let G be a connected graph that is not an odd cycle .Then, G has a 2-edge colouring in which both colours are represented at each vertex of degree at least two.</vt:lpstr>
      <vt:lpstr>Continued….. </vt:lpstr>
      <vt:lpstr>Lemma: Let G = (E_1,〖 E〗_2,….,E_k) be an optimal k-edge colouring of G. If there is a vertex u in G and colours i and j such that is not  represented at u and j represented at least twice at u , then the component of G[E_i  ∪E_j] that contains u is an cycle. </vt:lpstr>
      <vt:lpstr>Continued….. </vt:lpstr>
      <vt:lpstr>Theorem: If G is bipartite, then χ^|= ∆.</vt:lpstr>
      <vt:lpstr>If G is k-critical, then δ ≥ ∆+1.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CPN</dc:creator>
  <cp:lastModifiedBy>CPN</cp:lastModifiedBy>
  <cp:revision>54</cp:revision>
  <dcterms:created xsi:type="dcterms:W3CDTF">2021-05-12T08:47:13Z</dcterms:created>
  <dcterms:modified xsi:type="dcterms:W3CDTF">2021-06-08T08:09:33Z</dcterms:modified>
</cp:coreProperties>
</file>