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6"/>
  </p:notesMasterIdLst>
  <p:sldIdLst>
    <p:sldId id="264" r:id="rId3"/>
    <p:sldId id="256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193C6-CDB4-4770-B556-CA26F3E702D4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7996-483B-43B9-BF60-B4645066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367996-483B-43B9-BF60-B4645066BE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6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4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1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7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71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60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1ADE-06EC-4B45-8702-7DE2163E3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D8428-8681-4018-B23B-A47D0BCB8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C658B-E919-4F8E-9EA2-810C877D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2A09-9DE9-4686-986A-5ACDA792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C963-9773-4763-BBD5-8771E1D0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89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3FFA-FC89-4283-9AAE-85E59FE7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C13B-EF8A-44E1-8228-2F5A988C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38F9-6133-4BE2-9674-7A126786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24B2C-D8A4-4563-9A05-DAA3B417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FCD6-9419-4A93-8D2A-67F307F9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8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F501-FA30-4814-8171-6DF7462A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E7629-875D-4B10-8096-60919EDE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4A3D-F9CF-44DE-BE25-862C7F1E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E9B1-CB9A-4FCC-9B7F-A4C1D678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3496-9ADD-483E-8BF7-2E300D48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7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6A2F-ADD1-4BF7-9A73-F9ADEC51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E08F-EEB2-46C1-9BAB-5D2BE7D5C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2D8E4-1F90-43B6-8CB8-45B5539B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57E2F-AA84-4E99-BB84-B7D74A9E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D7F9-D6E5-4207-B03A-0EF783A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54C71-38E4-4F53-98D6-B9E25430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39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155E-51C0-49B0-830E-18139604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FF7E-150F-4390-B2D2-6A4E5090B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92CAA-9D35-4634-B6FD-032467536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B67BE-AB8F-47F5-A94B-94DC326D8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E755C-4FAF-494C-A032-316A21FE4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6A083-1042-4CAB-B48A-470746DD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86823-6CF0-4AC6-9BB4-8AA56723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D2DA9-9542-4134-AFDD-22E27881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82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F670-D75B-4FB0-BD56-54DE36B2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F3171-84D5-4EE9-B681-3D77E0C2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5DEB-1C49-49F0-AEAF-326340DD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EB8C8-116B-4EFC-9014-1CFEDC1A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9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A3792-1DEB-4CE5-8F51-5C67220D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57091-3B8A-464E-8183-F14EE8AC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D6452-9DA0-4C71-96CA-5B3FF0A0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9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232B-DDDF-408B-946E-1F18C8B7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AFE6-2094-4D0E-BF61-0DADFB42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7889E-6BC9-42FF-8EC2-E7477159E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70CA-EBAA-4727-A0B9-E5CBD252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3DA7D-EA65-442B-B78F-F83BA233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E4895-04F6-41E1-B160-3C655758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7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C2ED-C9A8-42D0-9F59-55133809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B35C7-F9EA-4658-84BE-65DE18B0B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F1792-B666-4E6C-9079-281EA9D82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EE28C-3291-4897-9B95-25F23CB3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647E6-32E7-49CB-A3B3-89997E4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6E89A-AD59-41AA-98A6-83FBCBFE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75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3570-B155-4F0D-BBF3-3D3B1CED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236C9-8ACF-4C2A-AF27-408BA63F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9C85-DDBB-4F77-9E9B-D95F196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4F1F0-9BC9-400A-80A1-AA636456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5F4E-EBC6-49EF-A3D2-700D6765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1080B-5E58-4B7B-810B-F9E722DC9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6179-8612-4648-9F4B-686D0317F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8BCE-6C73-4A88-8320-E1ABB4E5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780E-9DC4-457A-BFA4-501DBC6D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D5FB-FBEB-4467-B9EC-CD01E70C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6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5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2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9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75366-4266-40A0-A989-1345A202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EF46-6336-4648-9CF6-E7FE0B9A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590D-48C4-4C5F-943E-CA7EB49A9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C161-51EF-4F03-9BB3-5D9892FFC4E9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8A126-07C2-4626-B9C7-664A8488E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2864F-559F-4708-B854-3416EB105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6AAA-701F-4AA0-96F2-45CF1A5A6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the-patch-kas.blogspot.com/2010_08_01_archive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44764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2078/02/12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447645"/>
              </a:xfrm>
              <a:prstGeom prst="rect">
                <a:avLst/>
              </a:prstGeom>
              <a:blipFill>
                <a:blip r:embed="rId2"/>
                <a:stretch>
                  <a:fillRect t="-3803" r="-392" b="-5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C0B7-87F8-424F-B861-D1F74856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Theorem: A graph is 2-chromatic </a:t>
            </a:r>
            <a:r>
              <a:rPr lang="en-US" sz="5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is bipartite.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C0AE1-A803-4DCE-8860-2280F0348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Proof: Let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600" dirty="0"/>
                  <a:t>. This implies G is 2-colourable and </a:t>
                </a:r>
                <a:r>
                  <a:rPr lang="en-US" sz="3600" dirty="0" err="1"/>
                  <a:t>coloured</a:t>
                </a:r>
                <a:r>
                  <a:rPr lang="en-US" sz="3600" dirty="0"/>
                  <a:t> with two </a:t>
                </a:r>
                <a:r>
                  <a:rPr lang="en-US" sz="3600" dirty="0" err="1"/>
                  <a:t>colours</a:t>
                </a:r>
                <a:r>
                  <a:rPr lang="en-US" sz="3600" dirty="0"/>
                  <a:t> 1 and 2. </a:t>
                </a:r>
                <a:r>
                  <a:rPr lang="en-US" sz="3600" dirty="0" err="1"/>
                  <a:t>Denate</a:t>
                </a:r>
                <a:r>
                  <a:rPr lang="en-US" sz="3600" dirty="0"/>
                  <a:t> X be the set of all vertices with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 1 and Y be the set of all vertices with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 2. Clearly X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. Let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}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600" dirty="0"/>
                  <a:t>, since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3600" dirty="0"/>
                  <a:t>(G) = 2, G is 2-colouring.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 with 1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 is </a:t>
                </a:r>
                <a:r>
                  <a:rPr lang="en-US" sz="3600" dirty="0" err="1"/>
                  <a:t>coloured</a:t>
                </a:r>
                <a:r>
                  <a:rPr lang="en-US" sz="3600" dirty="0"/>
                  <a:t> with 2 and no two vertices in X or Y are adjacent, otherwise G is not proper </a:t>
                </a:r>
                <a:r>
                  <a:rPr lang="en-US" sz="3600" dirty="0" err="1"/>
                  <a:t>colourable</a:t>
                </a:r>
                <a:r>
                  <a:rPr lang="en-US" sz="3600" dirty="0"/>
                  <a:t>. Hence, G is bipartite.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C0AE1-A803-4DCE-8860-2280F0348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4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D8B3-88B3-44C5-A839-FBDB3220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C2902-FD2B-4CFA-81D5-54A237DACF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Conversely, If G is bipartite, G is partitioned into two nonempty subsets X and Y such that X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∅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. Assign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 1 to all vertices in X and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 2 to all vertices in Y. since each edge has one vertex in x and one vertex in Y, i.e. each end vertices of G has two </a:t>
                </a:r>
                <a:r>
                  <a:rPr lang="en-US" sz="3600" dirty="0" err="1"/>
                  <a:t>colours</a:t>
                </a:r>
                <a:r>
                  <a:rPr lang="en-US" sz="3600" dirty="0"/>
                  <a:t> 1 and 2. Hence G is two-</a:t>
                </a:r>
                <a:r>
                  <a:rPr lang="en-US" sz="3600" dirty="0" err="1"/>
                  <a:t>colourable</a:t>
                </a:r>
                <a:r>
                  <a:rPr lang="en-US" sz="3600" dirty="0"/>
                  <a:t> and hence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600" dirty="0"/>
                  <a:t>. </a:t>
                </a:r>
              </a:p>
              <a:p>
                <a:pPr marL="0" indent="0" algn="just">
                  <a:buNone/>
                </a:pPr>
                <a:r>
                  <a:rPr lang="en-US" sz="3300" dirty="0">
                    <a:solidFill>
                      <a:srgbClr val="FF0000"/>
                    </a:solidFill>
                  </a:rPr>
                  <a:t>Note: The chromatic number of any bipartite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3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3300" dirty="0">
                    <a:solidFill>
                      <a:srgbClr val="FF0000"/>
                    </a:solidFill>
                  </a:rPr>
                  <a:t>is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1C2902-FD2B-4CFA-81D5-54A237DACF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361" r="-1739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61945-51DE-41F1-BCE6-EA2C320C2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4800" dirty="0">
                    <a:solidFill>
                      <a:srgbClr val="FF0000"/>
                    </a:solidFill>
                  </a:rPr>
                  <a:t>Show that the chromatic numbers of the bipartite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2,   3</m:t>
                        </m:r>
                      </m:sub>
                    </m:sSub>
                  </m:oMath>
                </a14:m>
                <a:r>
                  <a:rPr lang="en-US" sz="4800" dirty="0">
                    <a:solidFill>
                      <a:srgbClr val="FF0000"/>
                    </a:solidFill>
                  </a:rPr>
                  <a:t> is two.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561945-51DE-41F1-BCE6-EA2C320C2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t="-20276" r="-2609" b="-28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2CFDC-9E41-4899-AB92-EC6721D76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Solution: As we know the vertices of a bipartite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2,   3</m:t>
                        </m:r>
                      </m:sub>
                    </m:sSub>
                  </m:oMath>
                </a14:m>
                <a:r>
                  <a:rPr lang="en-US" sz="3200" dirty="0"/>
                  <a:t> can be divided into two subsets M and N (say). Here, the two vertices of one subset M are connected to three vertices of the other subset N so that there is no connection among own vertices of </a:t>
                </a:r>
                <a:r>
                  <a:rPr lang="en-US" sz="3200" dirty="0" err="1"/>
                  <a:t>eachsubset</a:t>
                </a:r>
                <a:r>
                  <a:rPr lang="en-US" sz="3200" dirty="0"/>
                  <a:t>. Thus, two vertices of the subset M can be painted by the same </a:t>
                </a:r>
                <a:r>
                  <a:rPr lang="en-US" sz="3200" dirty="0" err="1"/>
                  <a:t>colour</a:t>
                </a:r>
                <a:r>
                  <a:rPr lang="en-US" sz="3200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similarly, three vertices of subsets N can be painted by any other </a:t>
                </a:r>
                <a:r>
                  <a:rPr lang="en-US" sz="3200" dirty="0" err="1"/>
                  <a:t>colour</a:t>
                </a:r>
                <a:r>
                  <a:rPr lang="en-US" sz="3200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In this way, the bipartite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2,   3</m:t>
                        </m:r>
                      </m:sub>
                    </m:sSub>
                  </m:oMath>
                </a14:m>
                <a:r>
                  <a:rPr lang="en-US" sz="3200" dirty="0"/>
                  <a:t> needs only two </a:t>
                </a:r>
                <a:r>
                  <a:rPr lang="en-US" sz="3200" dirty="0" err="1"/>
                  <a:t>colours</a:t>
                </a:r>
                <a:r>
                  <a:rPr lang="en-US" sz="3200" dirty="0"/>
                  <a:t>. </a:t>
                </a:r>
                <a:r>
                  <a:rPr lang="en-US" sz="3200" dirty="0" err="1"/>
                  <a:t>Thus,its</a:t>
                </a:r>
                <a:r>
                  <a:rPr lang="en-US" sz="3200" dirty="0"/>
                  <a:t> chromatic number is two. Hence proved.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02CFDC-9E41-4899-AB92-EC6721D76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 r="-1449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4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035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75CE-21B5-4719-A2F9-11653FE1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Welch-Powell </a:t>
            </a:r>
            <a:r>
              <a:rPr lang="en-US" sz="5400" dirty="0">
                <a:solidFill>
                  <a:srgbClr val="FF0000"/>
                </a:solidFill>
              </a:rPr>
              <a:t>Algorithm for </a:t>
            </a:r>
            <a:r>
              <a:rPr lang="en-US" sz="5400" dirty="0" err="1">
                <a:solidFill>
                  <a:srgbClr val="FF0000"/>
                </a:solidFill>
              </a:rPr>
              <a:t>colouring</a:t>
            </a:r>
            <a:r>
              <a:rPr lang="en-US" sz="5400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7D1E-24C2-4B04-84B5-94123A06B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002060"/>
                </a:solidFill>
              </a:rPr>
              <a:t>To </a:t>
            </a:r>
            <a:r>
              <a:rPr lang="en-US" sz="3200" dirty="0" err="1">
                <a:solidFill>
                  <a:srgbClr val="002060"/>
                </a:solidFill>
              </a:rPr>
              <a:t>colour</a:t>
            </a:r>
            <a:r>
              <a:rPr lang="en-US" sz="3200" dirty="0">
                <a:solidFill>
                  <a:srgbClr val="002060"/>
                </a:solidFill>
              </a:rPr>
              <a:t> the vertices of a given graph G, we need to follow the following algorithm given by Welch-Powell.</a:t>
            </a:r>
          </a:p>
          <a:p>
            <a:pPr marL="0" indent="0" algn="just">
              <a:buNone/>
            </a:pPr>
            <a:r>
              <a:rPr lang="en-US" sz="3200" b="1" dirty="0"/>
              <a:t>1. List down the vertices of G in decreasing order of degrees in a row and then write the degree of the corresponding vertex in the next row.</a:t>
            </a:r>
          </a:p>
          <a:p>
            <a:pPr marL="0" indent="0" algn="just">
              <a:buNone/>
            </a:pPr>
            <a:r>
              <a:rPr lang="en-US" sz="3200" b="1" dirty="0"/>
              <a:t>2. Select a </a:t>
            </a:r>
            <a:r>
              <a:rPr lang="en-US" sz="3200" b="1" dirty="0" err="1"/>
              <a:t>colour</a:t>
            </a:r>
            <a:r>
              <a:rPr lang="en-US" sz="3200" b="1" dirty="0"/>
              <a:t> to paint the first vertex on the list of step 1. Then, paint each of the </a:t>
            </a:r>
            <a:r>
              <a:rPr lang="en-US" sz="3200" b="1" dirty="0" err="1"/>
              <a:t>orther</a:t>
            </a:r>
            <a:r>
              <a:rPr lang="en-US" sz="3200" b="1" dirty="0"/>
              <a:t> vertices on the list (not adjacent to the vertex previously painted) by the same  </a:t>
            </a:r>
            <a:r>
              <a:rPr lang="en-US" sz="3200" b="1" dirty="0" err="1"/>
              <a:t>colour</a:t>
            </a:r>
            <a:r>
              <a:rPr lang="en-US" sz="3200" b="1" dirty="0"/>
              <a:t> and write down on the third row.</a:t>
            </a:r>
          </a:p>
        </p:txBody>
      </p:sp>
    </p:spTree>
    <p:extLst>
      <p:ext uri="{BB962C8B-B14F-4D97-AF65-F5344CB8AC3E}">
        <p14:creationId xmlns:p14="http://schemas.microsoft.com/office/powerpoint/2010/main" val="2142295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E4CF-4DDD-42A9-9BAE-F387FE28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1CC6-EF2E-4D06-BD58-325949F21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3</a:t>
            </a:r>
            <a:r>
              <a:rPr lang="en-US" sz="3600" b="1" dirty="0"/>
              <a:t>. Deal the above list of remaining vertices with highest degree to </a:t>
            </a:r>
            <a:r>
              <a:rPr lang="en-US" sz="3600" b="1" dirty="0" err="1"/>
              <a:t>colour</a:t>
            </a:r>
            <a:r>
              <a:rPr lang="en-US" sz="3600" b="1" dirty="0"/>
              <a:t> the unpainted vertices using a second </a:t>
            </a:r>
            <a:r>
              <a:rPr lang="en-US" sz="3600" b="1" dirty="0" err="1"/>
              <a:t>colour</a:t>
            </a:r>
            <a:r>
              <a:rPr lang="en-US" sz="3600" b="1" dirty="0"/>
              <a:t>.</a:t>
            </a:r>
          </a:p>
          <a:p>
            <a:pPr marL="0" indent="0" algn="just">
              <a:buNone/>
            </a:pPr>
            <a:r>
              <a:rPr lang="en-US" sz="3600" b="1" dirty="0"/>
              <a:t>4. Keep continue the process of </a:t>
            </a:r>
            <a:r>
              <a:rPr lang="en-US" sz="3600" b="1" dirty="0" err="1"/>
              <a:t>colouring</a:t>
            </a:r>
            <a:r>
              <a:rPr lang="en-US" sz="3600" b="1" dirty="0"/>
              <a:t> the unpainted vertices with additional </a:t>
            </a:r>
            <a:r>
              <a:rPr lang="en-US" sz="3600" b="1" dirty="0" err="1"/>
              <a:t>colours</a:t>
            </a:r>
            <a:r>
              <a:rPr lang="en-US" sz="3600" b="1" dirty="0"/>
              <a:t> until all the vertices get painted</a:t>
            </a:r>
            <a:r>
              <a:rPr lang="en-US" sz="3200" b="1" dirty="0"/>
              <a:t>.</a:t>
            </a:r>
          </a:p>
          <a:p>
            <a:pPr marL="0" indent="0" algn="just">
              <a:buNone/>
            </a:pPr>
            <a:r>
              <a:rPr lang="en-US" sz="3600" b="1" dirty="0"/>
              <a:t>Note: these steps are very simple which may not work for the complicated graph.</a:t>
            </a:r>
          </a:p>
        </p:txBody>
      </p:sp>
    </p:spTree>
    <p:extLst>
      <p:ext uri="{BB962C8B-B14F-4D97-AF65-F5344CB8AC3E}">
        <p14:creationId xmlns:p14="http://schemas.microsoft.com/office/powerpoint/2010/main" val="44316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E532-DE10-4B51-96E6-9E80BE82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5300" dirty="0">
                <a:solidFill>
                  <a:srgbClr val="FF0000"/>
                </a:solidFill>
              </a:rPr>
              <a:t>In the given figure, find the chromatic number of </a:t>
            </a:r>
            <a:r>
              <a:rPr lang="en-US" sz="5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5300" dirty="0">
                <a:solidFill>
                  <a:srgbClr val="FF0000"/>
                </a:solidFill>
              </a:rPr>
              <a:t> graph</a:t>
            </a:r>
            <a:r>
              <a:rPr lang="en-US" sz="4800" dirty="0">
                <a:solidFill>
                  <a:srgbClr val="FF0000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6F34F-8194-4ECC-A459-A4DF7458A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																	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														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				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																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																															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6F34F-8194-4ECC-A459-A4DF7458A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1262097-E792-48B8-8E78-3FFD2FB84174}"/>
              </a:ext>
            </a:extLst>
          </p:cNvPr>
          <p:cNvSpPr/>
          <p:nvPr/>
        </p:nvSpPr>
        <p:spPr>
          <a:xfrm>
            <a:off x="2732649" y="4093698"/>
            <a:ext cx="45719" cy="19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94B457-2659-45D9-9C9A-E5D2FCDAF9BC}"/>
              </a:ext>
            </a:extLst>
          </p:cNvPr>
          <p:cNvSpPr/>
          <p:nvPr/>
        </p:nvSpPr>
        <p:spPr>
          <a:xfrm>
            <a:off x="4923692" y="2208628"/>
            <a:ext cx="45719" cy="84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F08CFA-3364-4FF2-8A50-557C212D19D1}"/>
              </a:ext>
            </a:extLst>
          </p:cNvPr>
          <p:cNvSpPr/>
          <p:nvPr/>
        </p:nvSpPr>
        <p:spPr>
          <a:xfrm>
            <a:off x="4969411" y="2982351"/>
            <a:ext cx="45719" cy="84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4E1B17-A4DA-4512-A783-57983B5DCD29}"/>
              </a:ext>
            </a:extLst>
          </p:cNvPr>
          <p:cNvSpPr/>
          <p:nvPr/>
        </p:nvSpPr>
        <p:spPr>
          <a:xfrm>
            <a:off x="5015130" y="3798277"/>
            <a:ext cx="45719" cy="84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2F268F-2391-4583-B446-40AA6C2607E1}"/>
              </a:ext>
            </a:extLst>
          </p:cNvPr>
          <p:cNvSpPr/>
          <p:nvPr/>
        </p:nvSpPr>
        <p:spPr>
          <a:xfrm>
            <a:off x="6428936" y="5795889"/>
            <a:ext cx="98473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1BA84-4697-4A6A-9FAF-858B8F40DCEE}"/>
              </a:ext>
            </a:extLst>
          </p:cNvPr>
          <p:cNvSpPr/>
          <p:nvPr/>
        </p:nvSpPr>
        <p:spPr>
          <a:xfrm>
            <a:off x="8060788" y="2293034"/>
            <a:ext cx="45719" cy="225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88DA-7765-469D-86B2-974A7F4A597D}"/>
              </a:ext>
            </a:extLst>
          </p:cNvPr>
          <p:cNvCxnSpPr>
            <a:cxnSpLocks/>
            <a:stCxn id="9" idx="7"/>
          </p:cNvCxnSpPr>
          <p:nvPr/>
        </p:nvCxnSpPr>
        <p:spPr>
          <a:xfrm flipH="1">
            <a:off x="2778368" y="2220989"/>
            <a:ext cx="2184348" cy="187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5F615-6CBE-4981-B406-3EA6440ABAEE}"/>
              </a:ext>
            </a:extLst>
          </p:cNvPr>
          <p:cNvCxnSpPr>
            <a:cxnSpLocks/>
            <a:stCxn id="9" idx="7"/>
            <a:endCxn id="10" idx="7"/>
          </p:cNvCxnSpPr>
          <p:nvPr/>
        </p:nvCxnSpPr>
        <p:spPr>
          <a:xfrm>
            <a:off x="4962716" y="2220989"/>
            <a:ext cx="45719" cy="77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CFC63-5535-48F3-B81F-FB16D6E0D03C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5008435" y="3054396"/>
            <a:ext cx="13390" cy="75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FAC7B01-F494-4D60-A8F8-E72E233740A9}"/>
              </a:ext>
            </a:extLst>
          </p:cNvPr>
          <p:cNvSpPr/>
          <p:nvPr/>
        </p:nvSpPr>
        <p:spPr>
          <a:xfrm>
            <a:off x="5021825" y="4526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D9A07B-6FBA-4550-A385-17C8F60DF633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5037990" y="3882683"/>
            <a:ext cx="29554" cy="68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E37358-36C0-4DD6-88CB-4BAFB04850CE}"/>
              </a:ext>
            </a:extLst>
          </p:cNvPr>
          <p:cNvCxnSpPr>
            <a:cxnSpLocks/>
          </p:cNvCxnSpPr>
          <p:nvPr/>
        </p:nvCxnSpPr>
        <p:spPr>
          <a:xfrm>
            <a:off x="2778368" y="4165743"/>
            <a:ext cx="2297614" cy="3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BBF088-9BAE-4C10-95FF-40B1CD2FE84C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2778368" y="4192172"/>
            <a:ext cx="3734620" cy="1614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39EE52-37EE-4D90-B63E-5EDB22308E2C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5060849" y="4565305"/>
            <a:ext cx="1452139" cy="130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04FB42-567D-409F-9480-BCF27930D767}"/>
              </a:ext>
            </a:extLst>
          </p:cNvPr>
          <p:cNvCxnSpPr>
            <a:cxnSpLocks/>
            <a:stCxn id="10" idx="6"/>
            <a:endCxn id="12" idx="7"/>
          </p:cNvCxnSpPr>
          <p:nvPr/>
        </p:nvCxnSpPr>
        <p:spPr>
          <a:xfrm>
            <a:off x="5015130" y="3024554"/>
            <a:ext cx="1497858" cy="278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7FF704-F1B9-4F87-B427-A933CF2433B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527409" y="2405575"/>
            <a:ext cx="1533379" cy="3425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054FF4-FEAA-4E59-AE5E-D03410319454}"/>
              </a:ext>
            </a:extLst>
          </p:cNvPr>
          <p:cNvCxnSpPr/>
          <p:nvPr/>
        </p:nvCxnSpPr>
        <p:spPr>
          <a:xfrm>
            <a:off x="4985575" y="2220989"/>
            <a:ext cx="3120932" cy="184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50FCDA-0C40-44DA-9A6C-CA9C38B7F72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992270" y="2405576"/>
            <a:ext cx="3068518" cy="220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154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B861-2116-4FF9-9E4F-4A4C3908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Solution: From the figure we have,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7952522-40D2-4588-BD01-5CCEF9C45E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3180542"/>
                  </p:ext>
                </p:extLst>
              </p:nvPr>
            </p:nvGraphicFramePr>
            <p:xfrm>
              <a:off x="838200" y="1825624"/>
              <a:ext cx="10241280" cy="20421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1836956153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45931307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653026645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972865591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389073756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925109883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83784281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800462742"/>
                        </a:ext>
                      </a:extLst>
                    </a:gridCol>
                  </a:tblGrid>
                  <a:tr h="515526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868334"/>
                      </a:ext>
                    </a:extLst>
                  </a:tr>
                  <a:tr h="4612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Degree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593034"/>
                      </a:ext>
                    </a:extLst>
                  </a:tr>
                  <a:tr h="841122">
                    <a:tc>
                      <a:txBody>
                        <a:bodyPr/>
                        <a:lstStyle/>
                        <a:p>
                          <a:r>
                            <a:rPr lang="en-US" sz="2800" dirty="0" err="1">
                              <a:solidFill>
                                <a:srgbClr val="FF0000"/>
                              </a:solidFill>
                            </a:rPr>
                            <a:t>Colour</a:t>
                          </a: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183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7952522-40D2-4588-BD01-5CCEF9C45E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3180542"/>
                  </p:ext>
                </p:extLst>
              </p:nvPr>
            </p:nvGraphicFramePr>
            <p:xfrm>
              <a:off x="838200" y="1825624"/>
              <a:ext cx="10241280" cy="20421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1836956153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45931307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3653026645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972865591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389073756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2925109883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837842819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80046274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76" t="-9474" r="-602381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76" t="-9474" r="-502381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52" t="-9474" r="-400000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52" t="-9474" r="-301905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952" t="-9474" r="-201905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952" t="-9474" r="-101905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952" t="-9474" r="-1905" b="-2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086833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Degree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593034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dirty="0" err="1">
                              <a:solidFill>
                                <a:srgbClr val="FF0000"/>
                              </a:solidFill>
                            </a:rPr>
                            <a:t>Colour</a:t>
                          </a: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76" t="-122581" r="-602381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476" t="-122581" r="-502381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052" t="-122581" r="-40000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952" t="-122581" r="-30190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952" t="-122581" r="-20190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952" t="-122581" r="-10190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952" t="-122581" r="-1905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1830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40E02-B5F1-404E-A688-DCD757CA6272}"/>
                  </a:ext>
                </a:extLst>
              </p:cNvPr>
              <p:cNvSpPr txBox="1"/>
              <p:nvPr/>
            </p:nvSpPr>
            <p:spPr>
              <a:xfrm>
                <a:off x="970671" y="4002720"/>
                <a:ext cx="101088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The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r>
                  <a:rPr lang="en-US" sz="2800" dirty="0"/>
                  <a:t> are connected to each other. So, they must be </a:t>
                </a:r>
                <a:r>
                  <a:rPr lang="en-US" sz="2800" dirty="0" err="1"/>
                  <a:t>coloured</a:t>
                </a:r>
                <a:r>
                  <a:rPr lang="en-US" sz="2800" dirty="0"/>
                  <a:t> by different </a:t>
                </a:r>
                <a:r>
                  <a:rPr lang="en-US" sz="2800" dirty="0" err="1"/>
                  <a:t>colours</a:t>
                </a:r>
                <a:r>
                  <a:rPr lang="en-US" sz="2800" dirty="0"/>
                  <a:t>. Here, at least three </a:t>
                </a:r>
                <a:r>
                  <a:rPr lang="en-US" sz="2800" dirty="0" err="1"/>
                  <a:t>colours</a:t>
                </a:r>
                <a:r>
                  <a:rPr lang="en-US" sz="2800" dirty="0"/>
                  <a:t> are required to paint the graph G. Thus,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40E02-B5F1-404E-A688-DCD757CA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71" y="4002720"/>
                <a:ext cx="10108809" cy="1384995"/>
              </a:xfrm>
              <a:prstGeom prst="rect">
                <a:avLst/>
              </a:prstGeom>
              <a:blipFill>
                <a:blip r:embed="rId3"/>
                <a:stretch>
                  <a:fillRect l="-1206" t="-4405" r="-1206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507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E532-DE10-4B51-96E6-9E80BE82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5300" dirty="0">
                <a:solidFill>
                  <a:srgbClr val="FF0000"/>
                </a:solidFill>
              </a:rPr>
              <a:t>In the given figure 0f tree, find the chromatic number of </a:t>
            </a:r>
            <a:r>
              <a:rPr lang="en-US" sz="5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5300" dirty="0">
                <a:solidFill>
                  <a:srgbClr val="FF0000"/>
                </a:solidFill>
              </a:rPr>
              <a:t> graph</a:t>
            </a:r>
            <a:r>
              <a:rPr lang="en-US" sz="4800" dirty="0">
                <a:solidFill>
                  <a:srgbClr val="FF0000"/>
                </a:solidFill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6F34F-8194-4ECC-A459-A4DF7458A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noFill/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																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												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						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																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/>
                  <a:t>							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		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							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6F34F-8194-4ECC-A459-A4DF7458A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1262097-E792-48B8-8E78-3FFD2FB84174}"/>
              </a:ext>
            </a:extLst>
          </p:cNvPr>
          <p:cNvSpPr/>
          <p:nvPr/>
        </p:nvSpPr>
        <p:spPr>
          <a:xfrm>
            <a:off x="2732649" y="4093698"/>
            <a:ext cx="45719" cy="1969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94B457-2659-45D9-9C9A-E5D2FCDAF9BC}"/>
              </a:ext>
            </a:extLst>
          </p:cNvPr>
          <p:cNvSpPr/>
          <p:nvPr/>
        </p:nvSpPr>
        <p:spPr>
          <a:xfrm>
            <a:off x="3854887" y="2208628"/>
            <a:ext cx="45719" cy="84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F08CFA-3364-4FF2-8A50-557C212D19D1}"/>
              </a:ext>
            </a:extLst>
          </p:cNvPr>
          <p:cNvSpPr/>
          <p:nvPr/>
        </p:nvSpPr>
        <p:spPr>
          <a:xfrm>
            <a:off x="4969411" y="2982351"/>
            <a:ext cx="45719" cy="84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4E1B17-A4DA-4512-A783-57983B5DCD29}"/>
              </a:ext>
            </a:extLst>
          </p:cNvPr>
          <p:cNvSpPr/>
          <p:nvPr/>
        </p:nvSpPr>
        <p:spPr>
          <a:xfrm>
            <a:off x="5015130" y="3798277"/>
            <a:ext cx="45719" cy="844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2F268F-2391-4583-B446-40AA6C2607E1}"/>
              </a:ext>
            </a:extLst>
          </p:cNvPr>
          <p:cNvSpPr/>
          <p:nvPr/>
        </p:nvSpPr>
        <p:spPr>
          <a:xfrm>
            <a:off x="5008096" y="5383273"/>
            <a:ext cx="98473" cy="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1BA84-4697-4A6A-9FAF-858B8F40DCEE}"/>
              </a:ext>
            </a:extLst>
          </p:cNvPr>
          <p:cNvSpPr/>
          <p:nvPr/>
        </p:nvSpPr>
        <p:spPr>
          <a:xfrm>
            <a:off x="8060788" y="2293034"/>
            <a:ext cx="45719" cy="225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AC7B01-F494-4D60-A8F8-E72E233740A9}"/>
              </a:ext>
            </a:extLst>
          </p:cNvPr>
          <p:cNvSpPr/>
          <p:nvPr/>
        </p:nvSpPr>
        <p:spPr>
          <a:xfrm>
            <a:off x="5029192" y="46142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32E799-B0DC-4CCA-8FEA-33BAA0310FCD}"/>
              </a:ext>
            </a:extLst>
          </p:cNvPr>
          <p:cNvCxnSpPr>
            <a:cxnSpLocks/>
            <a:stCxn id="12" idx="5"/>
          </p:cNvCxnSpPr>
          <p:nvPr/>
        </p:nvCxnSpPr>
        <p:spPr>
          <a:xfrm flipH="1" flipV="1">
            <a:off x="3846096" y="4868201"/>
            <a:ext cx="1246052" cy="57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06F5B2-4A43-42FD-9D27-BB36E2D2E6EF}"/>
              </a:ext>
            </a:extLst>
          </p:cNvPr>
          <p:cNvSpPr/>
          <p:nvPr/>
        </p:nvSpPr>
        <p:spPr>
          <a:xfrm>
            <a:off x="3784211" y="48229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8B79D1-8B7F-4E29-84E0-B5B1B24BF968}"/>
              </a:ext>
            </a:extLst>
          </p:cNvPr>
          <p:cNvCxnSpPr>
            <a:stCxn id="8" idx="4"/>
            <a:endCxn id="6" idx="5"/>
          </p:cNvCxnSpPr>
          <p:nvPr/>
        </p:nvCxnSpPr>
        <p:spPr>
          <a:xfrm flipH="1" flipV="1">
            <a:off x="2771673" y="4261804"/>
            <a:ext cx="1035398" cy="60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CB68DD-98D9-4BAC-BECA-B94BF96BAE39}"/>
              </a:ext>
            </a:extLst>
          </p:cNvPr>
          <p:cNvCxnSpPr>
            <a:stCxn id="12" idx="5"/>
          </p:cNvCxnSpPr>
          <p:nvPr/>
        </p:nvCxnSpPr>
        <p:spPr>
          <a:xfrm>
            <a:off x="5092148" y="5443311"/>
            <a:ext cx="1477464" cy="22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3B0DD6-4F47-43BD-A30B-BBCFAC7F2BF6}"/>
              </a:ext>
            </a:extLst>
          </p:cNvPr>
          <p:cNvCxnSpPr>
            <a:stCxn id="12" idx="5"/>
            <a:endCxn id="20" idx="5"/>
          </p:cNvCxnSpPr>
          <p:nvPr/>
        </p:nvCxnSpPr>
        <p:spPr>
          <a:xfrm flipH="1" flipV="1">
            <a:off x="5068216" y="4653227"/>
            <a:ext cx="23932" cy="790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95DC68-A198-460A-BC1E-B3E832107436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5052051" y="3840480"/>
            <a:ext cx="8798" cy="763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CB6209-E183-455A-B137-53B31E2A9EBE}"/>
              </a:ext>
            </a:extLst>
          </p:cNvPr>
          <p:cNvCxnSpPr>
            <a:stCxn id="11" idx="0"/>
            <a:endCxn id="10" idx="0"/>
          </p:cNvCxnSpPr>
          <p:nvPr/>
        </p:nvCxnSpPr>
        <p:spPr>
          <a:xfrm flipH="1" flipV="1">
            <a:off x="5008435" y="2994712"/>
            <a:ext cx="29555" cy="803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8B5E6F-5E38-4753-8D79-5E3E3950BE80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 flipV="1">
            <a:off x="3900606" y="2250831"/>
            <a:ext cx="1068805" cy="773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ECC8C2-95A3-4C21-A9D9-36A01AF34BAD}"/>
              </a:ext>
            </a:extLst>
          </p:cNvPr>
          <p:cNvCxnSpPr>
            <a:stCxn id="11" idx="5"/>
            <a:endCxn id="13" idx="5"/>
          </p:cNvCxnSpPr>
          <p:nvPr/>
        </p:nvCxnSpPr>
        <p:spPr>
          <a:xfrm flipV="1">
            <a:off x="5054154" y="2485154"/>
            <a:ext cx="3045658" cy="138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1855F9-2838-42B4-AB66-1B39310211F3}"/>
              </a:ext>
            </a:extLst>
          </p:cNvPr>
          <p:cNvCxnSpPr>
            <a:stCxn id="20" idx="6"/>
          </p:cNvCxnSpPr>
          <p:nvPr/>
        </p:nvCxnSpPr>
        <p:spPr>
          <a:xfrm flipH="1" flipV="1">
            <a:off x="3784211" y="3798277"/>
            <a:ext cx="1290700" cy="83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79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B861-2116-4FF9-9E4F-4A4C3908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Solution: From the figure we have,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7952522-40D2-4588-BD01-5CCEF9C45E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2029617"/>
                  </p:ext>
                </p:extLst>
              </p:nvPr>
            </p:nvGraphicFramePr>
            <p:xfrm>
              <a:off x="838200" y="1825624"/>
              <a:ext cx="10241275" cy="21696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95511">
                      <a:extLst>
                        <a:ext uri="{9D8B030D-6E8A-4147-A177-3AD203B41FA5}">
                          <a16:colId xmlns:a16="http://schemas.microsoft.com/office/drawing/2014/main" val="1836956153"/>
                        </a:ext>
                      </a:extLst>
                    </a:gridCol>
                    <a:gridCol w="844061">
                      <a:extLst>
                        <a:ext uri="{9D8B030D-6E8A-4147-A177-3AD203B41FA5}">
                          <a16:colId xmlns:a16="http://schemas.microsoft.com/office/drawing/2014/main" val="245931307"/>
                        </a:ext>
                      </a:extLst>
                    </a:gridCol>
                    <a:gridCol w="886265">
                      <a:extLst>
                        <a:ext uri="{9D8B030D-6E8A-4147-A177-3AD203B41FA5}">
                          <a16:colId xmlns:a16="http://schemas.microsoft.com/office/drawing/2014/main" val="3653026645"/>
                        </a:ext>
                      </a:extLst>
                    </a:gridCol>
                    <a:gridCol w="815926">
                      <a:extLst>
                        <a:ext uri="{9D8B030D-6E8A-4147-A177-3AD203B41FA5}">
                          <a16:colId xmlns:a16="http://schemas.microsoft.com/office/drawing/2014/main" val="2972865591"/>
                        </a:ext>
                      </a:extLst>
                    </a:gridCol>
                    <a:gridCol w="998806">
                      <a:extLst>
                        <a:ext uri="{9D8B030D-6E8A-4147-A177-3AD203B41FA5}">
                          <a16:colId xmlns:a16="http://schemas.microsoft.com/office/drawing/2014/main" val="1389073756"/>
                        </a:ext>
                      </a:extLst>
                    </a:gridCol>
                    <a:gridCol w="984739">
                      <a:extLst>
                        <a:ext uri="{9D8B030D-6E8A-4147-A177-3AD203B41FA5}">
                          <a16:colId xmlns:a16="http://schemas.microsoft.com/office/drawing/2014/main" val="2925109883"/>
                        </a:ext>
                      </a:extLst>
                    </a:gridCol>
                    <a:gridCol w="858129">
                      <a:extLst>
                        <a:ext uri="{9D8B030D-6E8A-4147-A177-3AD203B41FA5}">
                          <a16:colId xmlns:a16="http://schemas.microsoft.com/office/drawing/2014/main" val="837842819"/>
                        </a:ext>
                      </a:extLst>
                    </a:gridCol>
                    <a:gridCol w="970671">
                      <a:extLst>
                        <a:ext uri="{9D8B030D-6E8A-4147-A177-3AD203B41FA5}">
                          <a16:colId xmlns:a16="http://schemas.microsoft.com/office/drawing/2014/main" val="800462742"/>
                        </a:ext>
                      </a:extLst>
                    </a:gridCol>
                    <a:gridCol w="745587">
                      <a:extLst>
                        <a:ext uri="{9D8B030D-6E8A-4147-A177-3AD203B41FA5}">
                          <a16:colId xmlns:a16="http://schemas.microsoft.com/office/drawing/2014/main" val="3116205661"/>
                        </a:ext>
                      </a:extLst>
                    </a:gridCol>
                    <a:gridCol w="689317">
                      <a:extLst>
                        <a:ext uri="{9D8B030D-6E8A-4147-A177-3AD203B41FA5}">
                          <a16:colId xmlns:a16="http://schemas.microsoft.com/office/drawing/2014/main" val="3721322455"/>
                        </a:ext>
                      </a:extLst>
                    </a:gridCol>
                    <a:gridCol w="852263">
                      <a:extLst>
                        <a:ext uri="{9D8B030D-6E8A-4147-A177-3AD203B41FA5}">
                          <a16:colId xmlns:a16="http://schemas.microsoft.com/office/drawing/2014/main" val="2571289107"/>
                        </a:ext>
                      </a:extLst>
                    </a:gridCol>
                  </a:tblGrid>
                  <a:tr h="61237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002060"/>
                              </a:solidFill>
                            </a:rPr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868334"/>
                      </a:ext>
                    </a:extLst>
                  </a:tr>
                  <a:tr h="61237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Degree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593034"/>
                      </a:ext>
                    </a:extLst>
                  </a:tr>
                  <a:tr h="815035">
                    <a:tc>
                      <a:txBody>
                        <a:bodyPr/>
                        <a:lstStyle/>
                        <a:p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Colour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𝐜</m:t>
                                    </m:r>
                                  </m:e>
                                  <m:sub>
                                    <m:r>
                                      <a:rPr lang="en-US" sz="2800" b="1" i="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4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1830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7952522-40D2-4588-BD01-5CCEF9C45E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2029617"/>
                  </p:ext>
                </p:extLst>
              </p:nvPr>
            </p:nvGraphicFramePr>
            <p:xfrm>
              <a:off x="838200" y="1825624"/>
              <a:ext cx="10241275" cy="216963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595511">
                      <a:extLst>
                        <a:ext uri="{9D8B030D-6E8A-4147-A177-3AD203B41FA5}">
                          <a16:colId xmlns:a16="http://schemas.microsoft.com/office/drawing/2014/main" val="1836956153"/>
                        </a:ext>
                      </a:extLst>
                    </a:gridCol>
                    <a:gridCol w="844061">
                      <a:extLst>
                        <a:ext uri="{9D8B030D-6E8A-4147-A177-3AD203B41FA5}">
                          <a16:colId xmlns:a16="http://schemas.microsoft.com/office/drawing/2014/main" val="245931307"/>
                        </a:ext>
                      </a:extLst>
                    </a:gridCol>
                    <a:gridCol w="886265">
                      <a:extLst>
                        <a:ext uri="{9D8B030D-6E8A-4147-A177-3AD203B41FA5}">
                          <a16:colId xmlns:a16="http://schemas.microsoft.com/office/drawing/2014/main" val="3653026645"/>
                        </a:ext>
                      </a:extLst>
                    </a:gridCol>
                    <a:gridCol w="815926">
                      <a:extLst>
                        <a:ext uri="{9D8B030D-6E8A-4147-A177-3AD203B41FA5}">
                          <a16:colId xmlns:a16="http://schemas.microsoft.com/office/drawing/2014/main" val="2972865591"/>
                        </a:ext>
                      </a:extLst>
                    </a:gridCol>
                    <a:gridCol w="998806">
                      <a:extLst>
                        <a:ext uri="{9D8B030D-6E8A-4147-A177-3AD203B41FA5}">
                          <a16:colId xmlns:a16="http://schemas.microsoft.com/office/drawing/2014/main" val="1389073756"/>
                        </a:ext>
                      </a:extLst>
                    </a:gridCol>
                    <a:gridCol w="984739">
                      <a:extLst>
                        <a:ext uri="{9D8B030D-6E8A-4147-A177-3AD203B41FA5}">
                          <a16:colId xmlns:a16="http://schemas.microsoft.com/office/drawing/2014/main" val="2925109883"/>
                        </a:ext>
                      </a:extLst>
                    </a:gridCol>
                    <a:gridCol w="858129">
                      <a:extLst>
                        <a:ext uri="{9D8B030D-6E8A-4147-A177-3AD203B41FA5}">
                          <a16:colId xmlns:a16="http://schemas.microsoft.com/office/drawing/2014/main" val="837842819"/>
                        </a:ext>
                      </a:extLst>
                    </a:gridCol>
                    <a:gridCol w="970671">
                      <a:extLst>
                        <a:ext uri="{9D8B030D-6E8A-4147-A177-3AD203B41FA5}">
                          <a16:colId xmlns:a16="http://schemas.microsoft.com/office/drawing/2014/main" val="800462742"/>
                        </a:ext>
                      </a:extLst>
                    </a:gridCol>
                    <a:gridCol w="745587">
                      <a:extLst>
                        <a:ext uri="{9D8B030D-6E8A-4147-A177-3AD203B41FA5}">
                          <a16:colId xmlns:a16="http://schemas.microsoft.com/office/drawing/2014/main" val="3116205661"/>
                        </a:ext>
                      </a:extLst>
                    </a:gridCol>
                    <a:gridCol w="689317">
                      <a:extLst>
                        <a:ext uri="{9D8B030D-6E8A-4147-A177-3AD203B41FA5}">
                          <a16:colId xmlns:a16="http://schemas.microsoft.com/office/drawing/2014/main" val="3721322455"/>
                        </a:ext>
                      </a:extLst>
                    </a:gridCol>
                    <a:gridCol w="852263">
                      <a:extLst>
                        <a:ext uri="{9D8B030D-6E8A-4147-A177-3AD203B41FA5}">
                          <a16:colId xmlns:a16="http://schemas.microsoft.com/office/drawing/2014/main" val="2571289107"/>
                        </a:ext>
                      </a:extLst>
                    </a:gridCol>
                  </a:tblGrid>
                  <a:tr h="61237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002060"/>
                              </a:solidFill>
                            </a:rPr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580" t="-8911" r="-931159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4658" t="-8911" r="-780137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09" t="-8911" r="-750000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244" t="-8911" r="-512805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845" t="-8911" r="-422360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3475" t="-8911" r="-382270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6875" t="-8911" r="-236875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311" t="-8911" r="-210656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4602" t="-8911" r="-127434" b="-2554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429" t="-8911" r="-2857" b="-255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0868334"/>
                      </a:ext>
                    </a:extLst>
                  </a:tr>
                  <a:tr h="61237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Degree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593034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Colour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580" t="-136129" r="-931159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4658" t="-136129" r="-780137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8209" t="-136129" r="-75000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5244" t="-136129" r="-51280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845" t="-136129" r="-42236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3475" t="-136129" r="-382270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6875" t="-136129" r="-23687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71311" t="-136129" r="-210656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4602" t="-136129" r="-127434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429" t="-136129" r="-2857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1830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40E02-B5F1-404E-A688-DCD757CA6272}"/>
                  </a:ext>
                </a:extLst>
              </p:cNvPr>
              <p:cNvSpPr txBox="1"/>
              <p:nvPr/>
            </p:nvSpPr>
            <p:spPr>
              <a:xfrm>
                <a:off x="970666" y="4130198"/>
                <a:ext cx="10108809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It shows that the number of </a:t>
                </a:r>
                <a:r>
                  <a:rPr lang="en-US" sz="3200" dirty="0" err="1"/>
                  <a:t>colours</a:t>
                </a:r>
                <a:r>
                  <a:rPr lang="en-US" sz="3200" dirty="0"/>
                  <a:t> needed to </a:t>
                </a:r>
                <a:r>
                  <a:rPr lang="en-US" sz="3200" dirty="0" err="1"/>
                  <a:t>colour</a:t>
                </a:r>
                <a:r>
                  <a:rPr lang="en-US" sz="3200" dirty="0"/>
                  <a:t> the given tree is 2. Thus,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/>
              </a:p>
              <a:p>
                <a:pPr algn="just"/>
                <a:r>
                  <a:rPr lang="en-US" sz="2800" dirty="0">
                    <a:solidFill>
                      <a:srgbClr val="FF0000"/>
                    </a:solidFill>
                  </a:rPr>
                  <a:t>Note: the tree and so the forests are 2-colourable.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40E02-B5F1-404E-A688-DCD757CA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66" y="4130198"/>
                <a:ext cx="10108809" cy="1508105"/>
              </a:xfrm>
              <a:prstGeom prst="rect">
                <a:avLst/>
              </a:prstGeom>
              <a:blipFill>
                <a:blip r:embed="rId3"/>
                <a:stretch>
                  <a:fillRect l="-1508" t="-5263" r="-1568" b="-10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595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F5B2-BE5F-49BD-8139-BC4A5B86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0316"/>
          </a:xfrm>
        </p:spPr>
        <p:txBody>
          <a:bodyPr>
            <a:noAutofit/>
          </a:bodyPr>
          <a:lstStyle/>
          <a:p>
            <a:pPr algn="just"/>
            <a:r>
              <a:rPr lang="en-US" sz="4800" dirty="0">
                <a:solidFill>
                  <a:srgbClr val="FF0000"/>
                </a:solidFill>
              </a:rPr>
              <a:t>Theorem: Every tree with two or more vertices is 2 chromatic.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81EC-EED8-4E83-A994-9C97D2A9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244"/>
            <a:ext cx="10515600" cy="45077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002060"/>
                </a:solidFill>
              </a:rPr>
              <a:t>Proof: let T be a rooted tree. Then, it has a fixed root say v. </a:t>
            </a:r>
            <a:r>
              <a:rPr lang="en-US" sz="3200" dirty="0" err="1">
                <a:solidFill>
                  <a:srgbClr val="002060"/>
                </a:solidFill>
              </a:rPr>
              <a:t>colour</a:t>
            </a:r>
            <a:r>
              <a:rPr lang="en-US" sz="3200" dirty="0">
                <a:solidFill>
                  <a:srgbClr val="002060"/>
                </a:solidFill>
              </a:rPr>
              <a:t> it with </a:t>
            </a:r>
            <a:r>
              <a:rPr lang="en-US" sz="3200" dirty="0" err="1">
                <a:solidFill>
                  <a:srgbClr val="002060"/>
                </a:solidFill>
              </a:rPr>
              <a:t>colour</a:t>
            </a:r>
            <a:r>
              <a:rPr lang="en-US" sz="3200" dirty="0">
                <a:solidFill>
                  <a:srgbClr val="002060"/>
                </a:solidFill>
              </a:rPr>
              <a:t> 1. </a:t>
            </a:r>
            <a:r>
              <a:rPr lang="en-US" sz="3200" dirty="0" err="1">
                <a:solidFill>
                  <a:srgbClr val="002060"/>
                </a:solidFill>
              </a:rPr>
              <a:t>Colour</a:t>
            </a:r>
            <a:r>
              <a:rPr lang="en-US" sz="3200" dirty="0">
                <a:solidFill>
                  <a:srgbClr val="002060"/>
                </a:solidFill>
              </a:rPr>
              <a:t> all the vertices adjacent to v with </a:t>
            </a:r>
            <a:r>
              <a:rPr lang="en-US" sz="3200" dirty="0" err="1">
                <a:solidFill>
                  <a:srgbClr val="002060"/>
                </a:solidFill>
              </a:rPr>
              <a:t>colour</a:t>
            </a:r>
            <a:r>
              <a:rPr lang="en-US" sz="3200" dirty="0">
                <a:solidFill>
                  <a:srgbClr val="002060"/>
                </a:solidFill>
              </a:rPr>
              <a:t> 2 as shown in the figure. 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002060"/>
                </a:solidFill>
              </a:rPr>
              <a:t>				            1									  2              2               2    						1		      1 		 1   													1				      2           2	2 	         2        2   									 2		     2         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359DFB-16FC-43C8-97FE-387EEFDC2314}"/>
              </a:ext>
            </a:extLst>
          </p:cNvPr>
          <p:cNvGrpSpPr/>
          <p:nvPr/>
        </p:nvGrpSpPr>
        <p:grpSpPr>
          <a:xfrm>
            <a:off x="2518117" y="3429000"/>
            <a:ext cx="6382631" cy="2212145"/>
            <a:chOff x="2518117" y="3429000"/>
            <a:chExt cx="6382631" cy="221214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5E5BF6-82C1-493F-8AC8-408294C2C467}"/>
                </a:ext>
              </a:extLst>
            </p:cNvPr>
            <p:cNvCxnSpPr/>
            <p:nvPr/>
          </p:nvCxnSpPr>
          <p:spPr>
            <a:xfrm flipH="1">
              <a:off x="4164037" y="3429000"/>
              <a:ext cx="1420837" cy="425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EADA4C8-1BF1-4266-831E-F255A92BD3DF}"/>
                </a:ext>
              </a:extLst>
            </p:cNvPr>
            <p:cNvCxnSpPr/>
            <p:nvPr/>
          </p:nvCxnSpPr>
          <p:spPr>
            <a:xfrm>
              <a:off x="5542671" y="3429000"/>
              <a:ext cx="1491175" cy="572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8E192C-9D19-4F0E-80D0-618685730E06}"/>
                </a:ext>
              </a:extLst>
            </p:cNvPr>
            <p:cNvCxnSpPr/>
            <p:nvPr/>
          </p:nvCxnSpPr>
          <p:spPr>
            <a:xfrm>
              <a:off x="5584874" y="3429000"/>
              <a:ext cx="0" cy="572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D959F2-04D7-4C94-B648-8AEA1007F64E}"/>
                </a:ext>
              </a:extLst>
            </p:cNvPr>
            <p:cNvCxnSpPr/>
            <p:nvPr/>
          </p:nvCxnSpPr>
          <p:spPr>
            <a:xfrm>
              <a:off x="4164037" y="3854548"/>
              <a:ext cx="998806" cy="520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4EBD05-E97C-4F08-929F-6182AE6D9475}"/>
                </a:ext>
              </a:extLst>
            </p:cNvPr>
            <p:cNvCxnSpPr/>
            <p:nvPr/>
          </p:nvCxnSpPr>
          <p:spPr>
            <a:xfrm flipH="1">
              <a:off x="2954215" y="3854548"/>
              <a:ext cx="1209821" cy="773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50B4E5-7AA3-4CE0-9F8D-79FECB507AD7}"/>
                </a:ext>
              </a:extLst>
            </p:cNvPr>
            <p:cNvCxnSpPr/>
            <p:nvPr/>
          </p:nvCxnSpPr>
          <p:spPr>
            <a:xfrm>
              <a:off x="3006968" y="4628271"/>
              <a:ext cx="499403" cy="6042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8903ED-C995-4BA2-9078-80EB3B888002}"/>
                </a:ext>
              </a:extLst>
            </p:cNvPr>
            <p:cNvCxnSpPr/>
            <p:nvPr/>
          </p:nvCxnSpPr>
          <p:spPr>
            <a:xfrm flipH="1">
              <a:off x="2518117" y="4628271"/>
              <a:ext cx="436097" cy="73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CCE382-F006-445A-9F65-70E633DBCEAF}"/>
                </a:ext>
              </a:extLst>
            </p:cNvPr>
            <p:cNvCxnSpPr/>
            <p:nvPr/>
          </p:nvCxnSpPr>
          <p:spPr>
            <a:xfrm flipH="1">
              <a:off x="4663440" y="4375052"/>
              <a:ext cx="499403" cy="9847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161986-DF64-451B-A95B-750B862D231F}"/>
                </a:ext>
              </a:extLst>
            </p:cNvPr>
            <p:cNvCxnSpPr/>
            <p:nvPr/>
          </p:nvCxnSpPr>
          <p:spPr>
            <a:xfrm>
              <a:off x="5162843" y="4375052"/>
              <a:ext cx="379828" cy="1266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35AE9D-8604-4227-BFB4-B99DFFB23CD3}"/>
                </a:ext>
              </a:extLst>
            </p:cNvPr>
            <p:cNvCxnSpPr/>
            <p:nvPr/>
          </p:nvCxnSpPr>
          <p:spPr>
            <a:xfrm flipH="1">
              <a:off x="6738425" y="3989485"/>
              <a:ext cx="290734" cy="638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40F6A6-94DB-4CAA-ACB5-CCEE7E4C3D0B}"/>
                </a:ext>
              </a:extLst>
            </p:cNvPr>
            <p:cNvCxnSpPr/>
            <p:nvPr/>
          </p:nvCxnSpPr>
          <p:spPr>
            <a:xfrm>
              <a:off x="7029159" y="4001294"/>
              <a:ext cx="1031629" cy="626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C1F6864-CE91-4703-A239-1A1FEC6125C8}"/>
                </a:ext>
              </a:extLst>
            </p:cNvPr>
            <p:cNvCxnSpPr/>
            <p:nvPr/>
          </p:nvCxnSpPr>
          <p:spPr>
            <a:xfrm>
              <a:off x="6738425" y="4628271"/>
              <a:ext cx="661181" cy="3798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45C48C-2174-4BFE-A510-143C08DC7390}"/>
                </a:ext>
              </a:extLst>
            </p:cNvPr>
            <p:cNvCxnSpPr/>
            <p:nvPr/>
          </p:nvCxnSpPr>
          <p:spPr>
            <a:xfrm flipH="1">
              <a:off x="6478758" y="4628271"/>
              <a:ext cx="259667" cy="560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B3B592-B477-45D2-9718-8F739750D8B8}"/>
                </a:ext>
              </a:extLst>
            </p:cNvPr>
            <p:cNvCxnSpPr/>
            <p:nvPr/>
          </p:nvCxnSpPr>
          <p:spPr>
            <a:xfrm flipH="1">
              <a:off x="7849772" y="4628271"/>
              <a:ext cx="211016" cy="73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8B909C5-3407-4A9C-9B96-35A1497B4917}"/>
                </a:ext>
              </a:extLst>
            </p:cNvPr>
            <p:cNvCxnSpPr/>
            <p:nvPr/>
          </p:nvCxnSpPr>
          <p:spPr>
            <a:xfrm>
              <a:off x="8060788" y="4628271"/>
              <a:ext cx="839960" cy="7315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24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5438-0460-4E23-BB89-7C41E447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3DE54-C1D7-4454-ACF5-A9797E331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Next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 the vertices adjacent to vertices </a:t>
                </a:r>
                <a:r>
                  <a:rPr lang="en-US" sz="3600" dirty="0" err="1"/>
                  <a:t>coloured</a:t>
                </a:r>
                <a:r>
                  <a:rPr lang="en-US" sz="3600" dirty="0"/>
                  <a:t> with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 1. proceed this until we find all the vertices of the graph G. We see all the vertices of same level have same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. The vertices in even level are </a:t>
                </a:r>
                <a:r>
                  <a:rPr lang="en-US" sz="3600" dirty="0" err="1"/>
                  <a:t>coloured</a:t>
                </a:r>
                <a:r>
                  <a:rPr lang="en-US" sz="3600" dirty="0"/>
                  <a:t> with 1. Since there is unique path between any two vertices of the tree T, no two adjacent vertices have the same </a:t>
                </a:r>
                <a:r>
                  <a:rPr lang="en-US" sz="3600" dirty="0" err="1"/>
                  <a:t>colour</a:t>
                </a:r>
                <a:r>
                  <a:rPr lang="en-US" sz="3600" dirty="0"/>
                  <a:t>. Thus, T has been properly </a:t>
                </a:r>
                <a:r>
                  <a:rPr lang="en-US" sz="3600" dirty="0" err="1"/>
                  <a:t>coloured</a:t>
                </a:r>
                <a:r>
                  <a:rPr lang="en-US" sz="3600" dirty="0"/>
                  <a:t> exactly with 2 </a:t>
                </a:r>
                <a:r>
                  <a:rPr lang="en-US" sz="3600" dirty="0" err="1"/>
                  <a:t>colours</a:t>
                </a:r>
                <a:r>
                  <a:rPr lang="en-US" sz="3600" dirty="0"/>
                  <a:t>. Thus,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600" dirty="0"/>
                  <a:t>. Hence proved.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83DE54-C1D7-4454-ACF5-A9797E331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r="-173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27964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522</Words>
  <Application>Microsoft Office PowerPoint</Application>
  <PresentationFormat>Widescreen</PresentationFormat>
  <Paragraphs>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Garamond</vt:lpstr>
      <vt:lpstr>Times New Roman</vt:lpstr>
      <vt:lpstr>Organic</vt:lpstr>
      <vt:lpstr>Office Theme</vt:lpstr>
      <vt:lpstr>PowerPoint Presentation</vt:lpstr>
      <vt:lpstr>Welch-Powell Algorithm for colouring </vt:lpstr>
      <vt:lpstr>Continued……</vt:lpstr>
      <vt:lpstr>In the given figure, find the chromatic number of the graph. </vt:lpstr>
      <vt:lpstr>Solution: From the figure we have,</vt:lpstr>
      <vt:lpstr>In the given figure 0f tree, find the chromatic number of the graph. </vt:lpstr>
      <vt:lpstr>Solution: From the figure we have,</vt:lpstr>
      <vt:lpstr>Theorem: Every tree with two or more vertices is 2 chromatic. </vt:lpstr>
      <vt:lpstr>Continued…..</vt:lpstr>
      <vt:lpstr>Theorem: A graph is 2-chromatic iff G is bipartite.</vt:lpstr>
      <vt:lpstr>Continued….</vt:lpstr>
      <vt:lpstr>Show that the chromatic numbers of the bipartite graphs k_(2,   3) is two.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CPN</cp:lastModifiedBy>
  <cp:revision>51</cp:revision>
  <dcterms:created xsi:type="dcterms:W3CDTF">2021-05-14T13:39:27Z</dcterms:created>
  <dcterms:modified xsi:type="dcterms:W3CDTF">2021-06-08T08:12:24Z</dcterms:modified>
</cp:coreProperties>
</file>