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64" r:id="rId3"/>
    <p:sldId id="256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7" r:id="rId14"/>
    <p:sldId id="275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50F07-C439-43B1-97CA-404065B5DE67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0BA20-4D0B-4C2B-9CA6-AB2A1255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0BA20-4D0B-4C2B-9CA6-AB2A125547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FD1F-8C73-46C9-9B8C-02ECEDB59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D6902-A578-4454-8E5B-EEE98B084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5972-DCC9-4AF8-9026-97A181A4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EC37-56E3-49F3-B8A7-160E3F32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F41E-7101-4843-BB9F-A882B687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12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985F-015B-409F-B753-CE033004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9150D-297E-49C1-852C-C15F1F54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DDBF-1CCE-4CF6-B3DD-0EADD502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D1E4-0814-4B58-80C1-27B19734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B27D-5A47-41C7-8E4E-5D7BE1C4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4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5336C-ED48-4D3D-86C4-8C5DDF189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5C54B-091E-4D8F-A8CC-833A9A7C6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85692-F147-4146-9A5D-E672CF18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B80F-F909-4819-B8E4-642C4DED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5CAD-F6FB-4D02-BCAA-C3AA8C28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1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1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0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87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7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15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81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31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8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CB42-AE6E-4E31-904B-3CBD6B72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8722-7978-4A3A-BEC7-319115B8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E97E7-11E9-433D-84C4-CCB26834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A359-F7C0-4370-9E87-4E6AD1D2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BC4E7-5E27-4D80-A791-BEF030B6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9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9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8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50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9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31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27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656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141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6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EC4E-2446-485B-81F8-4E153719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7134-160A-4211-A139-D728F1492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1A99B-A38E-4362-B2AD-63A7160B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D5A7-54AE-4CB9-82FB-A43D62D0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E303-97D1-46E6-9B1A-F303C2467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24AB-A84D-4E8B-9E33-AAC7B6B7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CD486-E12C-46C2-B8D6-899BF038D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E57DE-69B1-48AF-803D-4F5FBBA50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ED03A-B77C-4A2C-BB85-C8C159B8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13FC-8B40-4E49-9A1A-AC84FA07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C656-A604-425C-839E-8BE6CE0F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6B6-157B-42DA-8A6D-EACA706D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C582-87FB-45F9-B9C4-2DAC72B4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CF983-E4B0-4476-94E8-7C587CB1C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F4535-6A49-4D0D-B3B5-253E14DDE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260FA-A946-40CC-8378-D83818F51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95160-B85A-4FCD-B671-A62B966D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AD588-10ED-4B61-A7D4-179C294E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665CB-618D-4E32-9A76-2C5B4F1D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9D4D-C6C4-4D98-AFDF-95ACAA3D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836A3-18F9-4321-B505-4B2A685E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2E2EC-876F-4326-8893-072BEA00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7BB7-868B-4D67-A7B8-D5AF2FF9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77769-3C30-4B6B-8D8C-BB42F79D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77498-DE8B-4037-AECD-56B62F50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6D50-B9AB-4A51-A80B-703AE93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F4AD-B567-4A6B-A4D3-C53DA9A8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0F1B-9578-4ED4-9631-3A72211C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CBD59-2451-408D-9B38-A78015448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3C931-3558-4419-A363-195A875C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53B2-7A4D-45D6-997C-FE8251E4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51BB-13CB-471F-B190-9B1C6460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4AC-1830-4B7B-A721-3F583F7D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FE78D-8B5B-451E-AAA1-9E10639E8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5371F-41D5-41E8-83D2-3CE1970F7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F554B-0B6C-4F5A-B7BB-D07C1F06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4BDBA-48AD-4008-B679-85908AD4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E5E8C-8C29-497A-8BA9-30D685B8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5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0CAAC-13C6-49C3-9AF2-8A88A42F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4292-BC91-41C6-8A90-FED5A0B48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F3C59-C151-41C8-A95E-5A393FD63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C238-74D9-49AC-9268-17FF80703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34EE-5E3D-476C-AB51-3F05E2298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89A654-C6CB-4C39-8784-C114165C720B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C876002-71A2-4ED5-90DA-DC7B21D4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7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llarsandsense.sg/5-insurance-sales-tactics-that-singaporeans-keep-falling-for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44764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2078/02/18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447645"/>
              </a:xfrm>
              <a:prstGeom prst="rect">
                <a:avLst/>
              </a:prstGeom>
              <a:blipFill>
                <a:blip r:embed="rId2"/>
                <a:stretch>
                  <a:fillRect t="-3803" r="-392" b="-5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A6F7-5614-4D9B-9066-86222E90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Note: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F43C9-BEC6-43BD-8E87-54B502CC3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 algn="just">
                  <a:buAutoNum type="arabicPeriod"/>
                </a:pPr>
                <a:r>
                  <a:rPr lang="en-US" b="1" dirty="0"/>
                  <a:t>The given map M and its dual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b="1" dirty="0"/>
                  <a:t> contain the same number of edges.</a:t>
                </a:r>
              </a:p>
              <a:p>
                <a:pPr marL="514350" indent="-514350" algn="just">
                  <a:buAutoNum type="arabicPeriod"/>
                </a:pPr>
                <a:r>
                  <a:rPr lang="en-US" b="1" dirty="0">
                    <a:solidFill>
                      <a:srgbClr val="FF0000"/>
                    </a:solidFill>
                  </a:rPr>
                  <a:t>The graph (map) has a dual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iff</a:t>
                </a:r>
                <a:r>
                  <a:rPr lang="en-US" b="1" dirty="0">
                    <a:solidFill>
                      <a:srgbClr val="FF0000"/>
                    </a:solidFill>
                  </a:rPr>
                  <a:t> it is a planar graph.</a:t>
                </a:r>
              </a:p>
              <a:p>
                <a:pPr marL="514350" indent="-514350" algn="just">
                  <a:buAutoNum type="arabicPeriod"/>
                </a:pPr>
                <a:r>
                  <a:rPr lang="en-US" b="1" dirty="0">
                    <a:solidFill>
                      <a:srgbClr val="0070C0"/>
                    </a:solidFill>
                  </a:rPr>
                  <a:t>The </a:t>
                </a:r>
                <a:r>
                  <a:rPr lang="en-US" b="1" dirty="0" err="1">
                    <a:solidFill>
                      <a:srgbClr val="0070C0"/>
                    </a:solidFill>
                  </a:rPr>
                  <a:t>colouring</a:t>
                </a:r>
                <a:r>
                  <a:rPr lang="en-US" b="1" dirty="0">
                    <a:solidFill>
                      <a:srgbClr val="0070C0"/>
                    </a:solidFill>
                  </a:rPr>
                  <a:t> of vertices of a dual planar graph is same as </a:t>
                </a:r>
                <a:r>
                  <a:rPr lang="en-US" b="1" dirty="0" err="1">
                    <a:solidFill>
                      <a:srgbClr val="0070C0"/>
                    </a:solidFill>
                  </a:rPr>
                  <a:t>colouring</a:t>
                </a:r>
                <a:r>
                  <a:rPr lang="en-US" b="1" dirty="0">
                    <a:solidFill>
                      <a:srgbClr val="0070C0"/>
                    </a:solidFill>
                  </a:rPr>
                  <a:t> of regions of planar graph and vice-versa.</a:t>
                </a:r>
              </a:p>
              <a:p>
                <a:pPr marL="514350" indent="-514350" algn="just">
                  <a:buAutoNum type="arabicPeriod"/>
                </a:pPr>
                <a:r>
                  <a:rPr lang="en-US" b="1" dirty="0">
                    <a:solidFill>
                      <a:srgbClr val="C00000"/>
                    </a:solidFill>
                  </a:rPr>
                  <a:t>The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colouring</a:t>
                </a:r>
                <a:r>
                  <a:rPr lang="en-US" b="1" dirty="0">
                    <a:solidFill>
                      <a:srgbClr val="C00000"/>
                    </a:solidFill>
                  </a:rPr>
                  <a:t> of the regions of given map M is same as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colouring</a:t>
                </a:r>
                <a:r>
                  <a:rPr lang="en-US" b="1" dirty="0">
                    <a:solidFill>
                      <a:srgbClr val="C00000"/>
                    </a:solidFill>
                  </a:rPr>
                  <a:t> of the vertices of its dual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.</a:t>
                </a:r>
              </a:p>
              <a:p>
                <a:pPr marL="457200" lvl="1" indent="0" algn="just">
                  <a:buNone/>
                </a:pPr>
                <a:r>
                  <a:rPr lang="en-US" sz="2800" b="1" dirty="0" err="1">
                    <a:solidFill>
                      <a:srgbClr val="C00000"/>
                    </a:solidFill>
                  </a:rPr>
                  <a:t>Eg.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 If m is 3-colourable, the planar graph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is also 3-colourable.     </a:t>
                </a:r>
              </a:p>
              <a:p>
                <a:pPr marL="514350" indent="-514350" algn="just">
                  <a:buAutoNum type="arabicPeriod"/>
                </a:pPr>
                <a:r>
                  <a:rPr lang="en-US" b="1" dirty="0">
                    <a:solidFill>
                      <a:srgbClr val="002060"/>
                    </a:solidFill>
                  </a:rPr>
                  <a:t>Every map M is five-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colourable</a:t>
                </a:r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F43C9-BEC6-43BD-8E87-54B502CC3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788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A6F7-5614-4D9B-9066-86222E90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Dual graph: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F43C9-BEC6-43BD-8E87-54B502CC3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</a:rPr>
                  <a:t>The dual graph of a plane graph G is a graph that has a vertex for each face of G.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</a:rPr>
                  <a:t>The dual graph has an edge for each pair of faces of G that separated from each other by an edge, and a self-loop when  the same face appears on the both sides of an edge.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</a:rPr>
                  <a:t>If G is plane graph,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=2 </m:t>
                        </m:r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Note: </a:t>
                </a:r>
                <a:r>
                  <a:rPr lang="en-US" sz="3200" dirty="0">
                    <a:solidFill>
                      <a:srgbClr val="FF0000"/>
                    </a:solidFill>
                  </a:rPr>
                  <a:t>if the regions of a map are </a:t>
                </a:r>
                <a:r>
                  <a:rPr lang="en-US" sz="3200" dirty="0" err="1">
                    <a:solidFill>
                      <a:srgbClr val="FF0000"/>
                    </a:solidFill>
                  </a:rPr>
                  <a:t>coloured</a:t>
                </a:r>
                <a:r>
                  <a:rPr lang="en-US" sz="3200" dirty="0">
                    <a:solidFill>
                      <a:srgbClr val="FF0000"/>
                    </a:solidFill>
                  </a:rPr>
                  <a:t> where the adjacent regions have </a:t>
                </a:r>
                <a:r>
                  <a:rPr lang="en-US" sz="3200" dirty="0" err="1">
                    <a:solidFill>
                      <a:srgbClr val="FF0000"/>
                    </a:solidFill>
                  </a:rPr>
                  <a:t>differen</a:t>
                </a: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 err="1">
                    <a:solidFill>
                      <a:srgbClr val="FF0000"/>
                    </a:solidFill>
                  </a:rPr>
                  <a:t>colours</a:t>
                </a:r>
                <a:r>
                  <a:rPr lang="en-US" sz="3200" dirty="0">
                    <a:solidFill>
                      <a:srgbClr val="FF0000"/>
                    </a:solidFill>
                  </a:rPr>
                  <a:t>, then no more than four </a:t>
                </a:r>
                <a:r>
                  <a:rPr lang="en-US" sz="3200" dirty="0" err="1">
                    <a:solidFill>
                      <a:srgbClr val="FF0000"/>
                    </a:solidFill>
                  </a:rPr>
                  <a:t>colours</a:t>
                </a:r>
                <a:r>
                  <a:rPr lang="en-US" sz="3200" dirty="0">
                    <a:solidFill>
                      <a:srgbClr val="FF0000"/>
                    </a:solidFill>
                  </a:rPr>
                  <a:t> are required.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FF43C9-BEC6-43BD-8E87-54B502CC3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 r="-1449" b="-7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1889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A6F7-5614-4D9B-9066-86222E90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Figure of dual graph: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99A536-DF46-4BA2-8E00-56AA3F94F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261208" cy="440062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5E9F6-F56A-4112-875A-AEB79E48B3C2}"/>
                  </a:ext>
                </a:extLst>
              </p:cNvPr>
              <p:cNvSpPr txBox="1"/>
              <p:nvPr/>
            </p:nvSpPr>
            <p:spPr>
              <a:xfrm>
                <a:off x="2419643" y="2686930"/>
                <a:ext cx="815926" cy="60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5E9F6-F56A-4112-875A-AEB79E48B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643" y="2686930"/>
                <a:ext cx="815926" cy="603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C4EA365-F11E-4326-9346-2368D7362C73}"/>
              </a:ext>
            </a:extLst>
          </p:cNvPr>
          <p:cNvSpPr txBox="1"/>
          <p:nvPr/>
        </p:nvSpPr>
        <p:spPr>
          <a:xfrm>
            <a:off x="5547503" y="2757268"/>
            <a:ext cx="445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6146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A6F7-5614-4D9B-9066-86222E90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Figure of dual graph: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41791-918C-4375-9899-7A0C1E24B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332" y="2489981"/>
            <a:ext cx="9734843" cy="362946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29C64-E6E6-4F26-9FBB-9E28A318FCCF}"/>
                  </a:ext>
                </a:extLst>
              </p:cNvPr>
              <p:cNvSpPr txBox="1"/>
              <p:nvPr/>
            </p:nvSpPr>
            <p:spPr>
              <a:xfrm>
                <a:off x="2560320" y="3235655"/>
                <a:ext cx="1139483" cy="6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529C64-E6E6-4F26-9FBB-9E28A318F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3235655"/>
                <a:ext cx="1139483" cy="603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93D4E70-0CAD-4EB3-8B0C-08EA52E410F4}"/>
              </a:ext>
            </a:extLst>
          </p:cNvPr>
          <p:cNvSpPr txBox="1"/>
          <p:nvPr/>
        </p:nvSpPr>
        <p:spPr>
          <a:xfrm>
            <a:off x="5345722" y="3240817"/>
            <a:ext cx="393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6752689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19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817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4AF4-6F57-4027-8863-840E040B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Five </a:t>
            </a:r>
            <a:r>
              <a:rPr lang="en-US" sz="5400" dirty="0" err="1">
                <a:solidFill>
                  <a:srgbClr val="FF0000"/>
                </a:solidFill>
              </a:rPr>
              <a:t>colour</a:t>
            </a:r>
            <a:r>
              <a:rPr lang="en-US" sz="5400" dirty="0">
                <a:solidFill>
                  <a:srgbClr val="FF0000"/>
                </a:solidFill>
              </a:rPr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59E98-71F1-47D8-876B-0A91DC1B4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</a:rPr>
                  <a:t>It is always possible to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</a:t>
                </a:r>
                <a:r>
                  <a:rPr lang="en-US" sz="3200" dirty="0">
                    <a:solidFill>
                      <a:srgbClr val="002060"/>
                    </a:solidFill>
                  </a:rPr>
                  <a:t> the vertices of a planar graph with at most five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colours</a:t>
                </a:r>
                <a:r>
                  <a:rPr lang="en-US" sz="3200" dirty="0">
                    <a:solidFill>
                      <a:srgbClr val="002060"/>
                    </a:solidFill>
                  </a:rPr>
                  <a:t> which is known as five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</a:t>
                </a:r>
                <a:r>
                  <a:rPr lang="en-US" sz="3200" dirty="0">
                    <a:solidFill>
                      <a:srgbClr val="002060"/>
                    </a:solidFill>
                  </a:rPr>
                  <a:t> theorem.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Five </a:t>
                </a:r>
                <a:r>
                  <a:rPr lang="en-US" sz="3200" dirty="0" err="1">
                    <a:solidFill>
                      <a:srgbClr val="FF0000"/>
                    </a:solidFill>
                  </a:rPr>
                  <a:t>colour</a:t>
                </a:r>
                <a:r>
                  <a:rPr lang="en-US" sz="3200" dirty="0">
                    <a:solidFill>
                      <a:srgbClr val="FF0000"/>
                    </a:solidFill>
                  </a:rPr>
                  <a:t> theorem: If G is a planar graph, then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≤5.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</a:rPr>
                  <a:t>Proof: we will prove the theorem by mathematical induction method on the number p of points. For any planar graph having 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5 points, the result obvious since the graph is p-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colourable</a:t>
                </a:r>
                <a:r>
                  <a:rPr lang="en-US" sz="32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Let all planar graphs with ‘p’ points is 5-colourable for some p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 5.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59E98-71F1-47D8-876B-0A91DC1B4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 r="-1449" b="-5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34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AF2-1DEC-4647-AD04-05826277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7D1DB-E807-4732-8B07-B65E6442CE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Let G be a planar graph with p + 1 points. Then G has a vertex v of degree 5 or less. BY induction hypothesis, the plane graph G – v is 5-colourable. Consider a 5-colouring of G – v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1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5, are the </a:t>
                </a:r>
                <a:r>
                  <a:rPr lang="en-US" dirty="0" err="1">
                    <a:solidFill>
                      <a:srgbClr val="002060"/>
                    </a:solidFill>
                  </a:rPr>
                  <a:t>colours</a:t>
                </a:r>
                <a:r>
                  <a:rPr lang="en-US" dirty="0">
                    <a:solidFill>
                      <a:srgbClr val="002060"/>
                    </a:solidFill>
                  </a:rPr>
                  <a:t> used. If some </a:t>
                </a:r>
                <a:r>
                  <a:rPr lang="en-US" dirty="0" err="1">
                    <a:solidFill>
                      <a:srgbClr val="002060"/>
                    </a:solidFill>
                  </a:rPr>
                  <a:t>colours</a:t>
                </a:r>
                <a:r>
                  <a:rPr lang="en-US" dirty="0">
                    <a:solidFill>
                      <a:srgbClr val="002060"/>
                    </a:solidFill>
                  </a:rPr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is not used in </a:t>
                </a:r>
                <a:r>
                  <a:rPr lang="en-US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dirty="0">
                    <a:solidFill>
                      <a:srgbClr val="002060"/>
                    </a:solidFill>
                  </a:rPr>
                  <a:t> vertices adjacent to v, then by assigning the </a:t>
                </a:r>
                <a:r>
                  <a:rPr lang="en-US" dirty="0" err="1">
                    <a:solidFill>
                      <a:srgbClr val="002060"/>
                    </a:solidFill>
                  </a:rPr>
                  <a:t>colour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to v the </a:t>
                </a:r>
                <a:r>
                  <a:rPr lang="en-US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dirty="0">
                    <a:solidFill>
                      <a:srgbClr val="002060"/>
                    </a:solidFill>
                  </a:rPr>
                  <a:t> of G – v can be extended to 5-colouring. 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Hence we have to consider only the case in which deg v = 5 and all the five </a:t>
                </a:r>
                <a:r>
                  <a:rPr lang="en-US" dirty="0" err="1">
                    <a:solidFill>
                      <a:srgbClr val="002060"/>
                    </a:solidFill>
                  </a:rPr>
                  <a:t>colours</a:t>
                </a:r>
                <a:r>
                  <a:rPr lang="en-US" dirty="0">
                    <a:solidFill>
                      <a:srgbClr val="002060"/>
                    </a:solidFill>
                  </a:rPr>
                  <a:t> are used for </a:t>
                </a:r>
                <a:r>
                  <a:rPr lang="en-US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dirty="0">
                    <a:solidFill>
                      <a:srgbClr val="002060"/>
                    </a:solidFill>
                  </a:rPr>
                  <a:t> the vertices adjacent to v. let,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be the vertices adjacent to v </a:t>
                </a:r>
                <a:r>
                  <a:rPr lang="en-US" dirty="0" err="1">
                    <a:solidFill>
                      <a:srgbClr val="002060"/>
                    </a:solidFill>
                  </a:rPr>
                  <a:t>coloured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respectively.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7D1DB-E807-4732-8B07-B65E6442C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9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CDE5-70E0-4427-9A2E-DD200563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E143-7C13-492F-8D2C-878214C99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denote the sub-graph of G – v induced by those vertices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coloured</a:t>
                </a:r>
                <a:r>
                  <a:rPr lang="en-US" sz="3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0r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belong to different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, then a 5-colouring of G – v can be obtained by interchanging the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colours</a:t>
                </a:r>
                <a:r>
                  <a:rPr lang="en-US" sz="3200" dirty="0">
                    <a:solidFill>
                      <a:srgbClr val="002060"/>
                    </a:solidFill>
                  </a:rPr>
                  <a:t> of vertices in the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. Since no point of this component is adjacent to a point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0r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outside this component, this interchange of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colours</a:t>
                </a:r>
                <a:r>
                  <a:rPr lang="en-US" sz="3200" dirty="0">
                    <a:solidFill>
                      <a:srgbClr val="002060"/>
                    </a:solidFill>
                  </a:rPr>
                  <a:t> result in a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sz="3200" dirty="0">
                    <a:solidFill>
                      <a:srgbClr val="002060"/>
                    </a:solidFill>
                  </a:rPr>
                  <a:t> of G – v . In this 5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sz="3200" dirty="0">
                    <a:solidFill>
                      <a:srgbClr val="002060"/>
                    </a:solidFill>
                  </a:rPr>
                  <a:t> no vertex adjacent to v is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coloured</a:t>
                </a:r>
                <a:r>
                  <a:rPr lang="en-US" sz="3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and hence by 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sz="3200" dirty="0">
                    <a:solidFill>
                      <a:srgbClr val="002060"/>
                    </a:solidFill>
                  </a:rPr>
                  <a:t> v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a 5-colouring of G obtained.</a:t>
                </a:r>
              </a:p>
              <a:p>
                <a:pPr marL="0" indent="0" algn="just">
                  <a:buNone/>
                </a:pPr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E143-7C13-492F-8D2C-878214C99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5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CDE5-70E0-4427-9A2E-DD200563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E143-7C13-492F-8D2C-878214C99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</a:rPr>
                  <a:t>							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			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					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						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																				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    v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																		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								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US" sz="3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E143-7C13-492F-8D2C-878214C99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6A3F429A-B327-4F9C-9929-B0F5CD90231C}"/>
              </a:ext>
            </a:extLst>
          </p:cNvPr>
          <p:cNvGrpSpPr/>
          <p:nvPr/>
        </p:nvGrpSpPr>
        <p:grpSpPr>
          <a:xfrm>
            <a:off x="2475913" y="2616591"/>
            <a:ext cx="4726745" cy="3341077"/>
            <a:chOff x="2546252" y="2672862"/>
            <a:chExt cx="4726745" cy="334107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55091B9-352C-468C-8F67-13EE3220AF7F}"/>
                </a:ext>
              </a:extLst>
            </p:cNvPr>
            <p:cNvCxnSpPr/>
            <p:nvPr/>
          </p:nvCxnSpPr>
          <p:spPr>
            <a:xfrm>
              <a:off x="2546252" y="3882683"/>
              <a:ext cx="1026942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D8768DD-1035-4754-A96A-E02D2C9EE24E}"/>
                </a:ext>
              </a:extLst>
            </p:cNvPr>
            <p:cNvCxnSpPr/>
            <p:nvPr/>
          </p:nvCxnSpPr>
          <p:spPr>
            <a:xfrm flipV="1">
              <a:off x="3573194" y="3094892"/>
              <a:ext cx="450166" cy="970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A511A36-01E9-4587-8C4C-B4A9EF65DE8D}"/>
                </a:ext>
              </a:extLst>
            </p:cNvPr>
            <p:cNvCxnSpPr>
              <a:cxnSpLocks/>
            </p:cNvCxnSpPr>
            <p:nvPr/>
          </p:nvCxnSpPr>
          <p:spPr>
            <a:xfrm>
              <a:off x="3573194" y="4065563"/>
              <a:ext cx="984738" cy="633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BAC154-5CF3-4682-8A32-D9B8CFB9D0A6}"/>
                </a:ext>
              </a:extLst>
            </p:cNvPr>
            <p:cNvCxnSpPr/>
            <p:nvPr/>
          </p:nvCxnSpPr>
          <p:spPr>
            <a:xfrm flipH="1">
              <a:off x="3010486" y="4065563"/>
              <a:ext cx="562708" cy="633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6F84DD-D60B-4E58-9582-BB9C66146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3194" y="3439551"/>
              <a:ext cx="942535" cy="62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CC4BF6-665B-4435-9978-73C7B9252850}"/>
                </a:ext>
              </a:extLst>
            </p:cNvPr>
            <p:cNvCxnSpPr/>
            <p:nvPr/>
          </p:nvCxnSpPr>
          <p:spPr>
            <a:xfrm flipV="1">
              <a:off x="4023360" y="2686929"/>
              <a:ext cx="661182" cy="407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5779FBB-8755-4A93-B28B-E25CC2371D53}"/>
                </a:ext>
              </a:extLst>
            </p:cNvPr>
            <p:cNvCxnSpPr/>
            <p:nvPr/>
          </p:nvCxnSpPr>
          <p:spPr>
            <a:xfrm>
              <a:off x="4670474" y="2672862"/>
              <a:ext cx="14255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3E9712-556A-487F-A844-AC32BEC59FCA}"/>
                </a:ext>
              </a:extLst>
            </p:cNvPr>
            <p:cNvCxnSpPr/>
            <p:nvPr/>
          </p:nvCxnSpPr>
          <p:spPr>
            <a:xfrm>
              <a:off x="6096000" y="2686929"/>
              <a:ext cx="1050388" cy="562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E1FC99-A944-4079-80F1-1F2564E1ECEE}"/>
                </a:ext>
              </a:extLst>
            </p:cNvPr>
            <p:cNvCxnSpPr/>
            <p:nvPr/>
          </p:nvCxnSpPr>
          <p:spPr>
            <a:xfrm>
              <a:off x="7146388" y="3249637"/>
              <a:ext cx="112541" cy="11113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104C48B-00BD-4805-9825-517A9B2C686B}"/>
                </a:ext>
              </a:extLst>
            </p:cNvPr>
            <p:cNvCxnSpPr/>
            <p:nvPr/>
          </p:nvCxnSpPr>
          <p:spPr>
            <a:xfrm flipH="1">
              <a:off x="6780628" y="4375052"/>
              <a:ext cx="492369" cy="102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BDE760-6D47-4C05-BC0E-1DD50014E340}"/>
                </a:ext>
              </a:extLst>
            </p:cNvPr>
            <p:cNvCxnSpPr>
              <a:cxnSpLocks/>
            </p:cNvCxnSpPr>
            <p:nvPr/>
          </p:nvCxnSpPr>
          <p:spPr>
            <a:xfrm>
              <a:off x="4515729" y="4698609"/>
              <a:ext cx="0" cy="1315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D1934D-127A-4D44-862C-0E7C3F3BEB7B}"/>
                </a:ext>
              </a:extLst>
            </p:cNvPr>
            <p:cNvCxnSpPr/>
            <p:nvPr/>
          </p:nvCxnSpPr>
          <p:spPr>
            <a:xfrm flipV="1">
              <a:off x="4515729" y="5401994"/>
              <a:ext cx="2264899" cy="6119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50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CDE5-70E0-4427-9A2E-DD200563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E143-7C13-492F-8D2C-878214C99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10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are in the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, then in G there exists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 path of all of whose points are </a:t>
                </a:r>
                <a:r>
                  <a:rPr lang="en-US" sz="3100" dirty="0" err="1">
                    <a:solidFill>
                      <a:srgbClr val="002060"/>
                    </a:solidFill>
                  </a:rPr>
                  <a:t>coloured</a:t>
                </a:r>
                <a:r>
                  <a:rPr lang="en-US" sz="31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0r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. Hence there is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path all whose points are </a:t>
                </a:r>
                <a:r>
                  <a:rPr lang="en-US" sz="3100" dirty="0" err="1">
                    <a:solidFill>
                      <a:srgbClr val="002060"/>
                    </a:solidFill>
                  </a:rPr>
                  <a:t>coloured</a:t>
                </a:r>
                <a:r>
                  <a:rPr lang="en-US" sz="31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1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100" dirty="0">
                    <a:solidFill>
                      <a:srgbClr val="002060"/>
                    </a:solidFill>
                  </a:rPr>
                  <a:t>Hence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denotes the subgraph of G – v induced by the points </a:t>
                </a:r>
                <a:r>
                  <a:rPr lang="en-US" sz="3100" dirty="0" err="1">
                    <a:solidFill>
                      <a:srgbClr val="002060"/>
                    </a:solidFill>
                  </a:rPr>
                  <a:t>coloured</a:t>
                </a:r>
                <a:r>
                  <a:rPr lang="en-US" sz="31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0r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1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31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31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belong to different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. Hence if we interchange the </a:t>
                </a:r>
                <a:r>
                  <a:rPr lang="en-US" sz="3100" dirty="0" err="1">
                    <a:solidFill>
                      <a:srgbClr val="002060"/>
                    </a:solidFill>
                  </a:rPr>
                  <a:t>colours</a:t>
                </a:r>
                <a:r>
                  <a:rPr lang="en-US" sz="3100" dirty="0">
                    <a:solidFill>
                      <a:srgbClr val="002060"/>
                    </a:solidFill>
                  </a:rPr>
                  <a:t> of the points in the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, a new </a:t>
                </a:r>
                <a:r>
                  <a:rPr lang="en-US" sz="3100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sz="3100" dirty="0">
                    <a:solidFill>
                      <a:srgbClr val="002060"/>
                    </a:solidFill>
                  </a:rPr>
                  <a:t> G – v results and in this, no point adjacent to v is </a:t>
                </a:r>
                <a:r>
                  <a:rPr lang="en-US" sz="3100" dirty="0" err="1">
                    <a:solidFill>
                      <a:srgbClr val="002060"/>
                    </a:solidFill>
                  </a:rPr>
                  <a:t>coloured</a:t>
                </a:r>
                <a:r>
                  <a:rPr lang="en-US" sz="31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. Hence by assigning </a:t>
                </a:r>
                <a:r>
                  <a:rPr lang="en-US" sz="3100" dirty="0" err="1">
                    <a:solidFill>
                      <a:srgbClr val="002060"/>
                    </a:solidFill>
                  </a:rPr>
                  <a:t>colour</a:t>
                </a:r>
                <a:r>
                  <a:rPr lang="en-US" sz="31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1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1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to v, we can get a 5-colouringof G. Hence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≤5</m:t>
                    </m:r>
                  </m:oMath>
                </a14:m>
                <a:r>
                  <a:rPr lang="en-US" sz="3100" dirty="0">
                    <a:solidFill>
                      <a:srgbClr val="002060"/>
                    </a:solidFill>
                  </a:rPr>
                  <a:t>  proved.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E143-7C13-492F-8D2C-878214C99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2801" r="-139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64EB-640B-4A41-9516-034707F9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solidFill>
                  <a:srgbClr val="FF0000"/>
                </a:solidFill>
              </a:rPr>
              <a:t>Colouring</a:t>
            </a:r>
            <a:r>
              <a:rPr lang="en-US" sz="5400" dirty="0">
                <a:solidFill>
                  <a:srgbClr val="FF0000"/>
                </a:solidFill>
              </a:rPr>
              <a:t>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1ECC-B973-45B4-A9A3-77D5EA63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Map: 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is a connected planar graph without any bridge.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 region:</a:t>
            </a:r>
          </a:p>
          <a:p>
            <a:pPr marL="0" indent="0" algn="just">
              <a:buNone/>
            </a:pPr>
            <a:r>
              <a:rPr lang="en-US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two regions of a map are called adjacent map if they have a common edge.</a:t>
            </a:r>
          </a:p>
          <a:p>
            <a:pPr marL="0" indent="0" algn="just">
              <a:buNone/>
            </a:pPr>
            <a:r>
              <a:rPr lang="en-US" sz="3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map: </a:t>
            </a:r>
          </a:p>
          <a:p>
            <a:pPr marL="0" indent="0" algn="just">
              <a:buNone/>
            </a:pPr>
            <a:r>
              <a:rPr lang="en-US" sz="3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map is an assignment of </a:t>
            </a:r>
            <a:r>
              <a:rPr lang="en-US" sz="3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different regions of a map whose adjacent regions have different </a:t>
            </a:r>
            <a:r>
              <a:rPr lang="en-US" sz="3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3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18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0C52-C3DB-4C1F-B7F5-5C5712CF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 ……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6D8F18-5F54-41D5-A6A2-0CCC83EB144B}"/>
              </a:ext>
            </a:extLst>
          </p:cNvPr>
          <p:cNvCxnSpPr>
            <a:cxnSpLocks/>
          </p:cNvCxnSpPr>
          <p:nvPr/>
        </p:nvCxnSpPr>
        <p:spPr>
          <a:xfrm flipH="1">
            <a:off x="3305908" y="2110154"/>
            <a:ext cx="2166424" cy="150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8806C0-DF64-4F1F-8441-5F4DC8A17755}"/>
              </a:ext>
            </a:extLst>
          </p:cNvPr>
          <p:cNvCxnSpPr/>
          <p:nvPr/>
        </p:nvCxnSpPr>
        <p:spPr>
          <a:xfrm flipH="1">
            <a:off x="4825218" y="2110154"/>
            <a:ext cx="647114" cy="9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BE385A-CFE4-486A-A4BB-FBE691E88704}"/>
              </a:ext>
            </a:extLst>
          </p:cNvPr>
          <p:cNvCxnSpPr/>
          <p:nvPr/>
        </p:nvCxnSpPr>
        <p:spPr>
          <a:xfrm flipV="1">
            <a:off x="3305908" y="3052689"/>
            <a:ext cx="1519310" cy="56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938274-7E04-4856-B257-91E9FC6F0A3D}"/>
              </a:ext>
            </a:extLst>
          </p:cNvPr>
          <p:cNvCxnSpPr/>
          <p:nvPr/>
        </p:nvCxnSpPr>
        <p:spPr>
          <a:xfrm>
            <a:off x="3305908" y="3615397"/>
            <a:ext cx="2790092" cy="94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C23FE4-488B-4BDE-B728-F3E3E874F74A}"/>
              </a:ext>
            </a:extLst>
          </p:cNvPr>
          <p:cNvCxnSpPr/>
          <p:nvPr/>
        </p:nvCxnSpPr>
        <p:spPr>
          <a:xfrm>
            <a:off x="4825218" y="3052689"/>
            <a:ext cx="1270782" cy="1505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A76100-80F8-4F15-966F-228A9415200A}"/>
              </a:ext>
            </a:extLst>
          </p:cNvPr>
          <p:cNvCxnSpPr/>
          <p:nvPr/>
        </p:nvCxnSpPr>
        <p:spPr>
          <a:xfrm>
            <a:off x="5472332" y="2110154"/>
            <a:ext cx="3010486" cy="10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68B000-24F9-48F7-ADCD-A32A63FEF1E4}"/>
              </a:ext>
            </a:extLst>
          </p:cNvPr>
          <p:cNvCxnSpPr>
            <a:cxnSpLocks/>
          </p:cNvCxnSpPr>
          <p:nvPr/>
        </p:nvCxnSpPr>
        <p:spPr>
          <a:xfrm flipH="1">
            <a:off x="6119446" y="3151188"/>
            <a:ext cx="2363372" cy="140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CBA19AE-1ADE-4190-8115-10C20E5793AE}"/>
              </a:ext>
            </a:extLst>
          </p:cNvPr>
          <p:cNvCxnSpPr>
            <a:cxnSpLocks/>
          </p:cNvCxnSpPr>
          <p:nvPr/>
        </p:nvCxnSpPr>
        <p:spPr>
          <a:xfrm>
            <a:off x="5460609" y="2110154"/>
            <a:ext cx="317696" cy="1318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3A1145-45B8-41E5-8057-743E8494C295}"/>
              </a:ext>
            </a:extLst>
          </p:cNvPr>
          <p:cNvCxnSpPr>
            <a:cxnSpLocks/>
          </p:cNvCxnSpPr>
          <p:nvPr/>
        </p:nvCxnSpPr>
        <p:spPr>
          <a:xfrm flipV="1">
            <a:off x="5778305" y="3151188"/>
            <a:ext cx="2727959" cy="284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028FD7-DAFD-4CFF-9D6A-F48C06C93C46}"/>
              </a:ext>
            </a:extLst>
          </p:cNvPr>
          <p:cNvCxnSpPr/>
          <p:nvPr/>
        </p:nvCxnSpPr>
        <p:spPr>
          <a:xfrm>
            <a:off x="5778305" y="3427242"/>
            <a:ext cx="317695" cy="113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C0E3-1AAE-4EC1-91A7-406D83AB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																  									           red     											     blue      green								     green			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Dual of map:  </a:t>
            </a:r>
          </a:p>
          <a:p>
            <a:pPr marL="0" indent="0" algn="just">
              <a:buNone/>
            </a:pPr>
            <a:r>
              <a:rPr lang="en-US" sz="3600" dirty="0"/>
              <a:t>A new map developed from a given map is called dual of map.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05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6A15-9A20-45A5-B145-FA6DEA12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CC9202-31AD-49FB-B3BF-A934CE2D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is a dual of the given map 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CC9202-31AD-49FB-B3BF-A934CE2D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8CA87602-E006-4C5E-BC60-6C7950B2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36" y="1814512"/>
            <a:ext cx="8412480" cy="3348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9E66D4-F06C-425D-84DA-6ABB556300C6}"/>
                  </a:ext>
                </a:extLst>
              </p:cNvPr>
              <p:cNvSpPr txBox="1"/>
              <p:nvPr/>
            </p:nvSpPr>
            <p:spPr>
              <a:xfrm>
                <a:off x="3530991" y="2138289"/>
                <a:ext cx="717452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9E66D4-F06C-425D-84DA-6ABB55630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91" y="2138289"/>
                <a:ext cx="717452" cy="5393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4271450-20BF-438F-92F1-489E69747AEB}"/>
              </a:ext>
            </a:extLst>
          </p:cNvPr>
          <p:cNvSpPr txBox="1"/>
          <p:nvPr/>
        </p:nvSpPr>
        <p:spPr>
          <a:xfrm>
            <a:off x="8074855" y="2560320"/>
            <a:ext cx="534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161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205</Words>
  <Application>Microsoft Office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Organic</vt:lpstr>
      <vt:lpstr>PowerPoint Presentation</vt:lpstr>
      <vt:lpstr>Five colour theorem</vt:lpstr>
      <vt:lpstr>Continued….</vt:lpstr>
      <vt:lpstr>Continued….</vt:lpstr>
      <vt:lpstr>Continued….</vt:lpstr>
      <vt:lpstr>Continued….</vt:lpstr>
      <vt:lpstr>Colouring map</vt:lpstr>
      <vt:lpstr>Continued ……</vt:lpstr>
      <vt:lpstr>Continued….. </vt:lpstr>
      <vt:lpstr>Note: </vt:lpstr>
      <vt:lpstr>Dual graph: </vt:lpstr>
      <vt:lpstr>Figure of dual graph: </vt:lpstr>
      <vt:lpstr>Figure of dual graph: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CPN</cp:lastModifiedBy>
  <cp:revision>48</cp:revision>
  <dcterms:created xsi:type="dcterms:W3CDTF">2021-05-16T01:18:18Z</dcterms:created>
  <dcterms:modified xsi:type="dcterms:W3CDTF">2021-06-08T08:13:24Z</dcterms:modified>
</cp:coreProperties>
</file>