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6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9093-56A5-475B-B942-0CEEB8742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4232B-2EAB-46F8-BD01-B6BFDEEE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4D57-8D78-4CD6-9E8D-2A58F2CB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AA92-0E0F-4E81-B2DF-DD0C2121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BB4DB-95AE-4456-9F8C-48F1E747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5516-BB1A-459A-86CD-37A547B3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88D71-DC34-45FC-BF46-AD8E6902C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9832-C1E1-4548-848B-1BFE988E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08848-15EF-4549-B8F9-3277216A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22CE-D38D-4857-A7AA-946E0FA4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5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A614D-B383-4812-B3C7-7DE1C9568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38769-93CE-423D-87D1-E4D71732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8B26-21F8-45B2-B2C4-C1C660D0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455C-571E-45E7-9F7F-419D3238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E9F11-B9C2-4C68-AD34-EFC56AE5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5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70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28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10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4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490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4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5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95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67F0-522C-4116-AD24-0F3977AF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804EF-AF22-4FD4-B3DB-8AA5D03E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FCC0-F999-4B13-98FE-12AFDF97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A7FE-6474-4F8C-8B27-4AD5D9F1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F3F21-9B7E-4C39-8FDA-3FC629D5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21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08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51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734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128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68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9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24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261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CCA1-3E97-4EC5-A830-8B991E8E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2F60F-6B6F-43F0-9CE0-423661D63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D26B-9C8F-4529-AD0F-E150B1F0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E275-CFB3-4AC1-B375-7985C247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1AD4-B757-4307-B4BD-EA6DCFD9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FFD0-7867-493F-9D2E-88EAC82D8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92F1-4226-4CCD-ABDB-8A00ADB7E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0E85A-13EA-42EE-8E60-612FB0AB4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293E9-8871-402F-976A-0FF17967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BE414-3BE7-4F61-B4CA-FEEDDC96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5CFC2-6154-469A-8DDF-52EB8B73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4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66203-80AA-4B87-9ADF-FE589053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AE1E0-2E50-46E5-B4F0-5A9873C0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1901B-8DE5-4041-B4F6-70A86AFF7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B8131-74D0-4908-82FB-1D73D5572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BB7C9-68D3-476A-A809-1EBF8265F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80EE8-ACBC-4229-A8AC-4D31F934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CEC56-3123-425A-A156-49E657D3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0A97F-8B74-4FEA-B205-CB5125CA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6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278D-3DD1-442A-9CB8-45C161C2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7A53C-FB35-4646-AEE2-E32DE432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3C2D5-4F9C-4CE3-AF19-4BC25ACB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7F810-8861-4E2C-A17C-5F471DEA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8B581-A0C6-4D0A-A8E7-3909002B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17C39-7D7E-4891-B04F-C3F5621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9F629-CA64-4D84-A55D-ADD3CBC8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503E-E5F5-4AEA-A4D0-6A2396BF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F1CA-B9B9-4F3E-8614-C64FFDD3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BB554-2DEB-496B-AC09-EE09AB5C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9BB4D-3D76-4619-9D44-561308C0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2E031-2DB9-405C-B099-135656F4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3DB41-EE5F-40FC-BA26-CD824EA9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03BA-299F-454A-9001-523ECA9D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B2F13-FE5D-4F9B-BF44-04EF0125D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4093A-AB8C-42BF-975B-210A21F83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13456-C94C-4E15-A31E-45CA410B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0B72-4050-4DC2-AFBA-FF91AA8C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6BF3E-F351-4444-9C99-843D45A2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81B6B-EBBE-4811-A6D0-53186BA9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494D2-21D0-47A7-9D50-84755D47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FFE2E-4E0B-4D6D-B201-007427861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FBC1-77F8-4DB9-9556-784C4B57A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1C2C-44AA-49D4-9F46-170B53FDB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0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5B34C2E-C0F8-4259-BDFA-0459859397C0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6020FA-3D74-40D9-A9D0-F771ED1A4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5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6664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2078/02/18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4F0-61C7-40DF-9B6A-3AF21DA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Find the vertex, edge and regions of planar graph and verify the </a:t>
            </a:r>
            <a:r>
              <a:rPr lang="en-US" dirty="0" err="1">
                <a:solidFill>
                  <a:srgbClr val="FF0000"/>
                </a:solidFill>
              </a:rPr>
              <a:t>Eular’s</a:t>
            </a:r>
            <a:r>
              <a:rPr lang="en-US" dirty="0">
                <a:solidFill>
                  <a:srgbClr val="FF0000"/>
                </a:solidFill>
              </a:rPr>
              <a:t> formula.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FDD5-768E-453B-ABF9-7AF96BAA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200" dirty="0"/>
              <a:t>Here, v = 3, e = 3, r = 2</a:t>
            </a:r>
          </a:p>
          <a:p>
            <a:pPr marL="0" indent="0" algn="just">
              <a:buNone/>
            </a:pPr>
            <a:r>
              <a:rPr lang="en-US" sz="3200" dirty="0"/>
              <a:t>Now, v – e + r = 3 – 3 + 2</a:t>
            </a:r>
          </a:p>
          <a:p>
            <a:pPr marL="0" indent="0" algn="just">
              <a:buNone/>
            </a:pPr>
            <a:r>
              <a:rPr lang="en-US" sz="3200" dirty="0"/>
              <a:t>		= 2.</a:t>
            </a:r>
          </a:p>
          <a:p>
            <a:pPr marL="0" indent="0" algn="just">
              <a:buNone/>
            </a:pPr>
            <a:r>
              <a:rPr lang="en-US" sz="3200" dirty="0"/>
              <a:t>Hence, verified the Euler’s theorem.</a:t>
            </a:r>
            <a:r>
              <a:rPr lang="en-US" dirty="0"/>
              <a:t>	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D919B55-7250-4294-A8CA-922D64A88A6A}"/>
              </a:ext>
            </a:extLst>
          </p:cNvPr>
          <p:cNvSpPr/>
          <p:nvPr/>
        </p:nvSpPr>
        <p:spPr>
          <a:xfrm>
            <a:off x="3151163" y="2053883"/>
            <a:ext cx="4149969" cy="1842868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4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4F0-61C7-40DF-9B6A-3AF21DA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Find the vertex, edge and regions of planar graph and verify the Euler's formula.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FDD5-768E-453B-ABF9-7AF96BAA794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3200" dirty="0"/>
              <a:t>Here, v = 4, e = 8, r = 6</a:t>
            </a:r>
          </a:p>
          <a:p>
            <a:pPr marL="0" indent="0" algn="just">
              <a:buNone/>
            </a:pPr>
            <a:r>
              <a:rPr lang="en-US" sz="3200" dirty="0"/>
              <a:t>Now, v – e + r = 4 – 8 + 6</a:t>
            </a:r>
          </a:p>
          <a:p>
            <a:pPr marL="0" indent="0" algn="just">
              <a:buNone/>
            </a:pPr>
            <a:r>
              <a:rPr lang="en-US" sz="3200" dirty="0"/>
              <a:t>		= 2.</a:t>
            </a:r>
          </a:p>
          <a:p>
            <a:pPr marL="0" indent="0" algn="just">
              <a:buNone/>
            </a:pPr>
            <a:r>
              <a:rPr lang="en-US" sz="3200" dirty="0"/>
              <a:t>Hence, verified the Euler’s theorem.</a:t>
            </a:r>
            <a:r>
              <a:rPr lang="en-US" dirty="0"/>
              <a:t>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D84A85-F920-4625-8726-1EAA713E498C}"/>
              </a:ext>
            </a:extLst>
          </p:cNvPr>
          <p:cNvGrpSpPr/>
          <p:nvPr/>
        </p:nvGrpSpPr>
        <p:grpSpPr>
          <a:xfrm>
            <a:off x="4825218" y="2011680"/>
            <a:ext cx="2025748" cy="2025748"/>
            <a:chOff x="4825218" y="2011680"/>
            <a:chExt cx="2025748" cy="202574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E2254A-A462-4E12-931B-09464104B6C6}"/>
                </a:ext>
              </a:extLst>
            </p:cNvPr>
            <p:cNvSpPr/>
            <p:nvPr/>
          </p:nvSpPr>
          <p:spPr>
            <a:xfrm>
              <a:off x="4825218" y="2011680"/>
              <a:ext cx="2025748" cy="2025748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B30DC1-93EE-465F-9B1C-72E1E8EDBBD1}"/>
                </a:ext>
              </a:extLst>
            </p:cNvPr>
            <p:cNvSpPr/>
            <p:nvPr/>
          </p:nvSpPr>
          <p:spPr>
            <a:xfrm>
              <a:off x="4994031" y="2518117"/>
              <a:ext cx="1688123" cy="1111348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32C0C9-83E1-4980-9DD4-AD005421C3CC}"/>
                </a:ext>
              </a:extLst>
            </p:cNvPr>
            <p:cNvSpPr/>
            <p:nvPr/>
          </p:nvSpPr>
          <p:spPr>
            <a:xfrm>
              <a:off x="6618849" y="2472398"/>
              <a:ext cx="126608" cy="45719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0C1A44-A909-4E96-9F93-F8A46B6F2DE9}"/>
                </a:ext>
              </a:extLst>
            </p:cNvPr>
            <p:cNvSpPr/>
            <p:nvPr/>
          </p:nvSpPr>
          <p:spPr>
            <a:xfrm flipH="1">
              <a:off x="4867424" y="2495257"/>
              <a:ext cx="126608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4DDBEE-AD85-4253-9547-6C0B8BBD7FB1}"/>
                </a:ext>
              </a:extLst>
            </p:cNvPr>
            <p:cNvSpPr/>
            <p:nvPr/>
          </p:nvSpPr>
          <p:spPr>
            <a:xfrm>
              <a:off x="4930729" y="3629465"/>
              <a:ext cx="109022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095FFA-2067-4127-A373-437F4D2CE177}"/>
                </a:ext>
              </a:extLst>
            </p:cNvPr>
            <p:cNvSpPr/>
            <p:nvPr/>
          </p:nvSpPr>
          <p:spPr>
            <a:xfrm>
              <a:off x="6597748" y="3629465"/>
              <a:ext cx="168812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095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4F0-61C7-40DF-9B6A-3AF21DA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Find the regions of planar graph if vertex and edge is 10 and 15 respectively.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0FDD5-768E-453B-ABF9-7AF96BAA7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Solution: Here, v = 10, e = 15, r = ?</a:t>
                </a:r>
              </a:p>
              <a:p>
                <a:pPr marL="0" indent="0" algn="just">
                  <a:buNone/>
                </a:pPr>
                <a:r>
                  <a:rPr lang="en-US" sz="1800" dirty="0"/>
                  <a:t>	</a:t>
                </a:r>
                <a:r>
                  <a:rPr lang="en-US" sz="3600" dirty="0"/>
                  <a:t>we know that 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v – e + r = 2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10 – 15 + r = 2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-5 + r = 2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 r = 2 + 5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 r = 7</a:t>
                </a:r>
              </a:p>
              <a:p>
                <a:pPr marL="0" indent="0" algn="ctr">
                  <a:buNone/>
                </a:pPr>
                <a:r>
                  <a:rPr lang="en-US" sz="1600" dirty="0"/>
                  <a:t>	</a:t>
                </a:r>
                <a:r>
                  <a:rPr lang="en-US" sz="1400" dirty="0"/>
                  <a:t>		</a:t>
                </a:r>
              </a:p>
              <a:p>
                <a:pPr marL="0" indent="0" algn="ctr">
                  <a:buNone/>
                </a:pPr>
                <a:endParaRPr lang="en-US" sz="1400" dirty="0"/>
              </a:p>
              <a:p>
                <a:pPr marL="0" indent="0" algn="ctr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 algn="ctr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r>
                  <a:rPr lang="en-US" sz="7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0FDD5-768E-453B-ABF9-7AF96BAA7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b="-43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113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4F0-61C7-40DF-9B6A-3AF21DA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Find the vertices of planar graph if edge and region is 7 and 4 respectively.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0FDD5-768E-453B-ABF9-7AF96BAA7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Solution: Here, e = 7, r = 4, v = ?</a:t>
                </a:r>
              </a:p>
              <a:p>
                <a:pPr marL="0" indent="0" algn="just">
                  <a:buNone/>
                </a:pPr>
                <a:r>
                  <a:rPr lang="en-US" sz="1800" dirty="0"/>
                  <a:t>	</a:t>
                </a:r>
                <a:r>
                  <a:rPr lang="en-US" sz="3600" dirty="0"/>
                  <a:t>we know that 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v – e + r = 2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v – 7 + 4 = 2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v - 3 = 2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 v = 2 + 3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	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 v = 5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	</a:t>
                </a:r>
                <a:r>
                  <a:rPr lang="en-US" sz="1200" dirty="0"/>
                  <a:t>		</a:t>
                </a:r>
              </a:p>
              <a:p>
                <a:pPr marL="0" indent="0" algn="ctr">
                  <a:buNone/>
                </a:pPr>
                <a:endParaRPr lang="en-US" sz="1200" dirty="0"/>
              </a:p>
              <a:p>
                <a:pPr marL="0" indent="0" algn="ctr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 algn="ctr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r>
                  <a:rPr lang="en-US" sz="6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0FDD5-768E-453B-ABF9-7AF96BAA7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b="-43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4F0-61C7-40DF-9B6A-3AF21DA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Find the chromatic number of the given graph.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FDD5-768E-453B-ABF9-7AF96BAA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910"/>
            <a:ext cx="10515600" cy="4351338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	</a:t>
            </a:r>
            <a:r>
              <a:rPr lang="en-US" sz="1400" dirty="0"/>
              <a:t>		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r>
              <a:rPr lang="en-US" sz="700" dirty="0"/>
              <a:t>																												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263A84-5295-465E-A588-796F742E7803}"/>
              </a:ext>
            </a:extLst>
          </p:cNvPr>
          <p:cNvGrpSpPr/>
          <p:nvPr/>
        </p:nvGrpSpPr>
        <p:grpSpPr>
          <a:xfrm>
            <a:off x="3023011" y="1749799"/>
            <a:ext cx="4643882" cy="4027546"/>
            <a:chOff x="3023011" y="1749799"/>
            <a:chExt cx="4643882" cy="47541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3D56DC0-F16E-4361-B923-F66B286BFE6F}"/>
                </a:ext>
              </a:extLst>
            </p:cNvPr>
            <p:cNvGrpSpPr/>
            <p:nvPr/>
          </p:nvGrpSpPr>
          <p:grpSpPr>
            <a:xfrm>
              <a:off x="3587262" y="2393685"/>
              <a:ext cx="3165231" cy="3657600"/>
              <a:chOff x="3390313" y="2405575"/>
              <a:chExt cx="3502857" cy="3657600"/>
            </a:xfrm>
          </p:grpSpPr>
          <p:sp>
            <p:nvSpPr>
              <p:cNvPr id="4" name="Right Triangle 3">
                <a:extLst>
                  <a:ext uri="{FF2B5EF4-FFF2-40B4-BE49-F238E27FC236}">
                    <a16:creationId xmlns:a16="http://schemas.microsoft.com/office/drawing/2014/main" id="{00F8D8AF-6FD2-4BE8-BFF8-BDD1D02FCBFA}"/>
                  </a:ext>
                </a:extLst>
              </p:cNvPr>
              <p:cNvSpPr/>
              <p:nvPr/>
            </p:nvSpPr>
            <p:spPr>
              <a:xfrm>
                <a:off x="3390313" y="2405575"/>
                <a:ext cx="2391509" cy="1616538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ight Triangle 4">
                <a:extLst>
                  <a:ext uri="{FF2B5EF4-FFF2-40B4-BE49-F238E27FC236}">
                    <a16:creationId xmlns:a16="http://schemas.microsoft.com/office/drawing/2014/main" id="{93239B67-A501-4538-A286-EFDE7C8B4774}"/>
                  </a:ext>
                </a:extLst>
              </p:cNvPr>
              <p:cNvSpPr/>
              <p:nvPr/>
            </p:nvSpPr>
            <p:spPr>
              <a:xfrm>
                <a:off x="3390313" y="4022113"/>
                <a:ext cx="3502857" cy="1616538"/>
              </a:xfrm>
              <a:prstGeom prst="rt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B878953-BE14-4652-AB35-E705254BB4D7}"/>
                  </a:ext>
                </a:extLst>
              </p:cNvPr>
              <p:cNvCxnSpPr>
                <a:stCxn id="5" idx="2"/>
              </p:cNvCxnSpPr>
              <p:nvPr/>
            </p:nvCxnSpPr>
            <p:spPr>
              <a:xfrm>
                <a:off x="3390313" y="5638651"/>
                <a:ext cx="0" cy="4245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5D33E5-228E-4205-BAB5-AD49049E4FFD}"/>
                    </a:ext>
                  </a:extLst>
                </p:cNvPr>
                <p:cNvSpPr txBox="1"/>
                <p:nvPr/>
              </p:nvSpPr>
              <p:spPr>
                <a:xfrm>
                  <a:off x="3235936" y="1749799"/>
                  <a:ext cx="562707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5D33E5-228E-4205-BAB5-AD49049E4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936" y="1749799"/>
                  <a:ext cx="56270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48708D5-0CE2-433A-B54B-1566DF1C3E07}"/>
                    </a:ext>
                  </a:extLst>
                </p:cNvPr>
                <p:cNvSpPr txBox="1"/>
                <p:nvPr/>
              </p:nvSpPr>
              <p:spPr>
                <a:xfrm>
                  <a:off x="5899052" y="3892001"/>
                  <a:ext cx="36576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48708D5-0CE2-433A-B54B-1566DF1C3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052" y="3892001"/>
                  <a:ext cx="365760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5F03E91-5AAB-41C3-B9C9-9C61A7182D79}"/>
                    </a:ext>
                  </a:extLst>
                </p:cNvPr>
                <p:cNvSpPr txBox="1"/>
                <p:nvPr/>
              </p:nvSpPr>
              <p:spPr>
                <a:xfrm>
                  <a:off x="3094520" y="4010223"/>
                  <a:ext cx="42277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5F03E91-5AAB-41C3-B9C9-9C61A7182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520" y="4010223"/>
                  <a:ext cx="422770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B0947D-E882-4C27-AAF0-7DBE54EF58CB}"/>
                    </a:ext>
                  </a:extLst>
                </p:cNvPr>
                <p:cNvSpPr txBox="1"/>
                <p:nvPr/>
              </p:nvSpPr>
              <p:spPr>
                <a:xfrm>
                  <a:off x="6752493" y="5334373"/>
                  <a:ext cx="91440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B0947D-E882-4C27-AAF0-7DBE54EF5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2493" y="5334373"/>
                  <a:ext cx="91440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0234BE-9823-43E1-B252-51845D10A1B6}"/>
                    </a:ext>
                  </a:extLst>
                </p:cNvPr>
                <p:cNvSpPr txBox="1"/>
                <p:nvPr/>
              </p:nvSpPr>
              <p:spPr>
                <a:xfrm>
                  <a:off x="3023011" y="5160208"/>
                  <a:ext cx="624548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A0234BE-9823-43E1-B252-51845D10A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011" y="5160208"/>
                  <a:ext cx="624548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65ABAF-1395-4A59-98BA-CE385EC74BF4}"/>
                    </a:ext>
                  </a:extLst>
                </p:cNvPr>
                <p:cNvSpPr txBox="1"/>
                <p:nvPr/>
              </p:nvSpPr>
              <p:spPr>
                <a:xfrm>
                  <a:off x="3645078" y="5919148"/>
                  <a:ext cx="562342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65ABAF-1395-4A59-98BA-CE385EC74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5078" y="5919148"/>
                  <a:ext cx="562342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303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B861-2116-4FF9-9E4F-4A4C3908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Solution: From the figure we have,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7952522-40D2-4588-BD01-5CCEF9C45E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3440042"/>
                  </p:ext>
                </p:extLst>
              </p:nvPr>
            </p:nvGraphicFramePr>
            <p:xfrm>
              <a:off x="838199" y="1825624"/>
              <a:ext cx="9923585" cy="20421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17655">
                      <a:extLst>
                        <a:ext uri="{9D8B030D-6E8A-4147-A177-3AD203B41FA5}">
                          <a16:colId xmlns:a16="http://schemas.microsoft.com/office/drawing/2014/main" val="1836956153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245931307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3653026645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2972865591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1389073756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2925109883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837842819"/>
                        </a:ext>
                      </a:extLst>
                    </a:gridCol>
                  </a:tblGrid>
                  <a:tr h="54308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0868334"/>
                      </a:ext>
                    </a:extLst>
                  </a:tr>
                  <a:tr h="485921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Degree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593034"/>
                      </a:ext>
                    </a:extLst>
                  </a:tr>
                  <a:tr h="886093">
                    <a:tc>
                      <a:txBody>
                        <a:bodyPr/>
                        <a:lstStyle/>
                        <a:p>
                          <a:r>
                            <a:rPr lang="en-US" sz="2800" dirty="0" err="1">
                              <a:solidFill>
                                <a:srgbClr val="FF0000"/>
                              </a:solidFill>
                            </a:rPr>
                            <a:t>Colour</a:t>
                          </a: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21830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7952522-40D2-4588-BD01-5CCEF9C45EB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33440042"/>
                  </p:ext>
                </p:extLst>
              </p:nvPr>
            </p:nvGraphicFramePr>
            <p:xfrm>
              <a:off x="838199" y="1825624"/>
              <a:ext cx="9923585" cy="20421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17655">
                      <a:extLst>
                        <a:ext uri="{9D8B030D-6E8A-4147-A177-3AD203B41FA5}">
                          <a16:colId xmlns:a16="http://schemas.microsoft.com/office/drawing/2014/main" val="1836956153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245931307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3653026645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2972865591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1389073756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2925109883"/>
                        </a:ext>
                      </a:extLst>
                    </a:gridCol>
                    <a:gridCol w="1417655">
                      <a:extLst>
                        <a:ext uri="{9D8B030D-6E8A-4147-A177-3AD203B41FA5}">
                          <a16:colId xmlns:a16="http://schemas.microsoft.com/office/drawing/2014/main" val="837842819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Vertex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9474" r="-503448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474" r="-401288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474" r="-301288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9474" r="-201288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55" t="-9474" r="-102155" b="-25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571" t="-9474" r="-1717" b="-25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086833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Degree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593034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r>
                            <a:rPr lang="en-US" sz="2800" dirty="0" err="1">
                              <a:solidFill>
                                <a:srgbClr val="FF0000"/>
                              </a:solidFill>
                            </a:rPr>
                            <a:t>Colour</a:t>
                          </a:r>
                          <a:r>
                            <a:rPr lang="en-US" sz="28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862" t="-122581" r="-503448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2581" r="-401288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22581" r="-301288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22581" r="-201288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2155" t="-122581" r="-102155" b="-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9571" t="-122581" r="-1717" b="-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21830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40E02-B5F1-404E-A688-DCD757CA6272}"/>
                  </a:ext>
                </a:extLst>
              </p:cNvPr>
              <p:cNvSpPr txBox="1"/>
              <p:nvPr/>
            </p:nvSpPr>
            <p:spPr>
              <a:xfrm>
                <a:off x="998380" y="4002720"/>
                <a:ext cx="1010880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800" dirty="0"/>
                  <a:t>Here, at least three </a:t>
                </a:r>
                <a:r>
                  <a:rPr lang="en-US" sz="4800" dirty="0" err="1"/>
                  <a:t>colours</a:t>
                </a:r>
                <a:r>
                  <a:rPr lang="en-US" sz="4800" dirty="0"/>
                  <a:t> are required to paint the graph G. Thus, </a:t>
                </a:r>
                <a14:m>
                  <m:oMath xmlns:m="http://schemas.openxmlformats.org/officeDocument/2006/math">
                    <m:r>
                      <a:rPr lang="en-US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4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</m:t>
                    </m:r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D40E02-B5F1-404E-A688-DCD757CA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80" y="4002720"/>
                <a:ext cx="10108809" cy="1569660"/>
              </a:xfrm>
              <a:prstGeom prst="rect">
                <a:avLst/>
              </a:prstGeom>
              <a:blipFill>
                <a:blip r:embed="rId3"/>
                <a:stretch>
                  <a:fillRect l="-2774" t="-8560" r="-2714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507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4F0-61C7-40DF-9B6A-3AF21DA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Draw the planar multigraph having 3 vertices and 6 edges.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FDD5-768E-453B-ABF9-7AF96BAA7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036" y="1608078"/>
            <a:ext cx="8728364" cy="4351338"/>
          </a:xfr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	</a:t>
            </a:r>
            <a:r>
              <a:rPr lang="en-US" sz="1400" dirty="0"/>
              <a:t>		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endParaRPr lang="en-US" sz="700" dirty="0"/>
          </a:p>
          <a:p>
            <a:pPr marL="0" indent="0" algn="ctr">
              <a:buNone/>
            </a:pPr>
            <a:r>
              <a:rPr lang="en-US" sz="700" dirty="0"/>
              <a:t>																												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547B50-5A25-4138-A671-01031EADE409}"/>
              </a:ext>
            </a:extLst>
          </p:cNvPr>
          <p:cNvGrpSpPr/>
          <p:nvPr/>
        </p:nvGrpSpPr>
        <p:grpSpPr>
          <a:xfrm>
            <a:off x="4951829" y="2666793"/>
            <a:ext cx="3446584" cy="3213502"/>
            <a:chOff x="5092505" y="2354849"/>
            <a:chExt cx="3446584" cy="35254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72EAE0-5B83-4186-B23E-40BB43EEA271}"/>
                </a:ext>
              </a:extLst>
            </p:cNvPr>
            <p:cNvSpPr/>
            <p:nvPr/>
          </p:nvSpPr>
          <p:spPr>
            <a:xfrm>
              <a:off x="5092505" y="2433711"/>
              <a:ext cx="3446584" cy="3446584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5EBAE01-8929-4D5E-9C2A-C51B1C021E21}"/>
                </a:ext>
              </a:extLst>
            </p:cNvPr>
            <p:cNvSpPr/>
            <p:nvPr/>
          </p:nvSpPr>
          <p:spPr>
            <a:xfrm>
              <a:off x="5205046" y="2433712"/>
              <a:ext cx="3207434" cy="2293034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EB0E10-D39E-4FDF-9F72-729504CABE80}"/>
                </a:ext>
              </a:extLst>
            </p:cNvPr>
            <p:cNvSpPr/>
            <p:nvPr/>
          </p:nvSpPr>
          <p:spPr>
            <a:xfrm flipH="1">
              <a:off x="5092505" y="4687386"/>
              <a:ext cx="126609" cy="118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C062D29-83DF-408E-8480-3CB537F57CF2}"/>
                </a:ext>
              </a:extLst>
            </p:cNvPr>
            <p:cNvSpPr/>
            <p:nvPr/>
          </p:nvSpPr>
          <p:spPr>
            <a:xfrm>
              <a:off x="6766560" y="2354849"/>
              <a:ext cx="112541" cy="7886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585A0A-37F9-4C65-9C92-8F9FD7C56091}"/>
                </a:ext>
              </a:extLst>
            </p:cNvPr>
            <p:cNvSpPr/>
            <p:nvPr/>
          </p:nvSpPr>
          <p:spPr>
            <a:xfrm flipH="1">
              <a:off x="8412481" y="4687386"/>
              <a:ext cx="112540" cy="11822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DF29DE-C998-4C45-8073-C82E46425322}"/>
                  </a:ext>
                </a:extLst>
              </p:cNvPr>
              <p:cNvSpPr txBox="1"/>
              <p:nvPr/>
            </p:nvSpPr>
            <p:spPr>
              <a:xfrm>
                <a:off x="6654019" y="2082018"/>
                <a:ext cx="6752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DF29DE-C998-4C45-8073-C82E46425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9" y="2082018"/>
                <a:ext cx="67525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F4736E-48D4-478B-83EA-AAD64AB3106D}"/>
                  </a:ext>
                </a:extLst>
              </p:cNvPr>
              <p:cNvSpPr txBox="1"/>
              <p:nvPr/>
            </p:nvSpPr>
            <p:spPr>
              <a:xfrm>
                <a:off x="8398413" y="4600135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F4736E-48D4-478B-83EA-AAD64AB31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13" y="4600135"/>
                <a:ext cx="9144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B33CB1-F82E-4EA1-A507-32068810CE57}"/>
                  </a:ext>
                </a:extLst>
              </p:cNvPr>
              <p:cNvSpPr txBox="1"/>
              <p:nvPr/>
            </p:nvSpPr>
            <p:spPr>
              <a:xfrm>
                <a:off x="4415497" y="4630912"/>
                <a:ext cx="914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B33CB1-F82E-4EA1-A507-32068810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97" y="4630912"/>
                <a:ext cx="91440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04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6637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205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Find the vertex, edge and regions of planar graph and verify the Eular’s formula. </vt:lpstr>
      <vt:lpstr>Find the vertex, edge and regions of planar graph and verify the Euler's formula. </vt:lpstr>
      <vt:lpstr>Find the regions of planar graph if vertex and edge is 10 and 15 respectively. </vt:lpstr>
      <vt:lpstr>Find the vertices of planar graph if edge and region is 7 and 4 respectively. </vt:lpstr>
      <vt:lpstr>Find the chromatic number of the given graph. </vt:lpstr>
      <vt:lpstr>Solution: From the figure we have,</vt:lpstr>
      <vt:lpstr>Draw the planar multigraph having 3 vertices and 6 edges.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CPN</cp:lastModifiedBy>
  <cp:revision>32</cp:revision>
  <dcterms:created xsi:type="dcterms:W3CDTF">2021-05-17T10:32:38Z</dcterms:created>
  <dcterms:modified xsi:type="dcterms:W3CDTF">2021-06-08T08:14:54Z</dcterms:modified>
</cp:coreProperties>
</file>