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4" r:id="rId3"/>
    <p:sldId id="256" r:id="rId4"/>
    <p:sldId id="265" r:id="rId5"/>
    <p:sldId id="266" r:id="rId6"/>
    <p:sldId id="269" r:id="rId7"/>
    <p:sldId id="268" r:id="rId8"/>
    <p:sldId id="267" r:id="rId9"/>
    <p:sldId id="270" r:id="rId10"/>
    <p:sldId id="271" r:id="rId11"/>
    <p:sldId id="275" r:id="rId12"/>
    <p:sldId id="272" r:id="rId13"/>
    <p:sldId id="273" r:id="rId14"/>
    <p:sldId id="274" r:id="rId15"/>
    <p:sldId id="276" r:id="rId16"/>
    <p:sldId id="278" r:id="rId17"/>
    <p:sldId id="279" r:id="rId18"/>
    <p:sldId id="280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7F79-E323-459D-9069-6D8B2D888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DDA1F-1071-4E17-BBBE-142EDFB01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16D2-D2FF-4BD8-BDCB-9201686F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B12A-F9F2-42CE-A541-1244C9AAE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027F-C1AE-48B0-B4AA-27B3327B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6F71C-DCE2-43D1-B85D-C2A21C69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C150C-CD1B-48E2-96C1-009307A3F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861C1-2177-41D6-B601-845987EC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D913C-2C7C-413D-A6C9-F736411B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78C6-DFAB-4CD9-9D11-32D9CBE00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8E462-5FB0-4052-910C-5E39A3EFD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E020C-2356-4C68-9BE7-1F926438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89EA-5C5C-4989-A8DD-4AAA2BCD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35DD-7F44-4C08-91D8-C49440A7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350A8-1FE3-420B-9E46-EA7C034D8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217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64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6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71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6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97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0556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7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20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0BD5-A7AC-478A-84C0-4B257E082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4A15-D74C-4207-9A59-7FFDDDAA7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C676-5B75-4199-84FB-7E06060FC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07A29-E5B8-481D-BD22-B4561F75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3EB95-7DB9-40EE-9FBF-4F8FC7F3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29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198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919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5597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9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8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152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4785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444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1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972E-47DC-4D19-A63D-34EF19D63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90EBC-F7A9-4E19-9032-CA481E46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9EE0C-AF61-48EB-91D5-348DE148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0603-2009-403B-8428-F067A44C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C8EE-9F20-4569-8661-3666E920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5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4F4D-69CE-4207-8820-9B4FFDEE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F2B7-AC13-47C0-B76B-7E6D7B19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B8314-7630-487F-A0DD-B41CD77F7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45950-A442-4E47-86A2-E2BE47ED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E50-90AE-4541-B8B1-26895697D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F2003-7970-49C0-888C-B5A056125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82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F506-5379-4E74-BA30-77229975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80011-348C-441E-B944-6EB7E6B85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591F5-918A-42E5-AEA8-2A147B556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339CB-B590-4854-B454-FBEF601A3C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88990-1E2B-4555-B96A-8390AC90B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777C3F-DD5E-4250-9CF8-48DEF0C0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7CBC6-C04A-496E-BB7B-84387FF9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D3239B-D422-45AD-8232-4F5E7961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5E43-3503-41F7-AE9A-CD353C78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9776DB-6904-45CA-8D40-8A4B5AB5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96AF5-3B65-42B1-B925-C253936D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80692C-2346-4F92-8190-40B8C987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89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D81C2-9093-4D0E-A5B7-38D2819D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08ED6-3F66-4E93-9577-7D3732B90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12EF-D9D6-4530-AF0F-CCC06F43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6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E029-A83A-44A2-8975-EEA1FBD4D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1E800-EA9F-47F4-87A5-503DEE500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E022A-B3EB-4A45-8944-BEBCABDA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36954-D68D-4F68-A3BB-F262F307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4A6EF4-3933-44AB-B3B0-FA206815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B3AF4-6C92-4E45-A39C-EAD29102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4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98AB-537A-46E2-A088-5C2449F7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6C7E9-7532-4E9E-A48C-C7328B822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7F24-3502-4A2C-9DD2-2DB8AAF29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A5B4E-B388-4B54-8A32-F23FE370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40E20C-480D-49B5-B066-44B7F0F59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C2467-104D-4CE3-9F9D-888F3409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4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F8258-D4F4-4531-A928-2EEFD0158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B98A8-7EA4-4BB8-A3B2-46BA5977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44003-EEA7-4805-947C-735910CBA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73CD-7F43-4D3C-8D46-D48E2C8DA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9D10-EC55-4C22-959A-95D19387A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4D9FC-21A7-459D-BCC7-8F24D8AD7201}" type="datetimeFigureOut">
              <a:rPr lang="en-US" smtClean="0"/>
              <a:t>6/8/2021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DCBD6-7CDF-4B6F-A956-6942488477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8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s.wikimedia.org/wiki/File:Thank_You.jpg" TargetMode="External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0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2078/02/19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E9C1-AE0B-407E-989A-0FB2FB5B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36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2060"/>
                </a:solidFill>
              </a:rPr>
              <a:t>Figure of reflexive, symmetric, transitive and equivalence relation: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AF774-D6EF-45E7-B572-0B9B3E706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42" y="2695015"/>
            <a:ext cx="9945858" cy="379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8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Matrix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FF0000"/>
                    </a:solidFill>
                  </a:rPr>
                  <a:t>Matrix representation:</a:t>
                </a:r>
              </a:p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002060"/>
                    </a:solidFill>
                  </a:rPr>
                  <a:t>Let a digraph D with its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, ….,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. Then we can represent the digraph D by a matrix of order in m x m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 =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]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 is the number of edges or arcs that start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 and ends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4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400" dirty="0">
                    <a:solidFill>
                      <a:srgbClr val="FF0000"/>
                    </a:solidFill>
                  </a:rPr>
                  <a:t>Note:</a:t>
                </a:r>
              </a:p>
              <a:p>
                <a:pPr marL="514350" indent="-514350" algn="just">
                  <a:buAutoNum type="arabicPeriod"/>
                </a:pPr>
                <a:r>
                  <a:rPr lang="en-US" sz="3400" dirty="0">
                    <a:solidFill>
                      <a:srgbClr val="002060"/>
                    </a:solidFill>
                  </a:rPr>
                  <a:t>If the digraph has no parallel arcs or edges then the entries of the matrix will be represented by 0 or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  <a:blipFill>
                <a:blip r:embed="rId2"/>
                <a:stretch>
                  <a:fillRect l="-1681" t="-3081" r="-1565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59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E9C1-AE0B-407E-989A-0FB2FB5B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360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600" dirty="0">
                <a:solidFill>
                  <a:srgbClr val="002060"/>
                </a:solidFill>
              </a:rPr>
              <a:t>2. If there are parallel arcs or edges then they will be represented by the number as per their number of repetition. </a:t>
            </a:r>
            <a:r>
              <a:rPr lang="en-US" sz="3600" dirty="0" err="1">
                <a:solidFill>
                  <a:srgbClr val="002060"/>
                </a:solidFill>
              </a:rPr>
              <a:t>Eg.</a:t>
            </a:r>
            <a:r>
              <a:rPr lang="en-US" sz="3600" dirty="0">
                <a:solidFill>
                  <a:srgbClr val="002060"/>
                </a:solidFill>
              </a:rPr>
              <a:t> If there is 3 parallel arcs then they will be represented by 3.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2060"/>
                </a:solidFill>
              </a:rPr>
              <a:t>3. The matrix representation of given digraph is done by the square matrix.</a:t>
            </a:r>
          </a:p>
          <a:p>
            <a:pPr marL="0" indent="0" algn="just">
              <a:buNone/>
            </a:pPr>
            <a:r>
              <a:rPr lang="en-US" sz="3600" dirty="0">
                <a:solidFill>
                  <a:srgbClr val="002060"/>
                </a:solidFill>
              </a:rPr>
              <a:t>4. Digraph is a graphical representation of a relation among the vertices.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3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Incidence matrix of a digraph: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Let D be a (p, q)-digraph containing no loops, then the incidence matrix I(D)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) of D is a p x q matrix defined by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= 1 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vertex is the initial vertex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edge.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   = -1 if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vertex is the terminal vertex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3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600" dirty="0">
                    <a:solidFill>
                      <a:srgbClr val="002060"/>
                    </a:solidFill>
                  </a:rPr>
                  <a:t> edge.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2060"/>
                    </a:solidFill>
                  </a:rPr>
                  <a:t>    =  0 otherwise.</a:t>
                </a:r>
              </a:p>
              <a:p>
                <a:pPr marL="0" indent="0" algn="just">
                  <a:buNone/>
                </a:pPr>
                <a:endParaRPr lang="en-US" sz="40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  <a:blipFill>
                <a:blip r:embed="rId2"/>
                <a:stretch>
                  <a:fillRect l="-1797" t="-3501" r="-1739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17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Continued….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Adjacency matrix of a digraph: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Let D be a (p, q)-digraph with p-vertices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…..,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 Then the adjacency matrix of D with respected to the given order of vertices is the p x p matrix A(D).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i.e. A(D)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) where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entry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 is the number of arcs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In particular if G has no parallel arcs then</a:t>
                </a:r>
              </a:p>
              <a:p>
                <a:pPr marL="0" indent="0" algn="just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  <a:blipFill>
                <a:blip r:embed="rId2"/>
                <a:stretch>
                  <a:fillRect l="-1217" t="-2381" r="-1159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6F84-0D0B-4DF7-95CB-CC353EC7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Represented the given digraph by matrix.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442258F-3480-49D2-B072-A8E400F75B1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4739" y="1825625"/>
            <a:ext cx="4712676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078498-855C-4634-9C86-86CB953A98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Solution: 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      Here, the given digraph D is represented by the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3200" dirty="0"/>
                  <a:t> as follows: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078498-855C-4634-9C86-86CB953A9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3059" t="-294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23714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6F84-0D0B-4DF7-95CB-CC353EC7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FF0000"/>
                </a:solidFill>
              </a:rPr>
              <a:t>Represented the digraph with adjacency matrix.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078498-855C-4634-9C86-86CB953A98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Solution: 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      Here, the given digraph D is represented by the square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3200" dirty="0"/>
                  <a:t> as follows: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	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sz="3200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3200" dirty="0"/>
                  <a:t> =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3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3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078498-855C-4634-9C86-86CB953A9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3059" t="-2941" r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61506-6AF8-45FB-8C1A-1BEA8081DB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077" y="1825625"/>
            <a:ext cx="4740812" cy="4351339"/>
          </a:xfrm>
        </p:spPr>
      </p:pic>
    </p:spTree>
    <p:extLst>
      <p:ext uri="{BB962C8B-B14F-4D97-AF65-F5344CB8AC3E}">
        <p14:creationId xmlns:p14="http://schemas.microsoft.com/office/powerpoint/2010/main" val="36218445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C6F84-0D0B-4DF7-95CB-CC353EC7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FF0000"/>
                </a:solidFill>
              </a:rPr>
              <a:t>Find the incidence matrix of the given the digraph.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078498-855C-4634-9C86-86CB953A986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Solution: </a:t>
                </a:r>
              </a:p>
              <a:p>
                <a:pPr marL="0" indent="0" algn="just">
                  <a:buNone/>
                </a:pPr>
                <a:r>
                  <a:rPr lang="en-US" dirty="0"/>
                  <a:t>      Here, the incidence matrix for given digraph D is represented by the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as follows:</a:t>
                </a:r>
              </a:p>
              <a:p>
                <a:pPr marL="0" indent="0" algn="just">
                  <a:buNone/>
                </a:pPr>
                <a:r>
                  <a:rPr lang="en-US" dirty="0"/>
                  <a:t>	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𝑒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5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dirty="0"/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2078498-855C-4634-9C86-86CB953A9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471" t="-2241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A9B8E7-8286-477A-8E91-B2FEB89B5A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988842" y="1874306"/>
            <a:ext cx="4521590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F9D230-D146-4AF2-896A-20D92152870E}"/>
                  </a:ext>
                </a:extLst>
              </p:cNvPr>
              <p:cNvSpPr txBox="1"/>
              <p:nvPr/>
            </p:nvSpPr>
            <p:spPr>
              <a:xfrm>
                <a:off x="1378634" y="1955409"/>
                <a:ext cx="6173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F9D230-D146-4AF2-896A-20D921528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634" y="1955409"/>
                <a:ext cx="61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7C7739-5FBF-4928-BE77-E728802E4802}"/>
                  </a:ext>
                </a:extLst>
              </p:cNvPr>
              <p:cNvSpPr txBox="1"/>
              <p:nvPr/>
            </p:nvSpPr>
            <p:spPr>
              <a:xfrm>
                <a:off x="1153550" y="4324458"/>
                <a:ext cx="7298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7C7739-5FBF-4928-BE77-E728802E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50" y="4324458"/>
                <a:ext cx="72989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FC6C91-C637-42E1-BE03-685FF34B4275}"/>
                  </a:ext>
                </a:extLst>
              </p:cNvPr>
              <p:cNvSpPr txBox="1"/>
              <p:nvPr/>
            </p:nvSpPr>
            <p:spPr>
              <a:xfrm>
                <a:off x="3376246" y="3167390"/>
                <a:ext cx="576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FC6C91-C637-42E1-BE03-685FF34B4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46" y="3167390"/>
                <a:ext cx="57677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BB7481-B8AF-445C-819E-374CE77E7164}"/>
                  </a:ext>
                </a:extLst>
              </p:cNvPr>
              <p:cNvSpPr txBox="1"/>
              <p:nvPr/>
            </p:nvSpPr>
            <p:spPr>
              <a:xfrm>
                <a:off x="4487593" y="4991315"/>
                <a:ext cx="689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BB7481-B8AF-445C-819E-374CE77E7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593" y="4991315"/>
                <a:ext cx="68931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94257-4CB5-4F22-A6E4-DA4422B919EA}"/>
                  </a:ext>
                </a:extLst>
              </p:cNvPr>
              <p:cNvSpPr txBox="1"/>
              <p:nvPr/>
            </p:nvSpPr>
            <p:spPr>
              <a:xfrm>
                <a:off x="1266092" y="2864076"/>
                <a:ext cx="3798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94257-4CB5-4F22-A6E4-DA4422B9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92" y="2864076"/>
                <a:ext cx="37982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8D7635-2C48-4996-91FA-03A8EC6BF294}"/>
                  </a:ext>
                </a:extLst>
              </p:cNvPr>
              <p:cNvSpPr txBox="1"/>
              <p:nvPr/>
            </p:nvSpPr>
            <p:spPr>
              <a:xfrm>
                <a:off x="2858087" y="3801238"/>
                <a:ext cx="391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8D7635-2C48-4996-91FA-03A8EC6BF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087" y="3801238"/>
                <a:ext cx="391550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EDA90-0FEE-4222-A1B0-606443D52398}"/>
                  </a:ext>
                </a:extLst>
              </p:cNvPr>
              <p:cNvSpPr txBox="1"/>
              <p:nvPr/>
            </p:nvSpPr>
            <p:spPr>
              <a:xfrm>
                <a:off x="3053862" y="4920643"/>
                <a:ext cx="5767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EDA90-0FEE-4222-A1B0-606443D5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862" y="4920643"/>
                <a:ext cx="576775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EEF2ED-EB10-433A-AE5B-642497D54415}"/>
                  </a:ext>
                </a:extLst>
              </p:cNvPr>
              <p:cNvSpPr txBox="1"/>
              <p:nvPr/>
            </p:nvSpPr>
            <p:spPr>
              <a:xfrm>
                <a:off x="3798276" y="3779172"/>
                <a:ext cx="6893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6EEF2ED-EB10-433A-AE5B-642497D54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276" y="3779172"/>
                <a:ext cx="6893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33132B-FD3E-4AA3-B45E-B8340F5D3560}"/>
                  </a:ext>
                </a:extLst>
              </p:cNvPr>
              <p:cNvSpPr txBox="1"/>
              <p:nvPr/>
            </p:nvSpPr>
            <p:spPr>
              <a:xfrm>
                <a:off x="2490276" y="2569471"/>
                <a:ext cx="7356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033132B-FD3E-4AA3-B45E-B8340F5D3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276" y="2569471"/>
                <a:ext cx="73562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23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uiExpand="1" build="p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7599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Digraph and </a:t>
            </a:r>
            <a:r>
              <a:rPr lang="en-US" dirty="0" err="1">
                <a:solidFill>
                  <a:srgbClr val="FF0000"/>
                </a:solidFill>
              </a:rPr>
              <a:t>Traversability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Digraph: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A directed graph (or digraph) G = (V, E) consists of a set V of vertices together with a set E (E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/>
                  <a:t> V x V) of order pairs of elements of V called edges or arcs.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A digraph D is a set which consists of two non-empty finite sets V and E where V is the set of vertices or points and E is the sets of directed edges or arcs. It is denoted by D(V, E).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 Each vertex of digraph is represented by small circle or dot.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  Each directed edge e = (u, v) is represented by arrow or a directed curve from its tail u (initial vertex) to its head v (terminal vertex).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		                   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51CD30F3-E39B-48A5-9C89-B450099CD7CD}"/>
              </a:ext>
            </a:extLst>
          </p:cNvPr>
          <p:cNvGrpSpPr/>
          <p:nvPr/>
        </p:nvGrpSpPr>
        <p:grpSpPr>
          <a:xfrm flipV="1">
            <a:off x="4642279" y="5777525"/>
            <a:ext cx="2062463" cy="0"/>
            <a:chOff x="4726745" y="6389224"/>
            <a:chExt cx="1969477" cy="0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958614-C123-4D53-8AB5-FF98474A8003}"/>
                </a:ext>
              </a:extLst>
            </p:cNvPr>
            <p:cNvCxnSpPr>
              <a:cxnSpLocks/>
            </p:cNvCxnSpPr>
            <p:nvPr/>
          </p:nvCxnSpPr>
          <p:spPr>
            <a:xfrm>
              <a:off x="4726745" y="6389224"/>
              <a:ext cx="12520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F2676B-14CE-4A18-9EDC-A1116657DA54}"/>
                </a:ext>
              </a:extLst>
            </p:cNvPr>
            <p:cNvCxnSpPr/>
            <p:nvPr/>
          </p:nvCxnSpPr>
          <p:spPr>
            <a:xfrm>
              <a:off x="5022167" y="6389224"/>
              <a:ext cx="1674055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304654" y="551591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2E9CF5-F1D3-410B-980B-C7E182427EA4}"/>
              </a:ext>
            </a:extLst>
          </p:cNvPr>
          <p:cNvSpPr txBox="1"/>
          <p:nvPr/>
        </p:nvSpPr>
        <p:spPr>
          <a:xfrm>
            <a:off x="6685156" y="5515915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8598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sz="4000" dirty="0">
                <a:solidFill>
                  <a:srgbClr val="FF0000"/>
                </a:solidFill>
              </a:rPr>
              <a:t>Note: </a:t>
            </a:r>
            <a:r>
              <a:rPr lang="en-US" sz="4000" dirty="0">
                <a:solidFill>
                  <a:srgbClr val="002060"/>
                </a:solidFill>
              </a:rPr>
              <a:t>The directed edge e is called ‘incident out’ of initial vertex and ‘incident into’ of the terminal vertex</a:t>
            </a:r>
            <a:r>
              <a:rPr lang="en-US" dirty="0">
                <a:solidFill>
                  <a:srgbClr val="002060"/>
                </a:solidFill>
              </a:rPr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E9C1-AE0B-407E-989A-0FB2FB5B2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Pictorial representation of digraph:</a:t>
            </a:r>
            <a:endParaRPr lang="en-US" dirty="0"/>
          </a:p>
          <a:p>
            <a:pPr marL="0" indent="0" algn="just">
              <a:buNone/>
            </a:pPr>
            <a:r>
              <a:rPr lang="en-US" dirty="0"/>
              <a:t>The diagraph G = (V, E) and H = (V, E) is given below.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sz="2400" dirty="0" smtClean="0"/>
              <a:t>Here</a:t>
            </a:r>
            <a:r>
              <a:rPr lang="en-US" sz="2400" dirty="0"/>
              <a:t>, the digraph G = (V, E) Where V = {a, b, c, d} and edge E = {(a, b), (b, c), (c, d), (d, a)} and diagraph H = (V, E) where vertex V = {a, b, c, d} and edge E = {(a, b), (b, c), (c, a), (c, d)}.</a:t>
            </a:r>
          </a:p>
          <a:p>
            <a:pPr marL="0" indent="0" algn="just">
              <a:buNone/>
            </a:pPr>
            <a:endParaRPr lang="en-US" sz="32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775B18-F533-4BDC-9168-27B6F92413C1}"/>
              </a:ext>
            </a:extLst>
          </p:cNvPr>
          <p:cNvGrpSpPr/>
          <p:nvPr/>
        </p:nvGrpSpPr>
        <p:grpSpPr>
          <a:xfrm>
            <a:off x="1252876" y="2706037"/>
            <a:ext cx="8904850" cy="2322305"/>
            <a:chOff x="1252876" y="2706037"/>
            <a:chExt cx="8904850" cy="232230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A5520F-B31C-4063-9947-7E9195F8A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2876" y="2889744"/>
              <a:ext cx="8904850" cy="20741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E1AF42-5CF1-437B-AF57-AF447694E7BA}"/>
                </a:ext>
              </a:extLst>
            </p:cNvPr>
            <p:cNvSpPr txBox="1"/>
            <p:nvPr/>
          </p:nvSpPr>
          <p:spPr>
            <a:xfrm>
              <a:off x="1641230" y="2954214"/>
              <a:ext cx="3798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8E1B68-3EDC-441E-BD41-30F530586201}"/>
                </a:ext>
              </a:extLst>
            </p:cNvPr>
            <p:cNvSpPr txBox="1"/>
            <p:nvPr/>
          </p:nvSpPr>
          <p:spPr>
            <a:xfrm>
              <a:off x="4178102" y="2954215"/>
              <a:ext cx="81592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B27148B-7DDA-4049-A823-F52DE8F688F0}"/>
                </a:ext>
              </a:extLst>
            </p:cNvPr>
            <p:cNvSpPr txBox="1"/>
            <p:nvPr/>
          </p:nvSpPr>
          <p:spPr>
            <a:xfrm>
              <a:off x="4464270" y="4220787"/>
              <a:ext cx="83127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69B38B-F337-4954-8E76-1A339D65CC0D}"/>
                </a:ext>
              </a:extLst>
            </p:cNvPr>
            <p:cNvSpPr txBox="1"/>
            <p:nvPr/>
          </p:nvSpPr>
          <p:spPr>
            <a:xfrm>
              <a:off x="1837679" y="4443567"/>
              <a:ext cx="4109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528C4-4DD2-4EB3-9B4B-80DEB9A8A953}"/>
                </a:ext>
              </a:extLst>
            </p:cNvPr>
            <p:cNvSpPr txBox="1"/>
            <p:nvPr/>
          </p:nvSpPr>
          <p:spPr>
            <a:xfrm>
              <a:off x="6677466" y="2706037"/>
              <a:ext cx="520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F5FFD8-7F58-4277-A6C1-EB9871FB88DC}"/>
                </a:ext>
              </a:extLst>
            </p:cNvPr>
            <p:cNvSpPr txBox="1"/>
            <p:nvPr/>
          </p:nvSpPr>
          <p:spPr>
            <a:xfrm>
              <a:off x="6552613" y="4317795"/>
              <a:ext cx="52050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DA5D74-E071-4A2E-8BD1-F01505647347}"/>
                </a:ext>
              </a:extLst>
            </p:cNvPr>
            <p:cNvSpPr txBox="1"/>
            <p:nvPr/>
          </p:nvSpPr>
          <p:spPr>
            <a:xfrm>
              <a:off x="9241762" y="4379097"/>
              <a:ext cx="3577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c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38CE34D-A6A0-409C-ADA2-E08224573174}"/>
                </a:ext>
              </a:extLst>
            </p:cNvPr>
            <p:cNvSpPr txBox="1"/>
            <p:nvPr/>
          </p:nvSpPr>
          <p:spPr>
            <a:xfrm>
              <a:off x="9650439" y="2954213"/>
              <a:ext cx="4010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</a:t>
              </a:r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FD4BCD-FC43-4A85-B306-FEFAAA0211FB}"/>
                </a:ext>
              </a:extLst>
            </p:cNvPr>
            <p:cNvSpPr txBox="1"/>
            <p:nvPr/>
          </p:nvSpPr>
          <p:spPr>
            <a:xfrm>
              <a:off x="3081464" y="3708906"/>
              <a:ext cx="4079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G</a:t>
              </a:r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99AD77F-A19B-4BB9-97F7-95B96715138C}"/>
                </a:ext>
              </a:extLst>
            </p:cNvPr>
            <p:cNvSpPr txBox="1"/>
            <p:nvPr/>
          </p:nvSpPr>
          <p:spPr>
            <a:xfrm>
              <a:off x="7587519" y="3928399"/>
              <a:ext cx="4118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5332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Loops and parallel arcs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E9C1-AE0B-407E-989A-0FB2FB5B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36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Self-loop or loop:</a:t>
            </a:r>
          </a:p>
          <a:p>
            <a:pPr marL="0" indent="0" algn="just">
              <a:buNone/>
            </a:pPr>
            <a:r>
              <a:rPr lang="en-US" dirty="0"/>
              <a:t>	an arc or edge with same initial and terminal vertex is called a self-loop or loop.</a:t>
            </a:r>
          </a:p>
          <a:p>
            <a:pPr marL="0" indent="0" algn="just">
              <a:buNone/>
            </a:pPr>
            <a:r>
              <a:rPr lang="en-US" dirty="0">
                <a:solidFill>
                  <a:srgbClr val="FF0000"/>
                </a:solidFill>
              </a:rPr>
              <a:t>Parallel arcs:</a:t>
            </a:r>
          </a:p>
          <a:p>
            <a:pPr marL="0" indent="0" algn="just">
              <a:buNone/>
            </a:pPr>
            <a:r>
              <a:rPr lang="en-US" dirty="0"/>
              <a:t>Two arcs in a diagraph are said to be parallel or multiple directed arcs if they have same initial and terminal vertices.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401069E-4824-409B-8FB9-EF9CCEB06270}"/>
              </a:ext>
            </a:extLst>
          </p:cNvPr>
          <p:cNvGrpSpPr/>
          <p:nvPr/>
        </p:nvGrpSpPr>
        <p:grpSpPr>
          <a:xfrm>
            <a:off x="1316182" y="4472583"/>
            <a:ext cx="9265679" cy="1773115"/>
            <a:chOff x="1353668" y="4670416"/>
            <a:chExt cx="9214339" cy="202612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58E4770-5904-4553-A305-05C073A4A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3668" y="4972513"/>
              <a:ext cx="9214339" cy="17240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A71D68-7C8D-455A-9A58-A75C67D7E8E4}"/>
                    </a:ext>
                  </a:extLst>
                </p:cNvPr>
                <p:cNvSpPr txBox="1"/>
                <p:nvPr/>
              </p:nvSpPr>
              <p:spPr>
                <a:xfrm>
                  <a:off x="8779559" y="5399906"/>
                  <a:ext cx="59269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A71D68-7C8D-455A-9A58-A75C67D7E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559" y="5399906"/>
                  <a:ext cx="592694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0A28AEE-BC35-4B59-8B54-97248E5FD8C5}"/>
                </a:ext>
              </a:extLst>
            </p:cNvPr>
            <p:cNvSpPr txBox="1"/>
            <p:nvPr/>
          </p:nvSpPr>
          <p:spPr>
            <a:xfrm>
              <a:off x="5719428" y="5665386"/>
              <a:ext cx="53457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C24CD3-225C-48B0-8054-1004944151CA}"/>
                    </a:ext>
                  </a:extLst>
                </p:cNvPr>
                <p:cNvSpPr txBox="1"/>
                <p:nvPr/>
              </p:nvSpPr>
              <p:spPr>
                <a:xfrm>
                  <a:off x="4811151" y="4895231"/>
                  <a:ext cx="4533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4C24CD3-225C-48B0-8054-100494415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1151" y="4895231"/>
                  <a:ext cx="453370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B33ACA-339E-4BDE-8B14-27A088C1EECC}"/>
                    </a:ext>
                  </a:extLst>
                </p:cNvPr>
                <p:cNvSpPr txBox="1"/>
                <p:nvPr/>
              </p:nvSpPr>
              <p:spPr>
                <a:xfrm>
                  <a:off x="4712173" y="5964071"/>
                  <a:ext cx="5345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B33ACA-339E-4BDE-8B14-27A088C1EE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2173" y="5964071"/>
                  <a:ext cx="534572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1A5814-FAD0-4397-AB7A-8000E4146A6E}"/>
                </a:ext>
              </a:extLst>
            </p:cNvPr>
            <p:cNvSpPr txBox="1"/>
            <p:nvPr/>
          </p:nvSpPr>
          <p:spPr>
            <a:xfrm>
              <a:off x="3344905" y="4670416"/>
              <a:ext cx="4533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85F608-F645-42EC-9B54-C4F33EA8B0F4}"/>
                </a:ext>
              </a:extLst>
            </p:cNvPr>
            <p:cNvSpPr txBox="1"/>
            <p:nvPr/>
          </p:nvSpPr>
          <p:spPr>
            <a:xfrm>
              <a:off x="3784209" y="6091247"/>
              <a:ext cx="3657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8A3BA26-201B-4EB2-B160-75EA014FF25A}"/>
                    </a:ext>
                  </a:extLst>
                </p:cNvPr>
                <p:cNvSpPr txBox="1"/>
                <p:nvPr/>
              </p:nvSpPr>
              <p:spPr>
                <a:xfrm>
                  <a:off x="1986858" y="5568027"/>
                  <a:ext cx="5345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8A3BA26-201B-4EB2-B160-75EA014FF2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6858" y="5568027"/>
                  <a:ext cx="534572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5C2063-D338-4460-BF8D-4343C5180E56}"/>
                    </a:ext>
                  </a:extLst>
                </p:cNvPr>
                <p:cNvSpPr txBox="1"/>
                <p:nvPr/>
              </p:nvSpPr>
              <p:spPr>
                <a:xfrm>
                  <a:off x="3222006" y="5418451"/>
                  <a:ext cx="3657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65C2063-D338-4460-BF8D-4343C5180E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2006" y="5418451"/>
                  <a:ext cx="365759" cy="523220"/>
                </a:xfrm>
                <a:prstGeom prst="rect">
                  <a:avLst/>
                </a:prstGeom>
                <a:blipFill>
                  <a:blip r:embed="rId7"/>
                  <a:stretch>
                    <a:fillRect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EDBC35-06E7-4ACE-A990-85088D33B52D}"/>
                    </a:ext>
                  </a:extLst>
                </p:cNvPr>
                <p:cNvSpPr txBox="1"/>
                <p:nvPr/>
              </p:nvSpPr>
              <p:spPr>
                <a:xfrm>
                  <a:off x="4207304" y="5168041"/>
                  <a:ext cx="63239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1EDBC35-06E7-4ACE-A990-85088D33B5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7304" y="5168041"/>
                  <a:ext cx="63239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2573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The arcs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begins at a and ends at a.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is a loop.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The edges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are begins with same vertex b and ends at same  vertex c. so they are parallel edge.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Simple digraph: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A digraph D with no loops and no parallel arcs is called a simple digraph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  <a:blipFill>
                <a:blip r:embed="rId2"/>
                <a:stretch>
                  <a:fillRect l="-1217" t="-238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C4C7E-C07B-40C2-B102-A669400D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018" y="4389121"/>
            <a:ext cx="7469945" cy="165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5F23E-3262-4FAC-91BB-3BEE0303DD2E}"/>
              </a:ext>
            </a:extLst>
          </p:cNvPr>
          <p:cNvSpPr txBox="1"/>
          <p:nvPr/>
        </p:nvSpPr>
        <p:spPr>
          <a:xfrm>
            <a:off x="4318780" y="5536697"/>
            <a:ext cx="3094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Simple diagraph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66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Relation: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A relation R on the vertex set V of a graph G is a subset of V x V. i.e. the relation is defined as 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600" dirty="0"/>
                  <a:t> V X V and (u, v)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600" dirty="0"/>
                  <a:t> R where V is the set of vertices.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 If (u, v)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600" dirty="0"/>
                  <a:t> R then we say that u is related to v and written as </a:t>
                </a:r>
                <a:r>
                  <a:rPr lang="en-US" sz="2600" dirty="0" err="1"/>
                  <a:t>uRv</a:t>
                </a:r>
                <a:r>
                  <a:rPr lang="en-US" sz="2600" dirty="0"/>
                  <a:t>. </a:t>
                </a:r>
              </a:p>
              <a:p>
                <a:pPr marL="0" indent="0" algn="just">
                  <a:buNone/>
                </a:pPr>
                <a:r>
                  <a:rPr lang="en-US" sz="2600" dirty="0"/>
                  <a:t>If (u, v)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US" sz="2600" dirty="0"/>
                  <a:t> R, then we say that u is not related to v. </a:t>
                </a:r>
              </a:p>
              <a:p>
                <a:pPr marL="0" indent="0" algn="just">
                  <a:buNone/>
                </a:pPr>
                <a:r>
                  <a:rPr lang="en-US" sz="2600" dirty="0">
                    <a:solidFill>
                      <a:srgbClr val="FF0000"/>
                    </a:solidFill>
                  </a:rPr>
                  <a:t>Note:</a:t>
                </a:r>
              </a:p>
              <a:p>
                <a:pPr marL="514350" indent="-514350" algn="just">
                  <a:buAutoNum type="arabicPeriod"/>
                </a:pPr>
                <a:r>
                  <a:rPr lang="en-US" sz="2600" dirty="0"/>
                  <a:t>A relation is a digraph defined on a finite set of vertices.</a:t>
                </a:r>
              </a:p>
              <a:p>
                <a:pPr marL="514350" indent="-514350" algn="just">
                  <a:buAutoNum type="arabicPeriod"/>
                </a:pPr>
                <a:r>
                  <a:rPr lang="en-US" sz="2600" dirty="0"/>
                  <a:t>The digraph without parallel arcs is an alternative approach to express the concept of a relation.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  <a:blipFill>
                <a:blip r:embed="rId2"/>
                <a:stretch>
                  <a:fillRect l="-1101" t="-21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2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E9C1-AE0B-407E-989A-0FB2FB5B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36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3. The two concepts such as the digraphs without parallel arcs and relation on a finite set are the identical concepts in digraphs.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From figure I, V = {1, 2, 3, 4}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R = {(1, 2), (2, 1), (1, 4), (3, 2), (3, 4), (4, 3)}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E6C45C-57BC-491D-A17E-59BA30E94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2331"/>
            <a:ext cx="9346809" cy="2505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FD5FBB-F653-4BD2-8AFC-F612BF62B0FA}"/>
              </a:ext>
            </a:extLst>
          </p:cNvPr>
          <p:cNvSpPr txBox="1"/>
          <p:nvPr/>
        </p:nvSpPr>
        <p:spPr>
          <a:xfrm>
            <a:off x="2006991" y="4670474"/>
            <a:ext cx="834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89E52-5FB8-414F-A8F2-2905605BB817}"/>
              </a:ext>
            </a:extLst>
          </p:cNvPr>
          <p:cNvSpPr txBox="1"/>
          <p:nvPr/>
        </p:nvSpPr>
        <p:spPr>
          <a:xfrm>
            <a:off x="7920111" y="5148775"/>
            <a:ext cx="365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II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7A2597-C85C-4D70-A2DA-7108DEA1D057}"/>
              </a:ext>
            </a:extLst>
          </p:cNvPr>
          <p:cNvCxnSpPr/>
          <p:nvPr/>
        </p:nvCxnSpPr>
        <p:spPr>
          <a:xfrm flipV="1">
            <a:off x="9115865" y="3727938"/>
            <a:ext cx="182880" cy="1266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29F1D-A893-470B-A149-78120B012FE6}"/>
              </a:ext>
            </a:extLst>
          </p:cNvPr>
          <p:cNvCxnSpPr/>
          <p:nvPr/>
        </p:nvCxnSpPr>
        <p:spPr>
          <a:xfrm flipH="1">
            <a:off x="9298745" y="3727938"/>
            <a:ext cx="29542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097739-54AD-4D95-ABC1-A6CA066BF5CC}"/>
              </a:ext>
            </a:extLst>
          </p:cNvPr>
          <p:cNvCxnSpPr/>
          <p:nvPr/>
        </p:nvCxnSpPr>
        <p:spPr>
          <a:xfrm>
            <a:off x="8904849" y="4825218"/>
            <a:ext cx="211016" cy="1547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F57A0B9-5E5A-4E92-93C6-50DC7A0B7224}"/>
              </a:ext>
            </a:extLst>
          </p:cNvPr>
          <p:cNvCxnSpPr>
            <a:cxnSpLocks/>
          </p:cNvCxnSpPr>
          <p:nvPr/>
        </p:nvCxnSpPr>
        <p:spPr>
          <a:xfrm flipV="1">
            <a:off x="8904849" y="4979964"/>
            <a:ext cx="211016" cy="168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920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From figure II, V = {1, 2, 3, 4, 5, 6}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R = {(1, 2), (1, 3), (1, 6), (3, 2), (3, 4), (3, 5), (2, 2), (4, 4), (5, 4), (6, 5)}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Equivalence relation: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In a digraph G = (V, A), the set of arcs A is always a relation on V. The relation A is said to be an equivalence relation on V if the following conditions holds.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dirty="0">
                    <a:solidFill>
                      <a:srgbClr val="002060"/>
                    </a:solidFill>
                  </a:rPr>
                  <a:t>(u, u)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 for all u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 (reflexive)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dirty="0">
                    <a:solidFill>
                      <a:srgbClr val="002060"/>
                    </a:solidFill>
                  </a:rPr>
                  <a:t>(u, v)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(v, u)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 (symmetric)</a:t>
                </a:r>
              </a:p>
              <a:p>
                <a:pPr marL="571500" indent="-571500">
                  <a:buFont typeface="+mj-lt"/>
                  <a:buAutoNum type="romanUcPeriod"/>
                </a:pPr>
                <a:r>
                  <a:rPr lang="en-US" dirty="0">
                    <a:solidFill>
                      <a:srgbClr val="002060"/>
                    </a:solidFill>
                  </a:rPr>
                  <a:t>(u, v)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 and (v, w)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(u, w)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</a:rPr>
                  <a:t> R (transitive)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52E9C1-AE0B-407E-989A-0FB2FB5B2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4360"/>
                <a:ext cx="10515600" cy="4351338"/>
              </a:xfrm>
              <a:blipFill>
                <a:blip r:embed="rId2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83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CD7EC-4FA3-4892-9D7B-0464D7338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2E9C1-AE0B-407E-989A-0FB2FB5B2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36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FF0000"/>
                </a:solidFill>
              </a:rPr>
              <a:t>Note: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</a:rPr>
              <a:t>The relation must satisfy all of above three relation to be an equivalence relation.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</a:rPr>
              <a:t>The digraph G = (V, E) is called reflexive or symmetric or transitive if R is reflexive or symmetric or transitive respectively.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</a:rPr>
              <a:t>The digraph representing an equivalence relation is said to be an equivalent digraph.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B8706F-24AE-49ED-850A-645CC3FE2E29}"/>
              </a:ext>
            </a:extLst>
          </p:cNvPr>
          <p:cNvSpPr txBox="1"/>
          <p:nvPr/>
        </p:nvSpPr>
        <p:spPr>
          <a:xfrm>
            <a:off x="4149968" y="6196608"/>
            <a:ext cx="33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6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838</Words>
  <Application>Microsoft Office PowerPoint</Application>
  <PresentationFormat>Widescreen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Digraph and Traversability</vt:lpstr>
      <vt:lpstr>Note: The directed edge e is called ‘incident out’ of initial vertex and ‘incident into’ of the terminal vertex. </vt:lpstr>
      <vt:lpstr>Loops and parallel arcs</vt:lpstr>
      <vt:lpstr>Continued…..</vt:lpstr>
      <vt:lpstr>Relation </vt:lpstr>
      <vt:lpstr>Continued…..</vt:lpstr>
      <vt:lpstr>Continued…..</vt:lpstr>
      <vt:lpstr>Continued…..</vt:lpstr>
      <vt:lpstr>Continued…..</vt:lpstr>
      <vt:lpstr>Matrix representation</vt:lpstr>
      <vt:lpstr>Continued….</vt:lpstr>
      <vt:lpstr>Continued….</vt:lpstr>
      <vt:lpstr>Continued….</vt:lpstr>
      <vt:lpstr>Represented the given digraph by matrix.</vt:lpstr>
      <vt:lpstr>Represented the digraph with adjacency matrix.</vt:lpstr>
      <vt:lpstr>Find the incidence matrix of the given the digraph.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58</cp:revision>
  <dcterms:created xsi:type="dcterms:W3CDTF">2021-05-24T00:27:03Z</dcterms:created>
  <dcterms:modified xsi:type="dcterms:W3CDTF">2021-06-08T08:22:32Z</dcterms:modified>
</cp:coreProperties>
</file>