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8" r:id="rId2"/>
  </p:sldMasterIdLst>
  <p:notesMasterIdLst>
    <p:notesMasterId r:id="rId16"/>
  </p:notesMasterIdLst>
  <p:sldIdLst>
    <p:sldId id="264" r:id="rId3"/>
    <p:sldId id="266" r:id="rId4"/>
    <p:sldId id="267" r:id="rId5"/>
    <p:sldId id="268" r:id="rId6"/>
    <p:sldId id="270" r:id="rId7"/>
    <p:sldId id="273" r:id="rId8"/>
    <p:sldId id="271" r:id="rId9"/>
    <p:sldId id="275" r:id="rId10"/>
    <p:sldId id="277" r:id="rId11"/>
    <p:sldId id="278" r:id="rId12"/>
    <p:sldId id="279" r:id="rId13"/>
    <p:sldId id="272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C2226-E056-44FC-A32F-DE351CD85C5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0C09C-C297-4312-82A1-31966EAED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86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0C09C-C297-4312-82A1-31966EAEDC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8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FAFD-EFAD-4C81-99E3-008614D1D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BC7B1-8B1E-428B-9FCC-8265BA346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01EF4-98AE-496D-90C6-6A925F6F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6292-C49F-4E69-A27D-3423C991DB6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8B201-6D90-41F7-84FF-10143D53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E979F-18B2-4AC8-BA0D-F36CF9CE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1959-C5C1-491B-9F07-C76A96F8D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8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3209-7CA5-4588-A3A8-FCAD4A75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C41FA-C12F-47A3-8708-4CD0CD592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DAF60-A45D-461C-B0E7-B6FDD82B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6292-C49F-4E69-A27D-3423C991DB6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862F6-B126-43C5-B73F-2F7D10DA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CE17B-2B9D-451D-BFD1-3012751F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1959-C5C1-491B-9F07-C76A96F8D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6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84E34-2268-45C7-A131-AC3E4E5CB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C7812-ECC1-4A91-AC77-CE4878085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EEEEC-023C-4126-95B9-4E0DC357B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6292-C49F-4E69-A27D-3423C991DB6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3EABD-12AA-463E-9B39-F9C1F702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FACA3-B9CA-49D1-A157-4FD61ADE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1959-C5C1-491B-9F07-C76A96F8D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49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E2D6292-C49F-4E69-A27D-3423C991DB6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53C1959-C5C1-491B-9F07-C76A96F8D07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423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6292-C49F-4E69-A27D-3423C991DB6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1959-C5C1-491B-9F07-C76A96F8D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05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6292-C49F-4E69-A27D-3423C991DB6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1959-C5C1-491B-9F07-C76A96F8D07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183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6292-C49F-4E69-A27D-3423C991DB6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1959-C5C1-491B-9F07-C76A96F8D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32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6292-C49F-4E69-A27D-3423C991DB6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1959-C5C1-491B-9F07-C76A96F8D07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20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6292-C49F-4E69-A27D-3423C991DB6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1959-C5C1-491B-9F07-C76A96F8D07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539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6292-C49F-4E69-A27D-3423C991DB6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1959-C5C1-491B-9F07-C76A96F8D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03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6292-C49F-4E69-A27D-3423C991DB6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1959-C5C1-491B-9F07-C76A96F8D07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50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3485-90EE-434B-AC20-AF81856A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3D315-D714-422F-B5F3-E73663B1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0E681-0D98-4A8B-982E-05E33F965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6292-C49F-4E69-A27D-3423C991DB6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DA089-A15C-4C31-833B-B5C68414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8C46F-E00F-4ABB-9A83-98A59534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1959-C5C1-491B-9F07-C76A96F8D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44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6292-C49F-4E69-A27D-3423C991DB6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1959-C5C1-491B-9F07-C76A96F8D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01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6292-C49F-4E69-A27D-3423C991DB6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1959-C5C1-491B-9F07-C76A96F8D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16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6292-C49F-4E69-A27D-3423C991DB6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1959-C5C1-491B-9F07-C76A96F8D07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0906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6292-C49F-4E69-A27D-3423C991DB6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1959-C5C1-491B-9F07-C76A96F8D07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1022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6292-C49F-4E69-A27D-3423C991DB6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1959-C5C1-491B-9F07-C76A96F8D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179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6292-C49F-4E69-A27D-3423C991DB6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1959-C5C1-491B-9F07-C76A96F8D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1252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6292-C49F-4E69-A27D-3423C991DB6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1959-C5C1-491B-9F07-C76A96F8D07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4515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6292-C49F-4E69-A27D-3423C991DB6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1959-C5C1-491B-9F07-C76A96F8D07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1336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6292-C49F-4E69-A27D-3423C991DB6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1959-C5C1-491B-9F07-C76A96F8D07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34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E6CE0-B4B1-491C-AFB7-0E82B6E17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786CE-143B-4C2E-B590-90528C391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1528F-85E6-4509-B121-A7F40ABA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6292-C49F-4E69-A27D-3423C991DB6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6C531-5F5B-410F-B09D-87E3D1997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1FBCA-5193-4DBE-9CFF-CD0F401C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1959-C5C1-491B-9F07-C76A96F8D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6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70B5-C71C-40FA-8664-32A61053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D0B39-EB55-4C5D-9C57-4715B8B6A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D7B04-98AB-4698-90FC-1D889E5FD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F04C7-A56C-4A14-AAC6-255BDF20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6292-C49F-4E69-A27D-3423C991DB6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E27E1-5490-49A1-B447-F82303EC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A0CEE-FB2C-4066-8C73-8C7E8040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1959-C5C1-491B-9F07-C76A96F8D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2059-82EE-4A5C-92DE-2CAB1E5F8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F0161-075F-4AA7-9AF2-67E915AD5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E2EB0-CE1E-4321-98EB-C6217B7D1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DB607-1DB0-4531-AE5F-E55EA0A1A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00471-6B9B-413A-8CBA-E39386C1C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F23EC4-41CD-40F1-864F-C6F3DFB2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6292-C49F-4E69-A27D-3423C991DB6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06EDD-0389-4EFB-8EE1-A913FF00A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A1D6D-517F-49D3-A367-A9323C20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1959-C5C1-491B-9F07-C76A96F8D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7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0D606-10D3-47A7-837E-D9645B16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DF05F-4F36-4684-98A7-C1EA91EB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6292-C49F-4E69-A27D-3423C991DB6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38809-A481-48FD-8D0D-4D0252F7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CF3D3-53EF-47EF-8632-0D066241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1959-C5C1-491B-9F07-C76A96F8D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0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2E384C-3F52-47EE-BD30-C46A7EAF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6292-C49F-4E69-A27D-3423C991DB6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FE55ED-4210-4CD3-848D-F60C4BA1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2FAAF-F5B3-4957-806B-3B0A4E11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1959-C5C1-491B-9F07-C76A96F8D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8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F3F3-9C8F-405B-AC89-8BB768C1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CEBEE-171D-4C02-93DF-0BABCAC95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203C2-64E4-4E58-BD31-A782A2C48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8B33A-7501-42D7-BA66-4B9EA07B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6292-C49F-4E69-A27D-3423C991DB6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A373C-45F1-4A0A-9D6B-5F6299DCF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FD9B8-2DB0-4511-903A-D0D5B83C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1959-C5C1-491B-9F07-C76A96F8D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1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F3C4-F716-444B-AF87-DF39EF6F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D6932-C085-4AF0-9A41-0625F9209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84121-9A91-4371-9D2F-DE43B57DC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A2516-7821-4998-B960-A05D944E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6292-C49F-4E69-A27D-3423C991DB6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5C241-4732-48B4-803B-FCEC26A8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CDF05-504D-48E9-8A83-1F7B5619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1959-C5C1-491B-9F07-C76A96F8D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8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D0FDEF-227A-4B2F-A79A-B87F29E2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E2E3D-4F0E-4284-9B82-20F187E1A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D21A9-FA1F-4C07-9F59-EB462C346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D6292-C49F-4E69-A27D-3423C991DB6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AC4DC-06B3-42C4-AF00-CBD1AE194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E31AD-1478-406C-9769-B589425F1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C1959-C5C1-491B-9F07-C76A96F8D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0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2D6292-C49F-4E69-A27D-3423C991DB6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3C1959-C5C1-491B-9F07-C76A96F8D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ollarsandsense.sg/5-insurance-sales-tactics-that-singaporeans-keep-falling-for/" TargetMode="External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8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B455E-A955-4522-9520-4B7AD5996772}"/>
                  </a:ext>
                </a:extLst>
              </p:cNvPr>
              <p:cNvSpPr txBox="1"/>
              <p:nvPr/>
            </p:nvSpPr>
            <p:spPr>
              <a:xfrm>
                <a:off x="661182" y="647114"/>
                <a:ext cx="10874326" cy="5625964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ONLINE CLASS</a:t>
                </a:r>
              </a:p>
              <a:p>
                <a:pPr algn="ctr"/>
                <a:r>
                  <a:rPr lang="en-US" sz="4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GRAPH THEORY</a:t>
                </a:r>
              </a:p>
              <a:p>
                <a:pPr algn="ctr"/>
                <a:r>
                  <a:rPr lang="en-US" sz="48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BICTE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80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48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𝑇𝐻</m:t>
                        </m:r>
                      </m:sup>
                    </m:sSup>
                  </m:oMath>
                </a14:m>
                <a:r>
                  <a:rPr lang="en-US" sz="48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SEMESTER</a:t>
                </a:r>
              </a:p>
              <a:p>
                <a:pPr algn="ctr"/>
                <a:r>
                  <a:rPr lang="en-US" sz="480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2078/02/25</a:t>
                </a:r>
                <a:endParaRPr lang="en-US" sz="4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just"/>
                <a:endParaRPr lang="en-US" sz="48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480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</a:t>
                </a:r>
                <a:r>
                  <a:rPr lang="en-US" sz="4800" dirty="0">
                    <a:ln w="0"/>
                    <a:solidFill>
                      <a:schemeClr val="bg2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PRESENTED BY	</a:t>
                </a:r>
                <a:r>
                  <a:rPr lang="en-US" sz="4800" dirty="0">
                    <a:ln w="0"/>
                    <a:solidFill>
                      <a:srgbClr val="C0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KALYAN DAHAL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B455E-A955-4522-9520-4B7AD5996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82" y="647114"/>
                <a:ext cx="10874326" cy="5625964"/>
              </a:xfrm>
              <a:prstGeom prst="rect">
                <a:avLst/>
              </a:prstGeom>
              <a:blipFill>
                <a:blip r:embed="rId2"/>
                <a:stretch>
                  <a:fillRect t="-3684" r="-392" b="-2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5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B19A24-9CE2-48E3-B8DA-C20717B0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Continued…….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32264-7677-40B9-80BB-4DF1FE3D2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757" y="1690688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002060"/>
                </a:solidFill>
              </a:rPr>
              <a:t>Solution: The digraph of the given adjacency matrix is as follows:</a:t>
            </a:r>
          </a:p>
          <a:p>
            <a:pPr marL="0" indent="0" algn="just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99FADC-4CF7-4271-B232-B4D9E6A86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57" y="2636313"/>
            <a:ext cx="8882575" cy="35389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40874" y="3681691"/>
                <a:ext cx="8497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74" y="3681691"/>
                <a:ext cx="8497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44291" y="3117273"/>
                <a:ext cx="554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291" y="3117273"/>
                <a:ext cx="5541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57571" y="4641273"/>
                <a:ext cx="290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571" y="4641273"/>
                <a:ext cx="290945" cy="369332"/>
              </a:xfrm>
              <a:prstGeom prst="rect">
                <a:avLst/>
              </a:prstGeom>
              <a:blipFill>
                <a:blip r:embed="rId5"/>
                <a:stretch>
                  <a:fillRect r="-22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409709" y="3301939"/>
                <a:ext cx="651164" cy="379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709" y="3301939"/>
                <a:ext cx="651164" cy="3797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71709" y="5278582"/>
                <a:ext cx="290946" cy="374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709" y="5278582"/>
                <a:ext cx="290946" cy="374073"/>
              </a:xfrm>
              <a:prstGeom prst="rect">
                <a:avLst/>
              </a:prstGeom>
              <a:blipFill>
                <a:blip r:embed="rId7"/>
                <a:stretch>
                  <a:fillRect r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049491" y="5278582"/>
                <a:ext cx="249382" cy="374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491" y="5278582"/>
                <a:ext cx="249382" cy="374073"/>
              </a:xfrm>
              <a:prstGeom prst="rect">
                <a:avLst/>
              </a:prstGeom>
              <a:blipFill>
                <a:blip r:embed="rId8"/>
                <a:stretch>
                  <a:fillRect r="-43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35091" y="2909455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091" y="2909455"/>
                <a:ext cx="3740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576945" y="5686651"/>
                <a:ext cx="360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945" y="5686651"/>
                <a:ext cx="36021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8158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  <p:bldP spid="3" grpId="0"/>
      <p:bldP spid="4" grpId="0"/>
      <p:bldP spid="8" grpId="0"/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B19A24-9CE2-48E3-B8DA-C20717B0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Continued…….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5E32264-7677-40B9-80BB-4DF1FE3D2C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1757" y="1690688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4000" dirty="0">
                    <a:solidFill>
                      <a:srgbClr val="00206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4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400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00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4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400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400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4000" b="0" i="1" smtClean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7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400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400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4000" b="0" i="1" smtClean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8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mr>
                    </m:m>
                  </m:oMath>
                </a14:m>
                <a:r>
                  <a:rPr lang="en-US" sz="4000" dirty="0">
                    <a:solidFill>
                      <a:srgbClr val="002060"/>
                    </a:solidFill>
                  </a:rPr>
                  <a:t>  </a:t>
                </a:r>
              </a:p>
              <a:p>
                <a:pPr marL="0" indent="0" algn="just">
                  <a:buNone/>
                </a:pPr>
                <a:r>
                  <a:rPr lang="en-US" sz="40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rgbClr val="002060"/>
                    </a:solidFill>
                  </a:rPr>
                  <a:t>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4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mr>
                      <m:mr>
                        <m:e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m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mr>
                    </m:m>
                  </m:oMath>
                </a14:m>
                <a:r>
                  <a:rPr lang="en-US" sz="40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40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400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4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4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4000" b="0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4000" b="0" i="1" smtClean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sz="4000" b="0" i="1" smtClean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 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400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4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4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4000" b="0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4000" b="0" i="1" smtClean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4000" b="0" i="1" smtClean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sz="4000" b="0" i="1" smtClean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4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400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4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4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4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4000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4000" b="0" i="1" smtClean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sz="4000" b="0" i="1" smtClean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sz="4000" b="0" i="1" smtClean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sz="4000" b="0" i="1" smtClea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sz="4000" b="0" i="1" smtClea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400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4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4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4000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4000" b="0" i="1" smtClean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sz="4000" b="0" i="1" smtClean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sz="4000" b="0" i="1" smtClean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sz="4000" b="0" i="1" smtClea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sz="4000" b="0" i="1" smtClea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40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5E32264-7677-40B9-80BB-4DF1FE3D2C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1757" y="1690688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2638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CE1112-1A23-477D-BE0E-0EC558C1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Draw </a:t>
            </a:r>
            <a:r>
              <a:rPr lang="en-US" sz="4400" dirty="0">
                <a:solidFill>
                  <a:srgbClr val="FF0000"/>
                </a:solidFill>
              </a:rPr>
              <a:t>the digraph of the given matrix.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9FCA635-EEB6-4F02-A6C1-7928C50A7B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2687" y="1825625"/>
            <a:ext cx="5485976" cy="435133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60F6A6E7-6D8E-4D8C-8C56-1C7C2DB2873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81087" y="2141537"/>
                <a:ext cx="5181600" cy="435133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4000" dirty="0" smtClean="0">
                    <a:solidFill>
                      <a:srgbClr val="FF000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4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mr>
                    </m:m>
                  </m:oMath>
                </a14:m>
                <a:endParaRPr lang="en-US" sz="4000" dirty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rgbClr val="FF0000"/>
                    </a:solidFill>
                  </a:rPr>
                  <a:t> 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4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4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mr>
                      <m:mr>
                        <m:e>
                          <m:r>
                            <a:rPr lang="en-US" sz="4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mr>
                      <m:mr>
                        <m:e>
                          <m:r>
                            <a:rPr lang="en-US" sz="4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sz="4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4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4000" dirty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3600" dirty="0">
                    <a:solidFill>
                      <a:srgbClr val="002060"/>
                    </a:solidFill>
                  </a:rPr>
                  <a:t>Solution: the digraph of the given matrix is as follows:</a:t>
                </a:r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60F6A6E7-6D8E-4D8C-8C56-1C7C2DB28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81087" y="2141537"/>
                <a:ext cx="5181600" cy="4351338"/>
              </a:xfrm>
              <a:blipFill>
                <a:blip r:embed="rId3"/>
                <a:stretch>
                  <a:fillRect l="-3529" r="-3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19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1701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5F339F-ABE5-4772-AE60-A215432B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Exercise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5C1F186-F67A-4219-8010-CCD7FA065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Find the loops and parallel edges in the digraph D having V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} and E = 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)}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loop: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parallel edge: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5C1F186-F67A-4219-8010-CCD7FA065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33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1617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DC5F339F-ABE5-4772-AE60-A215432B1AE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just"/>
                <a:r>
                  <a:rPr lang="en-US" sz="3600" dirty="0">
                    <a:solidFill>
                      <a:srgbClr val="FF0000"/>
                    </a:solidFill>
                  </a:rPr>
                  <a:t>Draw the digraphs having V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}  and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DC5F339F-ABE5-4772-AE60-A215432B1A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5C1F186-F67A-4219-8010-CCD7FA065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3600" dirty="0">
                    <a:solidFill>
                      <a:srgbClr val="FF0000"/>
                    </a:solidFill>
                  </a:rPr>
                  <a:t>(a)  E =  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), ((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)}</a:t>
                </a:r>
                <a:br>
                  <a:rPr lang="en-US" sz="3600" dirty="0">
                    <a:solidFill>
                      <a:srgbClr val="FF0000"/>
                    </a:solidFill>
                  </a:rPr>
                </a:br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5C1F186-F67A-4219-8010-CCD7FA065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97" t="-336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4A086C9-AA6E-4246-9A7B-51917C704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431" y="3308399"/>
            <a:ext cx="9186203" cy="28685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DCA130-1123-4BE2-BA42-B65F48F0BC6A}"/>
                  </a:ext>
                </a:extLst>
              </p:cNvPr>
              <p:cNvSpPr txBox="1"/>
              <p:nvPr/>
            </p:nvSpPr>
            <p:spPr>
              <a:xfrm>
                <a:off x="3443653" y="3167390"/>
                <a:ext cx="8018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DCA130-1123-4BE2-BA42-B65F48F0B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653" y="3167390"/>
                <a:ext cx="80185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C2F7D5-5142-41D0-AF03-A152AFD9312B}"/>
                  </a:ext>
                </a:extLst>
              </p:cNvPr>
              <p:cNvSpPr txBox="1"/>
              <p:nvPr/>
            </p:nvSpPr>
            <p:spPr>
              <a:xfrm>
                <a:off x="3908967" y="4742681"/>
                <a:ext cx="3365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C2F7D5-5142-41D0-AF03-A152AFD93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967" y="4742681"/>
                <a:ext cx="336545" cy="523220"/>
              </a:xfrm>
              <a:prstGeom prst="rect">
                <a:avLst/>
              </a:prstGeom>
              <a:blipFill>
                <a:blip r:embed="rId6"/>
                <a:stretch>
                  <a:fillRect r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C9919C-3FC1-48A0-926E-4E33C61E7B51}"/>
                  </a:ext>
                </a:extLst>
              </p:cNvPr>
              <p:cNvSpPr txBox="1"/>
              <p:nvPr/>
            </p:nvSpPr>
            <p:spPr>
              <a:xfrm>
                <a:off x="7234897" y="5148776"/>
                <a:ext cx="3938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C9919C-3FC1-48A0-926E-4E33C61E7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897" y="5148776"/>
                <a:ext cx="393895" cy="523220"/>
              </a:xfrm>
              <a:prstGeom prst="rect">
                <a:avLst/>
              </a:prstGeom>
              <a:blipFill>
                <a:blip r:embed="rId7"/>
                <a:stretch>
                  <a:fillRect r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BDC9FC-B06B-45BC-AA4D-6EB93B285210}"/>
                  </a:ext>
                </a:extLst>
              </p:cNvPr>
              <p:cNvSpPr txBox="1"/>
              <p:nvPr/>
            </p:nvSpPr>
            <p:spPr>
              <a:xfrm>
                <a:off x="9594166" y="4867422"/>
                <a:ext cx="2250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BDC9FC-B06B-45BC-AA4D-6EB93B285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166" y="4867422"/>
                <a:ext cx="225083" cy="523220"/>
              </a:xfrm>
              <a:prstGeom prst="rect">
                <a:avLst/>
              </a:prstGeom>
              <a:blipFill>
                <a:blip r:embed="rId8"/>
                <a:stretch>
                  <a:fillRect r="-8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AB1274-6878-406E-93AD-00B80450A75C}"/>
                  </a:ext>
                </a:extLst>
              </p:cNvPr>
              <p:cNvSpPr txBox="1"/>
              <p:nvPr/>
            </p:nvSpPr>
            <p:spPr>
              <a:xfrm>
                <a:off x="9256541" y="3602815"/>
                <a:ext cx="4501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AB1274-6878-406E-93AD-00B80450A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541" y="3602815"/>
                <a:ext cx="45016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557F64-7B6E-4236-B529-7098362C459B}"/>
                  </a:ext>
                </a:extLst>
              </p:cNvPr>
              <p:cNvSpPr txBox="1"/>
              <p:nvPr/>
            </p:nvSpPr>
            <p:spPr>
              <a:xfrm>
                <a:off x="7010400" y="3167390"/>
                <a:ext cx="2491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557F64-7B6E-4236-B529-7098362C4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167390"/>
                <a:ext cx="249115" cy="523220"/>
              </a:xfrm>
              <a:prstGeom prst="rect">
                <a:avLst/>
              </a:prstGeom>
              <a:blipFill>
                <a:blip r:embed="rId10"/>
                <a:stretch>
                  <a:fillRect r="-65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23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4" grpId="0"/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5F339F-ABE5-4772-AE60-A215432B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600" dirty="0">
                <a:solidFill>
                  <a:srgbClr val="FF0000"/>
                </a:solidFill>
              </a:rPr>
              <a:t>Draw a digraph D based on the relation R defined as “x is less than y” on V = {1, 2, 3, 4} where R = {(1, 2), (1, 3), (1, 4), (2, 3), (2, 4), (3, 4)}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E06A920-FB81-454E-B3B8-368D57E25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671" y="1969476"/>
            <a:ext cx="10383129" cy="4332850"/>
          </a:xfrm>
        </p:spPr>
      </p:pic>
    </p:spTree>
    <p:extLst>
      <p:ext uri="{BB962C8B-B14F-4D97-AF65-F5344CB8AC3E}">
        <p14:creationId xmlns:p14="http://schemas.microsoft.com/office/powerpoint/2010/main" val="195206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CE1112-1A23-477D-BE0E-0EC558C1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4400" dirty="0">
                <a:solidFill>
                  <a:srgbClr val="FF0000"/>
                </a:solidFill>
              </a:rPr>
              <a:t>Find the matrix representation of the given digraphs.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D7921AF-EF19-4CDC-8FB1-B0F739DBC65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sz="2800" dirty="0"/>
                  <a:t>Solution: </a:t>
                </a:r>
              </a:p>
              <a:p>
                <a:pPr marL="0" indent="0" algn="just">
                  <a:buNone/>
                </a:pPr>
                <a:r>
                  <a:rPr lang="en-US" sz="2800" dirty="0"/>
                  <a:t>      Here, the given digraph D is represented by the square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2800" dirty="0"/>
                  <a:t> as follows:</a:t>
                </a:r>
              </a:p>
              <a:p>
                <a:pPr marL="0" indent="0" algn="just">
                  <a:buNone/>
                </a:pPr>
                <a:r>
                  <a:rPr lang="en-US" sz="2800" dirty="0"/>
                  <a:t>	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mr>
                    </m:m>
                  </m:oMath>
                </a14:m>
                <a:endParaRPr lang="en-US" sz="2800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3200" dirty="0"/>
                  <a:t> 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320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2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2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D7921AF-EF19-4CDC-8FB1-B0F739D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471" t="-2241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C52E4E5F-99AC-42BE-B252-BE1876D13D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48640" y="2357572"/>
            <a:ext cx="5028247" cy="381939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4B48CA-A010-4E00-B2C6-BB8F1E7B4C29}"/>
                  </a:ext>
                </a:extLst>
              </p:cNvPr>
              <p:cNvSpPr txBox="1"/>
              <p:nvPr/>
            </p:nvSpPr>
            <p:spPr>
              <a:xfrm>
                <a:off x="1477107" y="4932084"/>
                <a:ext cx="8440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4B48CA-A010-4E00-B2C6-BB8F1E7B4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107" y="4932084"/>
                <a:ext cx="84406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E68416-8B7F-4D83-B5B2-72AD0B8CA705}"/>
                  </a:ext>
                </a:extLst>
              </p:cNvPr>
              <p:cNvSpPr txBox="1"/>
              <p:nvPr/>
            </p:nvSpPr>
            <p:spPr>
              <a:xfrm>
                <a:off x="3348111" y="4932084"/>
                <a:ext cx="13927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E68416-8B7F-4D83-B5B2-72AD0B8CA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111" y="4932084"/>
                <a:ext cx="139270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E545C8-FD7E-4FFA-A6D7-47F7AA732AA6}"/>
                  </a:ext>
                </a:extLst>
              </p:cNvPr>
              <p:cNvSpPr txBox="1"/>
              <p:nvPr/>
            </p:nvSpPr>
            <p:spPr>
              <a:xfrm>
                <a:off x="3481753" y="2357572"/>
                <a:ext cx="5627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E545C8-FD7E-4FFA-A6D7-47F7AA73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753" y="2357572"/>
                <a:ext cx="56270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DDA4E3-EAE3-4C3E-835D-2ABD5A3B54F5}"/>
                  </a:ext>
                </a:extLst>
              </p:cNvPr>
              <p:cNvSpPr txBox="1"/>
              <p:nvPr/>
            </p:nvSpPr>
            <p:spPr>
              <a:xfrm>
                <a:off x="838200" y="2754553"/>
                <a:ext cx="4419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DDA4E3-EAE3-4C3E-835D-2ABD5A3B5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54553"/>
                <a:ext cx="44198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2430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CE1112-1A23-477D-BE0E-0EC558C1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4400" dirty="0">
                <a:solidFill>
                  <a:srgbClr val="FF0000"/>
                </a:solidFill>
              </a:rPr>
              <a:t>Find the matrix representation of the given digraphs.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D7921AF-EF19-4CDC-8FB1-B0F739DBC65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800" dirty="0"/>
                  <a:t>Solution: </a:t>
                </a:r>
              </a:p>
              <a:p>
                <a:pPr marL="0" indent="0" algn="just">
                  <a:buNone/>
                </a:pPr>
                <a:r>
                  <a:rPr lang="en-US" sz="2800" dirty="0"/>
                  <a:t>      Here, the given digraph D is represented by the square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2800" dirty="0"/>
                  <a:t> as follows:</a:t>
                </a:r>
              </a:p>
              <a:p>
                <a:pPr marL="0" indent="0" algn="just">
                  <a:buNone/>
                </a:pPr>
                <a:r>
                  <a:rPr lang="en-US" sz="2800" dirty="0"/>
                  <a:t>	</a:t>
                </a:r>
                <a:r>
                  <a:rPr lang="en-US" dirty="0"/>
                  <a:t>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mr>
                    </m:m>
                  </m:oMath>
                </a14:m>
                <a:endParaRPr lang="en-US" sz="2400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m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b="0" i="1" dirty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dirty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b="0" i="1" dirty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dirty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D7921AF-EF19-4CDC-8FB1-B0F739D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41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E9D2B5-4B94-4137-AF10-A339572FBE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838200" y="2253456"/>
            <a:ext cx="4774809" cy="4239419"/>
          </a:xfrm>
        </p:spPr>
      </p:pic>
    </p:spTree>
    <p:extLst>
      <p:ext uri="{BB962C8B-B14F-4D97-AF65-F5344CB8AC3E}">
        <p14:creationId xmlns:p14="http://schemas.microsoft.com/office/powerpoint/2010/main" val="4143889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CE1112-1A23-477D-BE0E-0EC558C1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Draw </a:t>
            </a:r>
            <a:r>
              <a:rPr lang="en-US" sz="4400" dirty="0">
                <a:solidFill>
                  <a:srgbClr val="FF0000"/>
                </a:solidFill>
              </a:rPr>
              <a:t>the digraph of the given matrix.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CA70699-1210-47C5-84F6-0630DC5117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14344" y="2011680"/>
            <a:ext cx="5405341" cy="416528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60F6A6E7-6D8E-4D8C-8C56-1C7C2DB2873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sz="4000" dirty="0">
                    <a:solidFill>
                      <a:srgbClr val="FF0000"/>
                    </a:solidFill>
                  </a:rPr>
                  <a:t> 	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r>
                                        <a:rPr lang="en-US" sz="3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mr>
                    </m:m>
                  </m:oMath>
                </a14:m>
                <a:endParaRPr lang="en-US" sz="4000" dirty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rgbClr val="FF0000"/>
                    </a:solidFill>
                  </a:rPr>
                  <a:t> 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4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4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m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4000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sz="4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4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4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4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400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4000" b="0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4000" b="0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400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4000" b="0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4000" b="0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4000" dirty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3600" dirty="0">
                    <a:solidFill>
                      <a:srgbClr val="002060"/>
                    </a:solidFill>
                  </a:rPr>
                  <a:t>Solution: the digraph of the given matrix is as follows:</a:t>
                </a:r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60F6A6E7-6D8E-4D8C-8C56-1C7C2DB28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3647" r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33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CE1112-1A23-477D-BE0E-0EC558C1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Draw </a:t>
            </a:r>
            <a:r>
              <a:rPr lang="en-US" sz="4400" dirty="0">
                <a:solidFill>
                  <a:srgbClr val="FF0000"/>
                </a:solidFill>
              </a:rPr>
              <a:t>the digraph of the given adjacency matrix and then find its incidence matrix.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60F6A6E7-6D8E-4D8C-8C56-1C7C2DB2873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81087" y="2141537"/>
                <a:ext cx="5181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sz="4000" dirty="0">
                    <a:solidFill>
                      <a:srgbClr val="FF0000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mr>
                    </m:m>
                  </m:oMath>
                </a14:m>
                <a:endParaRPr lang="en-US" sz="4000" dirty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rgbClr val="FF0000"/>
                    </a:solidFill>
                  </a:rPr>
                  <a:t> 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4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4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m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40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sz="4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4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4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4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4000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4000" b="0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4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4000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4000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4000" dirty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3600" dirty="0">
                    <a:solidFill>
                      <a:srgbClr val="002060"/>
                    </a:solidFill>
                  </a:rPr>
                  <a:t>Solution: The digraph of the given adjacency matrix is as follows:</a:t>
                </a:r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60F6A6E7-6D8E-4D8C-8C56-1C7C2DB28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81087" y="2141537"/>
                <a:ext cx="5181600" cy="4351338"/>
              </a:xfrm>
              <a:blipFill>
                <a:blip r:embed="rId2"/>
                <a:stretch>
                  <a:fillRect l="-3529" r="-3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1F3857D-88C0-4BFC-98EB-30B474D5CD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00203" y="1864474"/>
            <a:ext cx="4937760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D9BE8C-D3D8-4C38-9630-563C862314CF}"/>
                  </a:ext>
                </a:extLst>
              </p:cNvPr>
              <p:cNvSpPr txBox="1"/>
              <p:nvPr/>
            </p:nvSpPr>
            <p:spPr>
              <a:xfrm>
                <a:off x="9136966" y="1997608"/>
                <a:ext cx="3376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D9BE8C-D3D8-4C38-9630-563C86231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966" y="1997608"/>
                <a:ext cx="337625" cy="523220"/>
              </a:xfrm>
              <a:prstGeom prst="rect">
                <a:avLst/>
              </a:prstGeom>
              <a:blipFill>
                <a:blip r:embed="rId4"/>
                <a:stretch>
                  <a:fillRect r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0F4A8C-B397-4995-8618-11D17FFE205B}"/>
                  </a:ext>
                </a:extLst>
              </p:cNvPr>
              <p:cNvSpPr txBox="1"/>
              <p:nvPr/>
            </p:nvSpPr>
            <p:spPr>
              <a:xfrm>
                <a:off x="9031458" y="2740337"/>
                <a:ext cx="4431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0F4A8C-B397-4995-8618-11D17FFE2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458" y="2740337"/>
                <a:ext cx="4431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675704-69EE-41E5-BED2-C8DDCF648378}"/>
                  </a:ext>
                </a:extLst>
              </p:cNvPr>
              <p:cNvSpPr txBox="1"/>
              <p:nvPr/>
            </p:nvSpPr>
            <p:spPr>
              <a:xfrm>
                <a:off x="8243668" y="3629464"/>
                <a:ext cx="6009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675704-69EE-41E5-BED2-C8DDCF648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668" y="3629464"/>
                <a:ext cx="60099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D14D67-D2EF-4333-A73F-2CEB0D39E4E8}"/>
                  </a:ext>
                </a:extLst>
              </p:cNvPr>
              <p:cNvSpPr txBox="1"/>
              <p:nvPr/>
            </p:nvSpPr>
            <p:spPr>
              <a:xfrm>
                <a:off x="10810414" y="3409256"/>
                <a:ext cx="6009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D14D67-D2EF-4333-A73F-2CEB0D39E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414" y="3409256"/>
                <a:ext cx="60099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12EC8D-28B8-4150-9C70-5AC8B2AE9721}"/>
                  </a:ext>
                </a:extLst>
              </p:cNvPr>
              <p:cNvSpPr txBox="1"/>
              <p:nvPr/>
            </p:nvSpPr>
            <p:spPr>
              <a:xfrm>
                <a:off x="9031458" y="4203451"/>
                <a:ext cx="3376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12EC8D-28B8-4150-9C70-5AC8B2AE9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458" y="4203451"/>
                <a:ext cx="337625" cy="523220"/>
              </a:xfrm>
              <a:prstGeom prst="rect">
                <a:avLst/>
              </a:prstGeom>
              <a:blipFill>
                <a:blip r:embed="rId8"/>
                <a:stretch>
                  <a:fillRect r="-1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CA7100-8F3B-4CD1-B12B-F8D5463A6CE9}"/>
                  </a:ext>
                </a:extLst>
              </p:cNvPr>
              <p:cNvSpPr txBox="1"/>
              <p:nvPr/>
            </p:nvSpPr>
            <p:spPr>
              <a:xfrm>
                <a:off x="7216726" y="3891074"/>
                <a:ext cx="1828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CA7100-8F3B-4CD1-B12B-F8D5463A6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726" y="3891074"/>
                <a:ext cx="182880" cy="523220"/>
              </a:xfrm>
              <a:prstGeom prst="rect">
                <a:avLst/>
              </a:prstGeom>
              <a:blipFill>
                <a:blip r:embed="rId9"/>
                <a:stretch>
                  <a:fillRect r="-1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127F25B-7B2D-49C8-95BD-E29C95EEBD98}"/>
                  </a:ext>
                </a:extLst>
              </p:cNvPr>
              <p:cNvSpPr txBox="1"/>
              <p:nvPr/>
            </p:nvSpPr>
            <p:spPr>
              <a:xfrm flipH="1">
                <a:off x="10203756" y="5064368"/>
                <a:ext cx="24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127F25B-7B2D-49C8-95BD-E29C95EEB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203756" y="5064368"/>
                <a:ext cx="248539" cy="523220"/>
              </a:xfrm>
              <a:prstGeom prst="rect">
                <a:avLst/>
              </a:prstGeom>
              <a:blipFill>
                <a:blip r:embed="rId10"/>
                <a:stretch>
                  <a:fillRect r="-5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28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5" grpId="0"/>
      <p:bldP spid="16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B19A24-9CE2-48E3-B8DA-C20717B0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Continued…….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5E32264-7677-40B9-80BB-4DF1FE3D2C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1757" y="1690688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2400" dirty="0">
                    <a:solidFill>
                      <a:srgbClr val="002060"/>
                    </a:solidFill>
                  </a:rPr>
                  <a:t>	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mr>
                      <m:m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m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mr>
                    </m:m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 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0" i="1" smtClean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sz="2400" b="0" i="1" smtClean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sz="2400" b="0" i="1" smtClean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0" i="1" smtClean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400" b="0" i="1" smtClean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sz="2400" b="0" i="1" smtClean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sz="2400" b="0" i="1" smtClean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Construct digraph corresponding to the adjacency matrix A then find its incidence matrix.  </a:t>
                </a:r>
              </a:p>
              <a:p>
                <a:pPr marL="0" indent="0" algn="just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  <a:r>
                  <a:rPr lang="en-US" smtClean="0">
                    <a:solidFill>
                      <a:srgbClr val="FF0000"/>
                    </a:solidFill>
                  </a:rPr>
                  <a:t>     	        </a:t>
                </a:r>
                <a:r>
                  <a:rPr lang="en-US" sz="200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mr>
                    </m:m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2000" dirty="0">
                    <a:solidFill>
                      <a:srgbClr val="FF0000"/>
                    </a:solidFill>
                  </a:rPr>
                  <a:t>	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	A </a:t>
                </a:r>
                <a:r>
                  <a:rPr lang="en-US" sz="2000" dirty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m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sz="2000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5E32264-7677-40B9-80BB-4DF1FE3D2C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1757" y="1690688"/>
                <a:ext cx="10515600" cy="4351338"/>
              </a:xfrm>
              <a:blipFill>
                <a:blip r:embed="rId2"/>
                <a:stretch>
                  <a:fillRect l="-1217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2607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205</Words>
  <Application>Microsoft Office PowerPoint</Application>
  <PresentationFormat>Widescreen</PresentationFormat>
  <Paragraphs>79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Garamond</vt:lpstr>
      <vt:lpstr>Office Theme</vt:lpstr>
      <vt:lpstr>Organic</vt:lpstr>
      <vt:lpstr>PowerPoint Presentation</vt:lpstr>
      <vt:lpstr>Exercise </vt:lpstr>
      <vt:lpstr>Draw the digraphs having V = {v_1, v_2, v_3, v_4, v_5}  and</vt:lpstr>
      <vt:lpstr>Draw a digraph D based on the relation R defined as “x is less than y” on V = {1, 2, 3, 4} where R = {(1, 2), (1, 3), (1, 4), (2, 3), (2, 4), (3, 4)} </vt:lpstr>
      <vt:lpstr>Find the matrix representation of the given digraphs.</vt:lpstr>
      <vt:lpstr>Find the matrix representation of the given digraphs.</vt:lpstr>
      <vt:lpstr>Draw the digraph of the given matrix.</vt:lpstr>
      <vt:lpstr>Draw the digraph of the given adjacency matrix and then find its incidence matrix.</vt:lpstr>
      <vt:lpstr>Continued…….</vt:lpstr>
      <vt:lpstr>Continued…….</vt:lpstr>
      <vt:lpstr>Continued…….</vt:lpstr>
      <vt:lpstr>Draw the digraph of the given matrix.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CPN</dc:creator>
  <cp:lastModifiedBy>CPN</cp:lastModifiedBy>
  <cp:revision>72</cp:revision>
  <dcterms:created xsi:type="dcterms:W3CDTF">2021-05-25T06:22:53Z</dcterms:created>
  <dcterms:modified xsi:type="dcterms:W3CDTF">2021-06-08T14:20:24Z</dcterms:modified>
</cp:coreProperties>
</file>