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4" r:id="rId3"/>
    <p:sldId id="256" r:id="rId4"/>
    <p:sldId id="265" r:id="rId5"/>
    <p:sldId id="266" r:id="rId6"/>
    <p:sldId id="269" r:id="rId7"/>
    <p:sldId id="267" r:id="rId8"/>
    <p:sldId id="270" r:id="rId9"/>
    <p:sldId id="268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478E-E6A1-45BF-ABBC-50F37F665E7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1ECBD-D30F-4C4B-B83D-54CABC0A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1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F96C-3B3A-407D-B2F3-83E1BCDC0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FA0AF-A3D9-4DB0-A606-A74DFDFB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CCD9-2099-47BC-8651-897B8502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428A-847C-408C-B9F0-CECBA1DA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D572-E519-415B-99C1-21B3C02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2168-1E0D-493A-90FE-7DE2E520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B3387-CE19-4B66-AC02-A5A3A519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0AE7-8907-42A9-A0B9-C33A42C0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82EC-36EC-43D2-81B7-2E43ACF5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0D78-EC93-4F7D-8967-BB42FAE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0FB2F-6CAE-4266-A080-C1990974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153F2-DB55-4AE7-A8AF-46FD4776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D815-2621-4014-9573-47C95741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9F5D-CD55-4644-841D-F6784A99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9210-4450-4584-8D10-1DF01FB4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7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0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3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53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7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8B9C-4E56-4F64-81DA-6D7FC02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1A59-DAF6-432A-BA61-664B3B32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DD89-21D6-4F3D-8146-21D87105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A4FA-9D3C-4DBC-B85F-EA900930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BC95-EB2E-4D61-8A2B-535C33A9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8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7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25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2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13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4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27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D4C-DA0A-48FA-85EE-E6032DEB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2EE3D-1861-4C39-A056-905CA7BF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DB4A-334D-4850-A95B-DA18413C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05C8-D256-4D6F-A14D-E64F3A61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1775-971D-4050-83F5-14068C29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3E48-7463-4382-BF2B-4873D984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ABF1-2F8E-4A3A-BEF8-7505459F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7AE7F-BC9F-417C-A1E4-122F9823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E6ED-3C05-4903-AC08-3F6DD3FE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C0A7-85CD-4E23-A5AB-89653430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D224-C6B8-4E7E-92C3-2D531C4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0511-B7B7-40C9-9403-7D6080BA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9B174-4CA5-49D9-AA08-919F0609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B8B12-B759-4950-8ED8-6BF3AB6C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21B52-637B-4ACF-A5CB-677F9F8F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B1EB7-A604-4CCF-84AB-08A03CF48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4C011-46FC-4537-BA60-5FC999A5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E747B-57B0-41A5-9320-6A13EF2A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551E-2D53-4CA4-914E-8C49E5D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683F-3D9E-456E-B8A1-AC95785A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C3FF4-BBE0-4DE1-9C4D-EB03B33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CB7C-67D6-4CA0-9FFD-0705147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00305-AB29-48A6-931E-92650E55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758F6-338A-439C-897D-5D761A08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BA6A4-534F-4DA9-838C-D3810842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B7C5-1A7D-4D5F-BFCC-9FE18BC6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1626-F2B2-4171-9DC7-8D746114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7894-8220-42FA-B48A-68411CA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4C537-6670-44B8-96B2-AE582D7F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9352-702B-4AB7-80BD-BA2A6EA5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F296-D13A-417A-B198-5A638341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8326-01AB-4BDE-84DC-4D7A7EFE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AAF-3BD6-4D54-8EC1-20BE2EAC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E8C8F-BCF0-4A54-A347-F7FC172F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119E-5B05-4589-938A-006A63D5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D104-3A3D-47A2-85EC-7A7BD380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6710-E665-455B-B583-E58E48AB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7A9C-3F76-42A1-8431-40209E4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6F33E-EAC4-4464-8CDD-3B4E480B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7AE6-8ECA-4F40-8B3B-3255220A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8BE7-F941-4550-96DF-E0AA463A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68D3-CE71-4146-92B6-F17E10AD8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D3BC-9C5E-4B74-BCCE-A97268550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B100A-83A4-4AF0-BC53-414082775E6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69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222897&amp;picture=thank-you-nautilus-pompilius-text" TargetMode="Externa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6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2078/02/26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Spanning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Spanning path: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	spanning path is defined as a directed walk which contains all the vertices of a given digraph D.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Spanning path of given figure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E0CAB0-0535-4CBB-AB33-A6199FF94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108" y="4087959"/>
            <a:ext cx="8707902" cy="222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E9EEF0-212A-443E-B21C-DC18C5FEF511}"/>
                  </a:ext>
                </a:extLst>
              </p:cNvPr>
              <p:cNvSpPr txBox="1"/>
              <p:nvPr/>
            </p:nvSpPr>
            <p:spPr>
              <a:xfrm>
                <a:off x="2644726" y="4001294"/>
                <a:ext cx="534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E9EEF0-212A-443E-B21C-DC18C5FEF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26" y="4001294"/>
                <a:ext cx="53457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46218D-4FA8-4071-B9B3-27195F9C1C88}"/>
                  </a:ext>
                </a:extLst>
              </p:cNvPr>
              <p:cNvSpPr txBox="1"/>
              <p:nvPr/>
            </p:nvSpPr>
            <p:spPr>
              <a:xfrm>
                <a:off x="7814603" y="4001294"/>
                <a:ext cx="422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46218D-4FA8-4071-B9B3-27195F9C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03" y="4001294"/>
                <a:ext cx="422031" cy="461665"/>
              </a:xfrm>
              <a:prstGeom prst="rect">
                <a:avLst/>
              </a:prstGeom>
              <a:blipFill>
                <a:blip r:embed="rId6"/>
                <a:stretch>
                  <a:fillRect r="-86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73AD-AEDF-4059-A041-4C69A8ADBF1E}"/>
                  </a:ext>
                </a:extLst>
              </p:cNvPr>
              <p:cNvSpPr txBox="1"/>
              <p:nvPr/>
            </p:nvSpPr>
            <p:spPr>
              <a:xfrm>
                <a:off x="8236634" y="5383356"/>
                <a:ext cx="71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73AD-AEDF-4059-A041-4C69A8AD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634" y="5383356"/>
                <a:ext cx="717453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431EFC-9355-4E25-8CF8-4A45A33CC865}"/>
                  </a:ext>
                </a:extLst>
              </p:cNvPr>
              <p:cNvSpPr txBox="1"/>
              <p:nvPr/>
            </p:nvSpPr>
            <p:spPr>
              <a:xfrm>
                <a:off x="2752579" y="5589623"/>
                <a:ext cx="109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431EFC-9355-4E25-8CF8-4A45A33CC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79" y="5589623"/>
                <a:ext cx="10972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D4490B-5D5E-4725-9C29-8D578D56B4B9}"/>
                  </a:ext>
                </a:extLst>
              </p:cNvPr>
              <p:cNvSpPr txBox="1"/>
              <p:nvPr/>
            </p:nvSpPr>
            <p:spPr>
              <a:xfrm>
                <a:off x="5542671" y="4001294"/>
                <a:ext cx="32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D4490B-5D5E-4725-9C29-8D578D56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71" y="4001294"/>
                <a:ext cx="323557" cy="461665"/>
              </a:xfrm>
              <a:prstGeom prst="rect">
                <a:avLst/>
              </a:prstGeom>
              <a:blipFill>
                <a:blip r:embed="rId9"/>
                <a:stretch>
                  <a:fillRect r="-3396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FB2790-0458-4E50-A15C-D6D12B759DB4}"/>
                  </a:ext>
                </a:extLst>
              </p:cNvPr>
              <p:cNvSpPr txBox="1"/>
              <p:nvPr/>
            </p:nvSpPr>
            <p:spPr>
              <a:xfrm>
                <a:off x="2912012" y="5092505"/>
                <a:ext cx="393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FB2790-0458-4E50-A15C-D6D12B75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12" y="5092505"/>
                <a:ext cx="393896" cy="461665"/>
              </a:xfrm>
              <a:prstGeom prst="rect">
                <a:avLst/>
              </a:prstGeom>
              <a:blipFill>
                <a:blip r:embed="rId10"/>
                <a:stretch>
                  <a:fillRect r="-125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E4124F-2B0D-4E61-B6D6-6C98F10563E9}"/>
                  </a:ext>
                </a:extLst>
              </p:cNvPr>
              <p:cNvSpPr txBox="1"/>
              <p:nvPr/>
            </p:nvSpPr>
            <p:spPr>
              <a:xfrm>
                <a:off x="5542671" y="5946130"/>
                <a:ext cx="436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E4124F-2B0D-4E61-B6D6-6C98F105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71" y="5946130"/>
                <a:ext cx="436098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1BD8D3-FD24-4C30-8D26-94DEC1F4B649}"/>
                  </a:ext>
                </a:extLst>
              </p:cNvPr>
              <p:cNvSpPr txBox="1"/>
              <p:nvPr/>
            </p:nvSpPr>
            <p:spPr>
              <a:xfrm>
                <a:off x="8074855" y="4853681"/>
                <a:ext cx="562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1BD8D3-FD24-4C30-8D26-94DEC1F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855" y="4853681"/>
                <a:ext cx="562708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3D6EC4-FD4A-4323-B21E-DD2D0C8C094D}"/>
                  </a:ext>
                </a:extLst>
              </p:cNvPr>
              <p:cNvSpPr txBox="1"/>
              <p:nvPr/>
            </p:nvSpPr>
            <p:spPr>
              <a:xfrm>
                <a:off x="5866228" y="4512047"/>
                <a:ext cx="393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3D6EC4-FD4A-4323-B21E-DD2D0C8C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28" y="4512047"/>
                <a:ext cx="393895" cy="461665"/>
              </a:xfrm>
              <a:prstGeom prst="rect">
                <a:avLst/>
              </a:prstGeom>
              <a:blipFill>
                <a:blip r:embed="rId13"/>
                <a:stretch>
                  <a:fillRect r="-1230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D685-C4CD-4723-97DE-92B0C535B150}"/>
                  </a:ext>
                </a:extLst>
              </p:cNvPr>
              <p:cNvSpPr txBox="1"/>
              <p:nvPr/>
            </p:nvSpPr>
            <p:spPr>
              <a:xfrm>
                <a:off x="4172243" y="4658976"/>
                <a:ext cx="29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D685-C4CD-4723-97DE-92B0C535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43" y="4658976"/>
                <a:ext cx="293076" cy="461665"/>
              </a:xfrm>
              <a:prstGeom prst="rect">
                <a:avLst/>
              </a:prstGeom>
              <a:blipFill>
                <a:blip r:embed="rId14"/>
                <a:stretch>
                  <a:fillRect r="-50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Reachable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Reachable path: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	A vertex v is said to be reachable from a vertex u in a digraph D if there is a directed path from u to v.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Reachable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}</a:t>
                </a:r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E0CAB0-0535-4CBB-AB33-A6199FF94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108" y="4087959"/>
            <a:ext cx="8707902" cy="222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E9EEF0-212A-443E-B21C-DC18C5FEF511}"/>
                  </a:ext>
                </a:extLst>
              </p:cNvPr>
              <p:cNvSpPr txBox="1"/>
              <p:nvPr/>
            </p:nvSpPr>
            <p:spPr>
              <a:xfrm>
                <a:off x="2644726" y="4001294"/>
                <a:ext cx="534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E9EEF0-212A-443E-B21C-DC18C5FEF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26" y="4001294"/>
                <a:ext cx="53457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46218D-4FA8-4071-B9B3-27195F9C1C88}"/>
                  </a:ext>
                </a:extLst>
              </p:cNvPr>
              <p:cNvSpPr txBox="1"/>
              <p:nvPr/>
            </p:nvSpPr>
            <p:spPr>
              <a:xfrm>
                <a:off x="7814603" y="4001294"/>
                <a:ext cx="422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46218D-4FA8-4071-B9B3-27195F9C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03" y="4001294"/>
                <a:ext cx="422031" cy="461665"/>
              </a:xfrm>
              <a:prstGeom prst="rect">
                <a:avLst/>
              </a:prstGeom>
              <a:blipFill>
                <a:blip r:embed="rId6"/>
                <a:stretch>
                  <a:fillRect r="-86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73AD-AEDF-4059-A041-4C69A8ADBF1E}"/>
                  </a:ext>
                </a:extLst>
              </p:cNvPr>
              <p:cNvSpPr txBox="1"/>
              <p:nvPr/>
            </p:nvSpPr>
            <p:spPr>
              <a:xfrm>
                <a:off x="8236634" y="5383356"/>
                <a:ext cx="71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73AD-AEDF-4059-A041-4C69A8AD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634" y="5383356"/>
                <a:ext cx="717453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431EFC-9355-4E25-8CF8-4A45A33CC865}"/>
                  </a:ext>
                </a:extLst>
              </p:cNvPr>
              <p:cNvSpPr txBox="1"/>
              <p:nvPr/>
            </p:nvSpPr>
            <p:spPr>
              <a:xfrm>
                <a:off x="2752579" y="5589623"/>
                <a:ext cx="109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431EFC-9355-4E25-8CF8-4A45A33CC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79" y="5589623"/>
                <a:ext cx="10972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D4490B-5D5E-4725-9C29-8D578D56B4B9}"/>
                  </a:ext>
                </a:extLst>
              </p:cNvPr>
              <p:cNvSpPr txBox="1"/>
              <p:nvPr/>
            </p:nvSpPr>
            <p:spPr>
              <a:xfrm>
                <a:off x="5542671" y="4001294"/>
                <a:ext cx="32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D4490B-5D5E-4725-9C29-8D578D56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71" y="4001294"/>
                <a:ext cx="323557" cy="461665"/>
              </a:xfrm>
              <a:prstGeom prst="rect">
                <a:avLst/>
              </a:prstGeom>
              <a:blipFill>
                <a:blip r:embed="rId9"/>
                <a:stretch>
                  <a:fillRect r="-3396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FB2790-0458-4E50-A15C-D6D12B759DB4}"/>
                  </a:ext>
                </a:extLst>
              </p:cNvPr>
              <p:cNvSpPr txBox="1"/>
              <p:nvPr/>
            </p:nvSpPr>
            <p:spPr>
              <a:xfrm>
                <a:off x="2912012" y="5092505"/>
                <a:ext cx="393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FB2790-0458-4E50-A15C-D6D12B75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12" y="5092505"/>
                <a:ext cx="393896" cy="461665"/>
              </a:xfrm>
              <a:prstGeom prst="rect">
                <a:avLst/>
              </a:prstGeom>
              <a:blipFill>
                <a:blip r:embed="rId10"/>
                <a:stretch>
                  <a:fillRect r="-125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E4124F-2B0D-4E61-B6D6-6C98F10563E9}"/>
                  </a:ext>
                </a:extLst>
              </p:cNvPr>
              <p:cNvSpPr txBox="1"/>
              <p:nvPr/>
            </p:nvSpPr>
            <p:spPr>
              <a:xfrm>
                <a:off x="5542671" y="5946130"/>
                <a:ext cx="436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E4124F-2B0D-4E61-B6D6-6C98F105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71" y="5946130"/>
                <a:ext cx="436098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1BD8D3-FD24-4C30-8D26-94DEC1F4B649}"/>
                  </a:ext>
                </a:extLst>
              </p:cNvPr>
              <p:cNvSpPr txBox="1"/>
              <p:nvPr/>
            </p:nvSpPr>
            <p:spPr>
              <a:xfrm>
                <a:off x="8074855" y="4853681"/>
                <a:ext cx="562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1BD8D3-FD24-4C30-8D26-94DEC1F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855" y="4853681"/>
                <a:ext cx="562708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3D6EC4-FD4A-4323-B21E-DD2D0C8C094D}"/>
                  </a:ext>
                </a:extLst>
              </p:cNvPr>
              <p:cNvSpPr txBox="1"/>
              <p:nvPr/>
            </p:nvSpPr>
            <p:spPr>
              <a:xfrm>
                <a:off x="5866228" y="4512047"/>
                <a:ext cx="393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3D6EC4-FD4A-4323-B21E-DD2D0C8C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28" y="4512047"/>
                <a:ext cx="393895" cy="461665"/>
              </a:xfrm>
              <a:prstGeom prst="rect">
                <a:avLst/>
              </a:prstGeom>
              <a:blipFill>
                <a:blip r:embed="rId13"/>
                <a:stretch>
                  <a:fillRect r="-1230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D685-C4CD-4723-97DE-92B0C535B150}"/>
                  </a:ext>
                </a:extLst>
              </p:cNvPr>
              <p:cNvSpPr txBox="1"/>
              <p:nvPr/>
            </p:nvSpPr>
            <p:spPr>
              <a:xfrm>
                <a:off x="4172243" y="4658976"/>
                <a:ext cx="29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D685-C4CD-4723-97DE-92B0C535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43" y="4658976"/>
                <a:ext cx="293076" cy="461665"/>
              </a:xfrm>
              <a:prstGeom prst="rect">
                <a:avLst/>
              </a:prstGeom>
              <a:blipFill>
                <a:blip r:embed="rId14"/>
                <a:stretch>
                  <a:fillRect r="-50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5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Connected digraph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CBB5-5646-4148-8FCC-17F140F7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Weakly connected:</a:t>
            </a:r>
          </a:p>
          <a:p>
            <a:pPr marL="0" indent="0" algn="just">
              <a:buNone/>
            </a:pPr>
            <a:r>
              <a:rPr lang="en-US" sz="3200" dirty="0"/>
              <a:t>	A digraph D is said to be weakly connected if its underlying graph is connected. Otherwise it is said to be disconnected.</a:t>
            </a:r>
          </a:p>
          <a:p>
            <a:pPr marL="0" indent="0" algn="just">
              <a:buNone/>
            </a:pPr>
            <a:r>
              <a:rPr lang="en-US" sz="3200" dirty="0"/>
              <a:t> 		figure of weakly connected digraph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88F84C-95ED-4CD0-842C-C412B83E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12" y="4360986"/>
            <a:ext cx="9509759" cy="22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Strongly connected digraph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CBB5-5646-4148-8FCC-17F140F7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Strongly connected:</a:t>
            </a:r>
          </a:p>
          <a:p>
            <a:pPr marL="0" indent="0" algn="just">
              <a:buNone/>
            </a:pPr>
            <a:r>
              <a:rPr lang="en-US" sz="3200" dirty="0"/>
              <a:t>	A digraph D is said to be strongly connected if every pair of vertices is reachable from another. i.e. there is a directed path from every vertex to every other vertex.</a:t>
            </a:r>
          </a:p>
          <a:p>
            <a:pPr marL="0" indent="0" algn="just">
              <a:buNone/>
            </a:pPr>
            <a:r>
              <a:rPr lang="en-US" sz="3200" dirty="0"/>
              <a:t> 		figure of strongly connected digraph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0C136-499F-4636-942C-8F541329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73526"/>
            <a:ext cx="7104185" cy="21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Unilaterally connected digraph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CBB5-5646-4148-8FCC-17F140F7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Unilaterally strongly connected:</a:t>
            </a:r>
          </a:p>
          <a:p>
            <a:pPr marL="0" indent="0" algn="just">
              <a:buNone/>
            </a:pPr>
            <a:r>
              <a:rPr lang="en-US" sz="3200" dirty="0"/>
              <a:t>	A digraph D is said to be unilaterally connected if given any two vertices u and v, either there is a path from u to v or there is a path from v to u or not both the path.</a:t>
            </a:r>
          </a:p>
          <a:p>
            <a:pPr marL="0" indent="0" algn="just">
              <a:buNone/>
            </a:pPr>
            <a:r>
              <a:rPr lang="en-US" sz="3200" dirty="0"/>
              <a:t> 		figure of unilaterally connected digraph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9DF90-CBAD-49E7-93A0-019C5E12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92" y="4589878"/>
            <a:ext cx="824366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Combined walk and sub-walk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Combined walk: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(u, v)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(u, v) be two walks in a digraph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. We combine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 if the terminal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is same as the initial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. We denoted the combined walk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. 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, ………,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− 1</m:t>
                        </m:r>
                      </m:sub>
                    </m:sSub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Combined sub-walk: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Let s be a sub-walk of W(u, v) and p(v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, …., w) be a path, then we combined sub-walk s and p as follows.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, ………,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− 1</m:t>
                        </m:r>
                      </m:sub>
                    </m:sSub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 (= v)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, w).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801" r="-1333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/>
                  <a:t>Note: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000" dirty="0"/>
                  <a:t>A strongly connected graph is also unilaterally connected but converse is not true.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000" dirty="0"/>
                  <a:t>There is a closed directed spanning path in the strongly connected digraph.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000" dirty="0"/>
                  <a:t>An unilaterally connected digraph can be a weakly connected digraph but not converse is not true.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000" dirty="0"/>
                  <a:t>In a sum, strongly connected digraph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000" dirty="0"/>
                  <a:t>unilaterally connected digraph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000" dirty="0"/>
                  <a:t> weakly connected digraph. But, converse is not true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801" r="-1333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8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5400" dirty="0">
                <a:solidFill>
                  <a:srgbClr val="FF0000"/>
                </a:solidFill>
              </a:rPr>
              <a:t>A digraph D is strongly connected </a:t>
            </a:r>
            <a:r>
              <a:rPr lang="en-US" sz="5400" dirty="0" err="1">
                <a:solidFill>
                  <a:srgbClr val="FF0000"/>
                </a:solidFill>
              </a:rPr>
              <a:t>iff</a:t>
            </a:r>
            <a:r>
              <a:rPr lang="en-US" sz="5400" dirty="0">
                <a:solidFill>
                  <a:srgbClr val="FF0000"/>
                </a:solidFill>
              </a:rPr>
              <a:t> it has a closed directed spanning path.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Proof: </a:t>
                </a:r>
                <a:r>
                  <a:rPr lang="en-US" sz="3600" dirty="0" smtClean="0"/>
                  <a:t>Let </a:t>
                </a:r>
                <a:r>
                  <a:rPr lang="en-US" sz="3600" dirty="0"/>
                  <a:t>a digraph D is strongly connected. Let P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} be a closed path containing a maximum number of vertices of digraph D.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If possible, P is not a spanning path. If so, there is a 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, not involved in the closed path P. But D is a strongly connected digraph, so there are paths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 =       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}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, ...,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}. It implies that the path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) is a closed path involving the vertices of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 r="-1739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4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Closed path p and the 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. It contradicts that the closed path P consists of maximum number of vertices of D. It means P is a closed spanning path.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Conversely, let p be a closed spanning path in the digraph D. then every vertex of D can be reached from any vertex of D through the path p. It implies that </a:t>
                </a:r>
                <a:r>
                  <a:rPr lang="en-US" sz="3600" dirty="0" smtClean="0"/>
                  <a:t>D </a:t>
                </a:r>
                <a:r>
                  <a:rPr lang="en-US" sz="3600" dirty="0"/>
                  <a:t>is strongly connected. This completes the proof of the theorem.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CCCBB5-5646-4148-8FCC-17F140F72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2801" r="-173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3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017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Connectivity of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67D07-EA41-4655-9692-A31F16B9A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Underlying graph:</a:t>
                </a:r>
              </a:p>
              <a:p>
                <a:pPr marL="0" indent="0" algn="just">
                  <a:buNone/>
                </a:pPr>
                <a:r>
                  <a:rPr lang="en-US" dirty="0"/>
                  <a:t> 	The underlying graph G = (V, E) of a directed graph D = (V, A) has the vertex V and the edge set E = {{u, v}: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A}.</a:t>
                </a:r>
              </a:p>
              <a:p>
                <a:pPr marL="0" indent="0" algn="just">
                  <a:buNone/>
                </a:pPr>
                <a:r>
                  <a:rPr lang="en-US" dirty="0"/>
                  <a:t>	The underlying graph G is obtained from the given digraph D by deleting all the arrow heads (allocated directions) from the edges of D.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67D07-EA41-4655-9692-A31F16B9A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  <a:blipFill>
                <a:blip r:embed="rId2"/>
                <a:stretch>
                  <a:fillRect l="-1217" t="-2174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E06273-3136-4EAB-A3BA-22ED2587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05" y="4220943"/>
            <a:ext cx="9918895" cy="20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40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Properties of underlying graph G of digraph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7D07-EA41-4655-9692-A31F16B9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G has the same diagram as that of D but without arrow-heads in the edges.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G has the same set of vertices as that of 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G has the same set of edges which are connected in similar manner as that of D.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3600" dirty="0">
                <a:solidFill>
                  <a:srgbClr val="002060"/>
                </a:solidFill>
              </a:rPr>
              <a:t>The graph G developed from digraph D having above three characteristics is called “underlying graph” of the digraph D.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96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Directed 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67D07-EA41-4655-9692-A31F16B9A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	A directed walk W in a given digraph D is defined as a finite set of vertices and directed edges which occur in a sequence alternately. It is represented as follows.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W =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}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	Let D = (V, A) be a digraph. A directed walk in D is an alternating sequence of vertices and arcs W(u, v): (u = )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 ……..,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(= v)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), 1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I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67D07-EA41-4655-9692-A31F16B9A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  <a:blipFill>
                <a:blip r:embed="rId2"/>
                <a:stretch>
                  <a:fillRect l="-1797" t="-4212" r="-1739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6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7D67-A1DF-4AD7-9191-276DCE21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21245-0FD0-4ABF-9613-C29C14769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504962"/>
            <a:ext cx="10697308" cy="229250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/>
              <p:nvPr/>
            </p:nvSpPr>
            <p:spPr>
              <a:xfrm>
                <a:off x="812227" y="2284626"/>
                <a:ext cx="480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27" y="2284626"/>
                <a:ext cx="4801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/>
              <p:nvPr/>
            </p:nvSpPr>
            <p:spPr>
              <a:xfrm flipH="1">
                <a:off x="1195259" y="3264776"/>
                <a:ext cx="480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95259" y="3264776"/>
                <a:ext cx="48015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/>
              <p:nvPr/>
            </p:nvSpPr>
            <p:spPr>
              <a:xfrm>
                <a:off x="3096556" y="3634108"/>
                <a:ext cx="480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56" y="3634108"/>
                <a:ext cx="48015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/>
              <p:nvPr/>
            </p:nvSpPr>
            <p:spPr>
              <a:xfrm>
                <a:off x="1828800" y="3709245"/>
                <a:ext cx="407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709245"/>
                <a:ext cx="407963" cy="461665"/>
              </a:xfrm>
              <a:prstGeom prst="rect">
                <a:avLst/>
              </a:prstGeom>
              <a:blipFill>
                <a:blip r:embed="rId6"/>
                <a:stretch>
                  <a:fillRect r="-1044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/>
              <p:nvPr/>
            </p:nvSpPr>
            <p:spPr>
              <a:xfrm>
                <a:off x="4529797" y="2555764"/>
                <a:ext cx="478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97" y="2555764"/>
                <a:ext cx="47830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/>
              <p:nvPr/>
            </p:nvSpPr>
            <p:spPr>
              <a:xfrm>
                <a:off x="4515846" y="3511677"/>
                <a:ext cx="480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46" y="3511677"/>
                <a:ext cx="480153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/>
              <p:nvPr/>
            </p:nvSpPr>
            <p:spPr>
              <a:xfrm>
                <a:off x="5176911" y="3840480"/>
                <a:ext cx="373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1" y="3840480"/>
                <a:ext cx="373287" cy="461665"/>
              </a:xfrm>
              <a:prstGeom prst="rect">
                <a:avLst/>
              </a:prstGeom>
              <a:blipFill>
                <a:blip r:embed="rId9"/>
                <a:stretch>
                  <a:fillRect r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/>
              <p:nvPr/>
            </p:nvSpPr>
            <p:spPr>
              <a:xfrm>
                <a:off x="5697415" y="3052689"/>
                <a:ext cx="398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3052689"/>
                <a:ext cx="398585" cy="461665"/>
              </a:xfrm>
              <a:prstGeom prst="rect">
                <a:avLst/>
              </a:prstGeom>
              <a:blipFill>
                <a:blip r:embed="rId10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/>
              <p:nvPr/>
            </p:nvSpPr>
            <p:spPr>
              <a:xfrm>
                <a:off x="6625883" y="2925096"/>
                <a:ext cx="351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83" y="2925096"/>
                <a:ext cx="351692" cy="461665"/>
              </a:xfrm>
              <a:prstGeom prst="rect">
                <a:avLst/>
              </a:prstGeom>
              <a:blipFill>
                <a:blip r:embed="rId11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/>
              <p:nvPr/>
            </p:nvSpPr>
            <p:spPr>
              <a:xfrm>
                <a:off x="7835705" y="2371098"/>
                <a:ext cx="654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05" y="2371098"/>
                <a:ext cx="65464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/>
              <p:nvPr/>
            </p:nvSpPr>
            <p:spPr>
              <a:xfrm flipH="1">
                <a:off x="7399606" y="4003440"/>
                <a:ext cx="313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99606" y="4003440"/>
                <a:ext cx="313006" cy="461665"/>
              </a:xfrm>
              <a:prstGeom prst="rect">
                <a:avLst/>
              </a:prstGeom>
              <a:blipFill>
                <a:blip r:embed="rId13"/>
                <a:stretch>
                  <a:fillRect r="-45098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/>
              <p:nvPr/>
            </p:nvSpPr>
            <p:spPr>
              <a:xfrm>
                <a:off x="8490346" y="3511676"/>
                <a:ext cx="373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46" y="3511676"/>
                <a:ext cx="373287" cy="461665"/>
              </a:xfrm>
              <a:prstGeom prst="rect">
                <a:avLst/>
              </a:prstGeom>
              <a:blipFill>
                <a:blip r:embed="rId14"/>
                <a:stretch>
                  <a:fillRect r="-1803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/>
              <p:nvPr/>
            </p:nvSpPr>
            <p:spPr>
              <a:xfrm>
                <a:off x="9654448" y="2378041"/>
                <a:ext cx="2532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48" y="2378041"/>
                <a:ext cx="253218" cy="461665"/>
              </a:xfrm>
              <a:prstGeom prst="rect">
                <a:avLst/>
              </a:prstGeom>
              <a:blipFill>
                <a:blip r:embed="rId15"/>
                <a:stretch>
                  <a:fillRect r="-8292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/>
              <p:nvPr/>
            </p:nvSpPr>
            <p:spPr>
              <a:xfrm>
                <a:off x="9281161" y="3420840"/>
                <a:ext cx="373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61" y="3420840"/>
                <a:ext cx="373287" cy="461665"/>
              </a:xfrm>
              <a:prstGeom prst="rect">
                <a:avLst/>
              </a:prstGeom>
              <a:blipFill>
                <a:blip r:embed="rId16"/>
                <a:stretch>
                  <a:fillRect r="-1639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/>
              <p:nvPr/>
            </p:nvSpPr>
            <p:spPr>
              <a:xfrm>
                <a:off x="7399605" y="2925096"/>
                <a:ext cx="436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605" y="2925096"/>
                <a:ext cx="43609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/>
              <p:nvPr/>
            </p:nvSpPr>
            <p:spPr>
              <a:xfrm>
                <a:off x="9411286" y="4302146"/>
                <a:ext cx="496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286" y="4302146"/>
                <a:ext cx="496379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/>
              <p:nvPr/>
            </p:nvSpPr>
            <p:spPr>
              <a:xfrm>
                <a:off x="10841996" y="4246555"/>
                <a:ext cx="309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996" y="4246555"/>
                <a:ext cx="309490" cy="461665"/>
              </a:xfrm>
              <a:prstGeom prst="rect">
                <a:avLst/>
              </a:prstGeom>
              <a:blipFill>
                <a:blip r:embed="rId19"/>
                <a:stretch>
                  <a:fillRect r="-50000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/>
              <p:nvPr/>
            </p:nvSpPr>
            <p:spPr>
              <a:xfrm>
                <a:off x="10996741" y="2555764"/>
                <a:ext cx="309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41" y="2555764"/>
                <a:ext cx="309490" cy="461665"/>
              </a:xfrm>
              <a:prstGeom prst="rect">
                <a:avLst/>
              </a:prstGeom>
              <a:blipFill>
                <a:blip r:embed="rId20"/>
                <a:stretch>
                  <a:fillRect r="-4313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/>
              <p:nvPr/>
            </p:nvSpPr>
            <p:spPr>
              <a:xfrm>
                <a:off x="10353823" y="2740430"/>
                <a:ext cx="365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823" y="2740430"/>
                <a:ext cx="365760" cy="461665"/>
              </a:xfrm>
              <a:prstGeom prst="rect">
                <a:avLst/>
              </a:prstGeom>
              <a:blipFill>
                <a:blip r:embed="rId21"/>
                <a:stretch>
                  <a:fillRect r="-20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/>
              <p:nvPr/>
            </p:nvSpPr>
            <p:spPr>
              <a:xfrm>
                <a:off x="9988063" y="4003441"/>
                <a:ext cx="365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3" y="4003441"/>
                <a:ext cx="365760" cy="461665"/>
              </a:xfrm>
              <a:prstGeom prst="rect">
                <a:avLst/>
              </a:prstGeom>
              <a:blipFill>
                <a:blip r:embed="rId22"/>
                <a:stretch>
                  <a:fillRect r="-20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/>
              <p:nvPr/>
            </p:nvSpPr>
            <p:spPr>
              <a:xfrm>
                <a:off x="11379773" y="3830525"/>
                <a:ext cx="373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773" y="3830525"/>
                <a:ext cx="373287" cy="461665"/>
              </a:xfrm>
              <a:prstGeom prst="rect">
                <a:avLst/>
              </a:prstGeom>
              <a:blipFill>
                <a:blip r:embed="rId23"/>
                <a:stretch>
                  <a:fillRect r="-1803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/>
              <p:nvPr/>
            </p:nvSpPr>
            <p:spPr>
              <a:xfrm>
                <a:off x="812227" y="4831620"/>
                <a:ext cx="102286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 [left side figure]</a:t>
                </a:r>
              </a:p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[ right side figure]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27" y="4831620"/>
                <a:ext cx="10228633" cy="1384995"/>
              </a:xfrm>
              <a:prstGeom prst="rect">
                <a:avLst/>
              </a:prstGeom>
              <a:blipFill>
                <a:blip r:embed="rId24"/>
                <a:stretch>
                  <a:fillRect l="-1192" t="-4405" r="-1251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1061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67D07-EA41-4655-9692-A31F16B9A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Note:</a:t>
                </a:r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n-US" sz="3600" dirty="0"/>
                  <a:t>The directed walk W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 is called a closed directed walk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.</a:t>
                </a:r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n-US" sz="3600" dirty="0"/>
                  <a:t>The directed walk W begins from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and ends to any other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 is called a open directed walk. </a:t>
                </a:r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n-US" sz="3600" dirty="0"/>
                  <a:t>The length of directed walk is defined as the occurrences of the edges in it.	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67D07-EA41-4655-9692-A31F16B9A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  <a:blipFill>
                <a:blip r:embed="rId2"/>
                <a:stretch>
                  <a:fillRect l="-1797" t="-3261" r="-1739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7D67-A1DF-4AD7-9191-276DCE21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CONTINUED…..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21245-0FD0-4ABF-9613-C29C14769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504962"/>
            <a:ext cx="10697308" cy="2496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/>
              <p:nvPr/>
            </p:nvSpPr>
            <p:spPr>
              <a:xfrm>
                <a:off x="812227" y="2284626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27" y="2284626"/>
                <a:ext cx="48015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/>
              <p:nvPr/>
            </p:nvSpPr>
            <p:spPr>
              <a:xfrm flipH="1">
                <a:off x="1195259" y="3264776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95259" y="3264776"/>
                <a:ext cx="480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/>
              <p:nvPr/>
            </p:nvSpPr>
            <p:spPr>
              <a:xfrm>
                <a:off x="3096556" y="3634108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56" y="3634108"/>
                <a:ext cx="4801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/>
              <p:nvPr/>
            </p:nvSpPr>
            <p:spPr>
              <a:xfrm>
                <a:off x="1828800" y="3709245"/>
                <a:ext cx="407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709245"/>
                <a:ext cx="4079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/>
              <p:nvPr/>
            </p:nvSpPr>
            <p:spPr>
              <a:xfrm>
                <a:off x="4529797" y="2555764"/>
                <a:ext cx="47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97" y="2555764"/>
                <a:ext cx="4783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/>
              <p:nvPr/>
            </p:nvSpPr>
            <p:spPr>
              <a:xfrm>
                <a:off x="4515846" y="3511677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46" y="3511677"/>
                <a:ext cx="4801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/>
              <p:nvPr/>
            </p:nvSpPr>
            <p:spPr>
              <a:xfrm>
                <a:off x="5176911" y="3840480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1" y="3840480"/>
                <a:ext cx="373287" cy="523220"/>
              </a:xfrm>
              <a:prstGeom prst="rect">
                <a:avLst/>
              </a:prstGeom>
              <a:blipFill>
                <a:blip r:embed="rId9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/>
              <p:nvPr/>
            </p:nvSpPr>
            <p:spPr>
              <a:xfrm>
                <a:off x="5697415" y="3052689"/>
                <a:ext cx="3985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3052689"/>
                <a:ext cx="39858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/>
              <p:nvPr/>
            </p:nvSpPr>
            <p:spPr>
              <a:xfrm>
                <a:off x="6625883" y="2925096"/>
                <a:ext cx="351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83" y="2925096"/>
                <a:ext cx="351692" cy="523220"/>
              </a:xfrm>
              <a:prstGeom prst="rect">
                <a:avLst/>
              </a:prstGeom>
              <a:blipFill>
                <a:blip r:embed="rId11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/>
              <p:nvPr/>
            </p:nvSpPr>
            <p:spPr>
              <a:xfrm>
                <a:off x="7835705" y="2371098"/>
                <a:ext cx="654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05" y="2371098"/>
                <a:ext cx="65464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/>
              <p:nvPr/>
            </p:nvSpPr>
            <p:spPr>
              <a:xfrm flipH="1">
                <a:off x="7399606" y="4003440"/>
                <a:ext cx="313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99606" y="4003440"/>
                <a:ext cx="313006" cy="523220"/>
              </a:xfrm>
              <a:prstGeom prst="rect">
                <a:avLst/>
              </a:prstGeom>
              <a:blipFill>
                <a:blip r:embed="rId13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/>
              <p:nvPr/>
            </p:nvSpPr>
            <p:spPr>
              <a:xfrm>
                <a:off x="8490346" y="3511676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46" y="3511676"/>
                <a:ext cx="373287" cy="523220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/>
              <p:nvPr/>
            </p:nvSpPr>
            <p:spPr>
              <a:xfrm>
                <a:off x="9654448" y="2378041"/>
                <a:ext cx="253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48" y="2378041"/>
                <a:ext cx="253218" cy="523220"/>
              </a:xfrm>
              <a:prstGeom prst="rect">
                <a:avLst/>
              </a:prstGeom>
              <a:blipFill>
                <a:blip r:embed="rId15"/>
                <a:stretch>
                  <a:fillRect r="-6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/>
              <p:nvPr/>
            </p:nvSpPr>
            <p:spPr>
              <a:xfrm>
                <a:off x="9281161" y="3420840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61" y="3420840"/>
                <a:ext cx="373287" cy="523220"/>
              </a:xfrm>
              <a:prstGeom prst="rect">
                <a:avLst/>
              </a:prstGeom>
              <a:blipFill>
                <a:blip r:embed="rId16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/>
              <p:nvPr/>
            </p:nvSpPr>
            <p:spPr>
              <a:xfrm>
                <a:off x="7399605" y="2925096"/>
                <a:ext cx="4360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605" y="2925096"/>
                <a:ext cx="4360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/>
              <p:nvPr/>
            </p:nvSpPr>
            <p:spPr>
              <a:xfrm>
                <a:off x="9411286" y="4302146"/>
                <a:ext cx="496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286" y="4302146"/>
                <a:ext cx="49637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/>
              <p:nvPr/>
            </p:nvSpPr>
            <p:spPr>
              <a:xfrm>
                <a:off x="10874326" y="4600136"/>
                <a:ext cx="309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26" y="4600136"/>
                <a:ext cx="309490" cy="523220"/>
              </a:xfrm>
              <a:prstGeom prst="rect">
                <a:avLst/>
              </a:prstGeom>
              <a:blipFill>
                <a:blip r:embed="rId19"/>
                <a:stretch>
                  <a:fillRect r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/>
              <p:nvPr/>
            </p:nvSpPr>
            <p:spPr>
              <a:xfrm>
                <a:off x="10996741" y="2555764"/>
                <a:ext cx="309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41" y="2555764"/>
                <a:ext cx="309490" cy="523220"/>
              </a:xfrm>
              <a:prstGeom prst="rect">
                <a:avLst/>
              </a:prstGeom>
              <a:blipFill>
                <a:blip r:embed="rId20"/>
                <a:stretch>
                  <a:fillRect r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/>
              <p:nvPr/>
            </p:nvSpPr>
            <p:spPr>
              <a:xfrm>
                <a:off x="10353823" y="2740430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823" y="2740430"/>
                <a:ext cx="365760" cy="523220"/>
              </a:xfrm>
              <a:prstGeom prst="rect">
                <a:avLst/>
              </a:prstGeom>
              <a:blipFill>
                <a:blip r:embed="rId2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/>
              <p:nvPr/>
            </p:nvSpPr>
            <p:spPr>
              <a:xfrm>
                <a:off x="9988063" y="4003441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3" y="4003441"/>
                <a:ext cx="365760" cy="523220"/>
              </a:xfrm>
              <a:prstGeom prst="rect">
                <a:avLst/>
              </a:prstGeom>
              <a:blipFill>
                <a:blip r:embed="rId2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/>
              <p:nvPr/>
            </p:nvSpPr>
            <p:spPr>
              <a:xfrm>
                <a:off x="11379773" y="3830525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773" y="3830525"/>
                <a:ext cx="373287" cy="523220"/>
              </a:xfrm>
              <a:prstGeom prst="rect">
                <a:avLst/>
              </a:prstGeom>
              <a:blipFill>
                <a:blip r:embed="rId23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/>
              <p:nvPr/>
            </p:nvSpPr>
            <p:spPr>
              <a:xfrm>
                <a:off x="301531" y="4875485"/>
                <a:ext cx="111903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 [left side figure] – open directed walk</a:t>
                </a:r>
              </a:p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[ right side figure]- closed directed walk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1" y="4875485"/>
                <a:ext cx="11190352" cy="1384995"/>
              </a:xfrm>
              <a:prstGeom prst="rect">
                <a:avLst/>
              </a:prstGeom>
              <a:blipFill>
                <a:blip r:embed="rId24"/>
                <a:stretch>
                  <a:fillRect l="-1089" t="-4405" r="-1089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04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Directed path and 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CBB5-5646-4148-8FCC-17F140F7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Directed path:</a:t>
            </a:r>
          </a:p>
          <a:p>
            <a:pPr marL="0" indent="0" algn="just">
              <a:buNone/>
            </a:pPr>
            <a:r>
              <a:rPr lang="en-US" sz="3600" dirty="0"/>
              <a:t>	A directed path is defined as an open directed walk with all distinct vertices and hence the edges.</a:t>
            </a:r>
          </a:p>
          <a:p>
            <a:pPr marL="0" indent="0" algn="just">
              <a:buNone/>
            </a:pPr>
            <a:r>
              <a:rPr lang="en-US" sz="3600" dirty="0"/>
              <a:t>	An open directed walk W is called a directed path if all the vertices (and hence arcs) in W are distinct.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Directed cycle:</a:t>
            </a:r>
          </a:p>
          <a:p>
            <a:pPr marL="0" indent="0" algn="just">
              <a:buNone/>
            </a:pPr>
            <a:r>
              <a:rPr lang="en-US" sz="3600" dirty="0"/>
              <a:t>	It is a directed path in all vertices are different except first </a:t>
            </a:r>
            <a:r>
              <a:rPr lang="en-US" sz="3600"/>
              <a:t>and </a:t>
            </a:r>
            <a:r>
              <a:rPr lang="en-US" sz="3600" smtClean="0"/>
              <a:t>last </a:t>
            </a:r>
            <a:r>
              <a:rPr lang="en-US" sz="3600" dirty="0"/>
              <a:t>vertices. Actually it is a closed directed path.</a:t>
            </a:r>
          </a:p>
        </p:txBody>
      </p:sp>
    </p:spTree>
    <p:extLst>
      <p:ext uri="{BB962C8B-B14F-4D97-AF65-F5344CB8AC3E}">
        <p14:creationId xmlns:p14="http://schemas.microsoft.com/office/powerpoint/2010/main" val="29596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7D67-A1DF-4AD7-9191-276DCE21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CONTINUED…..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21245-0FD0-4ABF-9613-C29C14769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504962"/>
            <a:ext cx="10697308" cy="2496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/>
              <p:nvPr/>
            </p:nvSpPr>
            <p:spPr>
              <a:xfrm>
                <a:off x="812227" y="2284626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27" y="2284626"/>
                <a:ext cx="48015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/>
              <p:nvPr/>
            </p:nvSpPr>
            <p:spPr>
              <a:xfrm flipH="1">
                <a:off x="1195259" y="3264776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95259" y="3264776"/>
                <a:ext cx="480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/>
              <p:nvPr/>
            </p:nvSpPr>
            <p:spPr>
              <a:xfrm>
                <a:off x="3096556" y="3634108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56" y="3634108"/>
                <a:ext cx="4801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/>
              <p:nvPr/>
            </p:nvSpPr>
            <p:spPr>
              <a:xfrm>
                <a:off x="1828800" y="3709245"/>
                <a:ext cx="407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709245"/>
                <a:ext cx="4079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/>
              <p:nvPr/>
            </p:nvSpPr>
            <p:spPr>
              <a:xfrm>
                <a:off x="4529797" y="2555764"/>
                <a:ext cx="47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97" y="2555764"/>
                <a:ext cx="4783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/>
              <p:nvPr/>
            </p:nvSpPr>
            <p:spPr>
              <a:xfrm>
                <a:off x="4515846" y="3511677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46" y="3511677"/>
                <a:ext cx="4801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/>
              <p:nvPr/>
            </p:nvSpPr>
            <p:spPr>
              <a:xfrm>
                <a:off x="5176911" y="3840480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1" y="3840480"/>
                <a:ext cx="373287" cy="523220"/>
              </a:xfrm>
              <a:prstGeom prst="rect">
                <a:avLst/>
              </a:prstGeom>
              <a:blipFill>
                <a:blip r:embed="rId9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/>
              <p:nvPr/>
            </p:nvSpPr>
            <p:spPr>
              <a:xfrm>
                <a:off x="5697415" y="3052689"/>
                <a:ext cx="3985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3052689"/>
                <a:ext cx="39858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/>
              <p:nvPr/>
            </p:nvSpPr>
            <p:spPr>
              <a:xfrm>
                <a:off x="6625883" y="2925096"/>
                <a:ext cx="351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83" y="2925096"/>
                <a:ext cx="351692" cy="523220"/>
              </a:xfrm>
              <a:prstGeom prst="rect">
                <a:avLst/>
              </a:prstGeom>
              <a:blipFill>
                <a:blip r:embed="rId11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/>
              <p:nvPr/>
            </p:nvSpPr>
            <p:spPr>
              <a:xfrm>
                <a:off x="7835705" y="2371098"/>
                <a:ext cx="654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05" y="2371098"/>
                <a:ext cx="65464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/>
              <p:nvPr/>
            </p:nvSpPr>
            <p:spPr>
              <a:xfrm flipH="1">
                <a:off x="7399606" y="4003440"/>
                <a:ext cx="313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99606" y="4003440"/>
                <a:ext cx="313006" cy="523220"/>
              </a:xfrm>
              <a:prstGeom prst="rect">
                <a:avLst/>
              </a:prstGeom>
              <a:blipFill>
                <a:blip r:embed="rId13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/>
              <p:nvPr/>
            </p:nvSpPr>
            <p:spPr>
              <a:xfrm>
                <a:off x="8490346" y="3511676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46" y="3511676"/>
                <a:ext cx="373287" cy="523220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/>
              <p:nvPr/>
            </p:nvSpPr>
            <p:spPr>
              <a:xfrm>
                <a:off x="9654448" y="2378041"/>
                <a:ext cx="253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48" y="2378041"/>
                <a:ext cx="253218" cy="523220"/>
              </a:xfrm>
              <a:prstGeom prst="rect">
                <a:avLst/>
              </a:prstGeom>
              <a:blipFill>
                <a:blip r:embed="rId15"/>
                <a:stretch>
                  <a:fillRect r="-6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/>
              <p:nvPr/>
            </p:nvSpPr>
            <p:spPr>
              <a:xfrm>
                <a:off x="9281161" y="3420840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61" y="3420840"/>
                <a:ext cx="373287" cy="523220"/>
              </a:xfrm>
              <a:prstGeom prst="rect">
                <a:avLst/>
              </a:prstGeom>
              <a:blipFill>
                <a:blip r:embed="rId16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/>
              <p:nvPr/>
            </p:nvSpPr>
            <p:spPr>
              <a:xfrm>
                <a:off x="7399605" y="2925096"/>
                <a:ext cx="4360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605" y="2925096"/>
                <a:ext cx="4360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/>
              <p:nvPr/>
            </p:nvSpPr>
            <p:spPr>
              <a:xfrm>
                <a:off x="9411286" y="4302146"/>
                <a:ext cx="496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286" y="4302146"/>
                <a:ext cx="49637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/>
              <p:nvPr/>
            </p:nvSpPr>
            <p:spPr>
              <a:xfrm>
                <a:off x="10874326" y="4600136"/>
                <a:ext cx="309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26" y="4600136"/>
                <a:ext cx="309490" cy="523220"/>
              </a:xfrm>
              <a:prstGeom prst="rect">
                <a:avLst/>
              </a:prstGeom>
              <a:blipFill>
                <a:blip r:embed="rId19"/>
                <a:stretch>
                  <a:fillRect r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/>
              <p:nvPr/>
            </p:nvSpPr>
            <p:spPr>
              <a:xfrm>
                <a:off x="10996741" y="2555764"/>
                <a:ext cx="309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41" y="2555764"/>
                <a:ext cx="309490" cy="523220"/>
              </a:xfrm>
              <a:prstGeom prst="rect">
                <a:avLst/>
              </a:prstGeom>
              <a:blipFill>
                <a:blip r:embed="rId20"/>
                <a:stretch>
                  <a:fillRect r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/>
              <p:nvPr/>
            </p:nvSpPr>
            <p:spPr>
              <a:xfrm>
                <a:off x="10353823" y="2740430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823" y="2740430"/>
                <a:ext cx="365760" cy="523220"/>
              </a:xfrm>
              <a:prstGeom prst="rect">
                <a:avLst/>
              </a:prstGeom>
              <a:blipFill>
                <a:blip r:embed="rId2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/>
              <p:nvPr/>
            </p:nvSpPr>
            <p:spPr>
              <a:xfrm>
                <a:off x="9988063" y="4003441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3" y="4003441"/>
                <a:ext cx="365760" cy="523220"/>
              </a:xfrm>
              <a:prstGeom prst="rect">
                <a:avLst/>
              </a:prstGeom>
              <a:blipFill>
                <a:blip r:embed="rId2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/>
              <p:nvPr/>
            </p:nvSpPr>
            <p:spPr>
              <a:xfrm>
                <a:off x="11379773" y="3830525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773" y="3830525"/>
                <a:ext cx="373287" cy="523220"/>
              </a:xfrm>
              <a:prstGeom prst="rect">
                <a:avLst/>
              </a:prstGeom>
              <a:blipFill>
                <a:blip r:embed="rId23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/>
              <p:nvPr/>
            </p:nvSpPr>
            <p:spPr>
              <a:xfrm>
                <a:off x="562708" y="5068601"/>
                <a:ext cx="111903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 [left side figure] – directed path</a:t>
                </a:r>
              </a:p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[ right side figure]- directed cycle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8" y="5068601"/>
                <a:ext cx="11190352" cy="954107"/>
              </a:xfrm>
              <a:prstGeom prst="rect">
                <a:avLst/>
              </a:prstGeom>
              <a:blipFill>
                <a:blip r:embed="rId24"/>
                <a:stretch>
                  <a:fillRect l="-108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129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252</Words>
  <Application>Microsoft Office PowerPoint</Application>
  <PresentationFormat>Widescreen</PresentationFormat>
  <Paragraphs>171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Connectivity of digraphs</vt:lpstr>
      <vt:lpstr>Properties of underlying graph G of digraph D</vt:lpstr>
      <vt:lpstr>Directed walk</vt:lpstr>
      <vt:lpstr>CONTINUED…..</vt:lpstr>
      <vt:lpstr>Continued…..</vt:lpstr>
      <vt:lpstr>CONTINUED…..</vt:lpstr>
      <vt:lpstr>Directed path and cycle</vt:lpstr>
      <vt:lpstr>CONTINUED…..</vt:lpstr>
      <vt:lpstr>Spanning path</vt:lpstr>
      <vt:lpstr>Reachable path</vt:lpstr>
      <vt:lpstr>Connected digraph</vt:lpstr>
      <vt:lpstr>Strongly connected digraph</vt:lpstr>
      <vt:lpstr>Unilaterally connected digraph</vt:lpstr>
      <vt:lpstr>Combined walk and sub-walk</vt:lpstr>
      <vt:lpstr>Continued…..</vt:lpstr>
      <vt:lpstr>A digraph D is strongly connected iff it has a closed directed spanning path.</vt:lpstr>
      <vt:lpstr>Continued…..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63</cp:revision>
  <dcterms:created xsi:type="dcterms:W3CDTF">2021-05-28T07:35:20Z</dcterms:created>
  <dcterms:modified xsi:type="dcterms:W3CDTF">2021-06-09T02:07:06Z</dcterms:modified>
</cp:coreProperties>
</file>