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56" r:id="rId4"/>
    <p:sldId id="265" r:id="rId5"/>
    <p:sldId id="266" r:id="rId6"/>
    <p:sldId id="268" r:id="rId7"/>
    <p:sldId id="272" r:id="rId8"/>
    <p:sldId id="269" r:id="rId9"/>
    <p:sldId id="270" r:id="rId10"/>
    <p:sldId id="27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A60C-29B8-4C15-AA50-814514532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341CA-2BC0-417B-B2D2-EB6D80F8B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AC429-FB2A-4148-9507-D7DFFC52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36B39-BDDD-4B9E-91F4-E79E0F75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EE62-6257-4625-A87B-1AD54C03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1ABD-2A9B-4398-9EFE-CE00F29D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FD83F-87DA-4BA5-9DB8-A13EF6090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3CAF-397F-428C-A1D0-E6DFDCD2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CFD88-AAA7-40E9-B324-CD7C65F8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E84E-E76A-4242-BF47-FF40A38D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4B069-337A-46B9-834A-08C3DAB79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83105-A2D0-45DD-A28E-74684CD49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3C73-F827-43E2-9292-16ECF804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09EE-C748-4C82-B9B0-27A3B942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64DD-7CF4-4859-AFC2-E4BE522E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399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911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2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59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3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707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400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171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C8DC-41E4-439B-AE32-40D7218A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9CB1F-044A-4303-AC93-3D2B0A1D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DBFD7-2F66-465C-8669-C2F78643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A93B7-C106-4033-98F3-A5BBB141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198C4-BDB4-4523-B333-37DF5E7F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4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96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8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0669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905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706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08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7168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4504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0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4808-6AAE-447B-B51F-2C7C8513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ECC34-E567-40E6-AE9F-10EBB88B9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0415-AFB8-416F-AB43-482D82B7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5D29-35FC-4D1B-8639-DE603072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0992-17D2-4C00-9C80-5CCCA669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0C04A-D986-4F14-B18B-6E8468F8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223C-0E55-4D9D-A9B0-D1F44083B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8B57-D180-4697-8498-D56F1F39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E5CEA-53D3-4830-AC05-ED997A0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8BC24-3544-499F-BD79-603F5141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AE9FB-3561-4D24-85BE-1B1061CE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809F-0750-47C0-BC1A-546F05E39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4A3B-2507-4DBC-9225-517E7284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3B0D3-B358-4B18-9479-160EB3E19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55114E-AAD7-4EEB-BA58-1F935222D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F9393-80B8-45A1-B97C-C348D746D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2918E-2371-44B2-8D73-9E07A19F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46D65-E539-47E0-8C5A-638072FB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29057-3DDD-45F4-B79E-3C6B4D41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3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E6C0-438C-44E2-BD09-14AA6610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A0A71-0D2C-4C4A-85DB-8CC2F7ACE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367A0-90C0-46F1-BCCC-7ADC1E1A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0E9DA-5B6D-4B6D-9A20-554FE7C9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3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6C3E8-960A-40ED-9140-F4FCF31B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959EA-282A-4EE6-AD5D-A623D3F7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7495-F696-41E7-B8DC-B5966403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12EF-8EF2-44AB-9723-DE1F0EF9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A2BA-4997-40F1-9B2F-FA67FF9A1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6AEC7-38F8-4BAA-AD16-C5EA9E894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D05B4-BC4F-447A-BF2E-9D8F8C42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8335F-FEEA-4230-AF56-C8643B19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AA175-A55A-43F6-817E-26A5B1F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9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B8A6-DB52-4751-BB79-5285BDB2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4A093-4200-4BF8-9D8D-9E56DC7E0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0357A-8071-4D78-957F-68B4D3B40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B419C-422F-4C0B-B567-4F15183D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38E25-451C-4487-8468-754548F5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F8B5D-65C2-48BF-A85C-405BC56B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4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A5AF0-7ADE-45BD-9095-9D9762BC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B6518-467A-4631-9D59-19752A67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DEA9-A8B3-4925-99AA-8A90D513D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021B7-3AF7-4DC0-81F9-FE170832F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2DC5D-AC8B-4176-A2CB-1D7AC164D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5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F22B7F-9EFF-49B0-AABF-2C2D547B327E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EB62B5-B11C-4890-9760-18B0040E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8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hank_You.jpg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2078/03/01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Traversability</a:t>
            </a:r>
            <a:r>
              <a:rPr lang="en-US" dirty="0">
                <a:solidFill>
                  <a:srgbClr val="FF0000"/>
                </a:solidFill>
              </a:rPr>
              <a:t> of</a:t>
            </a:r>
            <a:r>
              <a:rPr lang="en-US" sz="4400" dirty="0">
                <a:solidFill>
                  <a:srgbClr val="FF0000"/>
                </a:solidFill>
              </a:rPr>
              <a:t> digraphs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Adjacent vertices:</a:t>
                </a:r>
              </a:p>
              <a:p>
                <a:pPr marL="0" indent="0" algn="just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be any edge of a digraph D. The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of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called adjacent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comes out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directly enters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Incident out and incident into edges:</a:t>
                </a:r>
              </a:p>
              <a:p>
                <a:pPr marL="0" indent="0" algn="just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be any edge of a digraph D. here, the 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 is said to be incident out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incident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/>
                  <a:t> An edge is incident out from initial vertex u</a:t>
                </a:r>
              </a:p>
              <a:p>
                <a:pPr marL="0" indent="0" algn="just">
                  <a:buNone/>
                </a:pPr>
                <a:r>
                  <a:rPr lang="en-US" dirty="0"/>
                  <a:t>  and Incident into terminal vertex v.</a:t>
                </a:r>
              </a:p>
              <a:p>
                <a:pPr marL="0" indent="0" algn="just">
                  <a:buNone/>
                </a:pPr>
                <a:endParaRPr lang="en-US" sz="3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9057442-8372-458F-93C0-231FACC7D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14" y="5563724"/>
            <a:ext cx="3967090" cy="9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FF0000"/>
                    </a:solidFill>
                  </a:rPr>
                  <a:t>Out-degree and in-degree of the vertex:</a:t>
                </a:r>
              </a:p>
              <a:p>
                <a:pPr marL="0" indent="0" algn="just">
                  <a:buNone/>
                </a:pPr>
                <a:r>
                  <a:rPr lang="en-US" sz="3400" dirty="0"/>
                  <a:t>The number of edges incident out from the given vertex is called out-degree of the vertex. It is denoted by od(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400" dirty="0"/>
                  <a:t>).</a:t>
                </a:r>
              </a:p>
              <a:p>
                <a:pPr marL="0" indent="0" algn="just">
                  <a:buNone/>
                </a:pPr>
                <a:r>
                  <a:rPr lang="en-US" sz="3400" dirty="0"/>
                  <a:t>The number of edges incident into the given vertex is called in-degree of the vertex. It is denoted by id(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400" dirty="0"/>
                  <a:t>).</a:t>
                </a:r>
              </a:p>
              <a:p>
                <a:pPr marL="0" indent="0" algn="just">
                  <a:buNone/>
                </a:pPr>
                <a:r>
                  <a:rPr lang="en-US" sz="3400" dirty="0"/>
                  <a:t>In- degree = in(v) = 1</a:t>
                </a:r>
              </a:p>
              <a:p>
                <a:pPr marL="0" indent="0" algn="just">
                  <a:buNone/>
                </a:pPr>
                <a:r>
                  <a:rPr lang="en-US" sz="3400" dirty="0"/>
                  <a:t>Out-degree = od(u) = 1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0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F1AF3A2-3936-49FE-A5E4-94EED12C6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317" y="5226736"/>
            <a:ext cx="4778326" cy="9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8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B80A1D-9422-4AFA-A2BE-D0852086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The out-degree and in-degree of vertex given figure is as follows.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477E57B-E3B9-4034-ADE2-7709793A47B4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556737" y="3868616"/>
            <a:ext cx="5797061" cy="2817774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67F85AD-EB8E-4E2B-B5E3-4D0B244B6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983268"/>
              </p:ext>
            </p:extLst>
          </p:nvPr>
        </p:nvGraphicFramePr>
        <p:xfrm>
          <a:off x="764198" y="2335052"/>
          <a:ext cx="10589601" cy="1533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806">
                  <a:extLst>
                    <a:ext uri="{9D8B030D-6E8A-4147-A177-3AD203B41FA5}">
                      <a16:colId xmlns:a16="http://schemas.microsoft.com/office/drawing/2014/main" val="2302998530"/>
                    </a:ext>
                  </a:extLst>
                </a:gridCol>
                <a:gridCol w="696470">
                  <a:extLst>
                    <a:ext uri="{9D8B030D-6E8A-4147-A177-3AD203B41FA5}">
                      <a16:colId xmlns:a16="http://schemas.microsoft.com/office/drawing/2014/main" val="4030043691"/>
                    </a:ext>
                  </a:extLst>
                </a:gridCol>
                <a:gridCol w="696472">
                  <a:extLst>
                    <a:ext uri="{9D8B030D-6E8A-4147-A177-3AD203B41FA5}">
                      <a16:colId xmlns:a16="http://schemas.microsoft.com/office/drawing/2014/main" val="3193332133"/>
                    </a:ext>
                  </a:extLst>
                </a:gridCol>
                <a:gridCol w="714799">
                  <a:extLst>
                    <a:ext uri="{9D8B030D-6E8A-4147-A177-3AD203B41FA5}">
                      <a16:colId xmlns:a16="http://schemas.microsoft.com/office/drawing/2014/main" val="3129628256"/>
                    </a:ext>
                  </a:extLst>
                </a:gridCol>
                <a:gridCol w="641485">
                  <a:extLst>
                    <a:ext uri="{9D8B030D-6E8A-4147-A177-3AD203B41FA5}">
                      <a16:colId xmlns:a16="http://schemas.microsoft.com/office/drawing/2014/main" val="965688567"/>
                    </a:ext>
                  </a:extLst>
                </a:gridCol>
                <a:gridCol w="733127">
                  <a:extLst>
                    <a:ext uri="{9D8B030D-6E8A-4147-A177-3AD203B41FA5}">
                      <a16:colId xmlns:a16="http://schemas.microsoft.com/office/drawing/2014/main" val="3965813938"/>
                    </a:ext>
                  </a:extLst>
                </a:gridCol>
                <a:gridCol w="714799">
                  <a:extLst>
                    <a:ext uri="{9D8B030D-6E8A-4147-A177-3AD203B41FA5}">
                      <a16:colId xmlns:a16="http://schemas.microsoft.com/office/drawing/2014/main" val="3247781518"/>
                    </a:ext>
                  </a:extLst>
                </a:gridCol>
                <a:gridCol w="733126">
                  <a:extLst>
                    <a:ext uri="{9D8B030D-6E8A-4147-A177-3AD203B41FA5}">
                      <a16:colId xmlns:a16="http://schemas.microsoft.com/office/drawing/2014/main" val="1953809152"/>
                    </a:ext>
                  </a:extLst>
                </a:gridCol>
                <a:gridCol w="769782">
                  <a:extLst>
                    <a:ext uri="{9D8B030D-6E8A-4147-A177-3AD203B41FA5}">
                      <a16:colId xmlns:a16="http://schemas.microsoft.com/office/drawing/2014/main" val="4097124171"/>
                    </a:ext>
                  </a:extLst>
                </a:gridCol>
                <a:gridCol w="586502">
                  <a:extLst>
                    <a:ext uri="{9D8B030D-6E8A-4147-A177-3AD203B41FA5}">
                      <a16:colId xmlns:a16="http://schemas.microsoft.com/office/drawing/2014/main" val="2130481075"/>
                    </a:ext>
                  </a:extLst>
                </a:gridCol>
                <a:gridCol w="476532">
                  <a:extLst>
                    <a:ext uri="{9D8B030D-6E8A-4147-A177-3AD203B41FA5}">
                      <a16:colId xmlns:a16="http://schemas.microsoft.com/office/drawing/2014/main" val="3667109093"/>
                    </a:ext>
                  </a:extLst>
                </a:gridCol>
                <a:gridCol w="586501">
                  <a:extLst>
                    <a:ext uri="{9D8B030D-6E8A-4147-A177-3AD203B41FA5}">
                      <a16:colId xmlns:a16="http://schemas.microsoft.com/office/drawing/2014/main" val="1959213529"/>
                    </a:ext>
                  </a:extLst>
                </a:gridCol>
                <a:gridCol w="623158">
                  <a:extLst>
                    <a:ext uri="{9D8B030D-6E8A-4147-A177-3AD203B41FA5}">
                      <a16:colId xmlns:a16="http://schemas.microsoft.com/office/drawing/2014/main" val="268240583"/>
                    </a:ext>
                  </a:extLst>
                </a:gridCol>
                <a:gridCol w="460042">
                  <a:extLst>
                    <a:ext uri="{9D8B030D-6E8A-4147-A177-3AD203B41FA5}">
                      <a16:colId xmlns:a16="http://schemas.microsoft.com/office/drawing/2014/main" val="4216313765"/>
                    </a:ext>
                  </a:extLst>
                </a:gridCol>
              </a:tblGrid>
              <a:tr h="511188">
                <a:tc>
                  <a:txBody>
                    <a:bodyPr/>
                    <a:lstStyle/>
                    <a:p>
                      <a:r>
                        <a:rPr lang="en-US" sz="2400" dirty="0"/>
                        <a:t>vertex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230070"/>
                  </a:ext>
                </a:extLst>
              </a:tr>
              <a:tr h="511188">
                <a:tc>
                  <a:txBody>
                    <a:bodyPr/>
                    <a:lstStyle/>
                    <a:p>
                      <a:r>
                        <a:rPr lang="en-US" sz="2400" dirty="0"/>
                        <a:t>Out-degree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921152"/>
                  </a:ext>
                </a:extLst>
              </a:tr>
              <a:tr h="511188">
                <a:tc>
                  <a:txBody>
                    <a:bodyPr/>
                    <a:lstStyle/>
                    <a:p>
                      <a:r>
                        <a:rPr lang="en-US" sz="2400" dirty="0"/>
                        <a:t>In-degree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582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872BC3-5630-492E-A36F-5FCA69F4BD21}"/>
                  </a:ext>
                </a:extLst>
              </p:cNvPr>
              <p:cNvSpPr txBox="1"/>
              <p:nvPr/>
            </p:nvSpPr>
            <p:spPr>
              <a:xfrm>
                <a:off x="580878" y="4065131"/>
                <a:ext cx="523318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dirty="0"/>
                  <a:t>Here, the total number of out-degrees, the total number of in-degrees and the total number of edges each in equal to 16, i.e.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𝑜𝑑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800" dirty="0"/>
                  <a:t> = 16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872BC3-5630-492E-A36F-5FCA69F4B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78" y="4065131"/>
                <a:ext cx="5233181" cy="2246769"/>
              </a:xfrm>
              <a:prstGeom prst="rect">
                <a:avLst/>
              </a:prstGeom>
              <a:blipFill>
                <a:blip r:embed="rId3"/>
                <a:stretch>
                  <a:fillRect l="-2328" t="-2717" r="-2328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20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3281689-C516-4DEC-89DF-B36B86DE4B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3600" dirty="0">
                    <a:solidFill>
                      <a:srgbClr val="FF0000"/>
                    </a:solidFill>
                  </a:rPr>
                  <a:t>Let D be a digraph with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and q be the number of directed arcs in D,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𝑜𝑑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) = q.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3281689-C516-4DEC-89DF-B36B86DE4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20737" r="-1739" b="-27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Proof: Each arc is counted exactly once when it enters into a vertex. Thus, the total number of in-degrees is equal to total number of directed arcs.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	 i.e.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= q ……. (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3200" dirty="0">
                    <a:solidFill>
                      <a:srgbClr val="002060"/>
                    </a:solidFill>
                  </a:rPr>
                  <a:t>)</a:t>
                </a:r>
                <a:endParaRPr lang="en-US" sz="30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Similarly, Each arc is counted exactly once when it goes out from each vertex. Thus, the total number of out-degrees is equal to total number of directed arcs.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	i.e.</a:t>
                </a:r>
                <a:r>
                  <a:rPr lang="en-US" sz="3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𝑜𝑑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) = q ……. (ii)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</a:rPr>
                  <a:t>Hence, from (</a:t>
                </a:r>
                <a:r>
                  <a:rPr lang="en-US" sz="3200" dirty="0" err="1">
                    <a:solidFill>
                      <a:srgbClr val="002060"/>
                    </a:solidFill>
                  </a:rPr>
                  <a:t>i</a:t>
                </a:r>
                <a:r>
                  <a:rPr lang="en-US" sz="3200" dirty="0">
                    <a:solidFill>
                      <a:srgbClr val="002060"/>
                    </a:solidFill>
                  </a:rPr>
                  <a:t>) and (ii),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𝑜𝑑</m:t>
                        </m:r>
                        <m:r>
                          <a:rPr lang="en-US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>
                    <a:solidFill>
                      <a:srgbClr val="002060"/>
                    </a:solidFill>
                  </a:rPr>
                  <a:t>) = q.</a:t>
                </a:r>
                <a:endParaRPr lang="en-US" sz="30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7" t="-2801" r="-1333" b="-5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Directed trails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AD977-EB35-4270-AE03-042577A1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</a:rPr>
              <a:t>Directed trail:</a:t>
            </a:r>
          </a:p>
          <a:p>
            <a:pPr marL="0" indent="0" algn="just">
              <a:buNone/>
            </a:pPr>
            <a:r>
              <a:rPr lang="en-US" sz="3200" dirty="0"/>
              <a:t>	A directed walk W is called a directed trail if all the arcs in W are distinct.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</a:rPr>
              <a:t>Tour: </a:t>
            </a:r>
          </a:p>
          <a:p>
            <a:pPr marL="0" indent="0" algn="just">
              <a:buNone/>
            </a:pPr>
            <a:r>
              <a:rPr lang="en-US" sz="3200" dirty="0"/>
              <a:t>	A closed trail in a digraph D is called a tour.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</a:rPr>
              <a:t>Euler tour:</a:t>
            </a:r>
          </a:p>
          <a:p>
            <a:pPr marL="0" indent="0" algn="just">
              <a:buNone/>
            </a:pPr>
            <a:r>
              <a:rPr lang="en-US" sz="3200" dirty="0"/>
              <a:t>	A tour in a digraph D is called Euler tour, if it contains all the edges of D.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699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AD977-EB35-4270-AE03-042577A1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</a:rPr>
              <a:t>Eulerian:</a:t>
            </a:r>
          </a:p>
          <a:p>
            <a:pPr marL="0" indent="0" algn="just">
              <a:buNone/>
            </a:pPr>
            <a:r>
              <a:rPr lang="en-US" sz="3200" dirty="0"/>
              <a:t>		A tour in a digraph D is called Eulerian, if it contains all the arcs of D exactly once.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</a:rPr>
              <a:t>Eulerian digraph: </a:t>
            </a:r>
          </a:p>
          <a:p>
            <a:pPr marL="0" indent="0" algn="just">
              <a:buNone/>
            </a:pPr>
            <a:r>
              <a:rPr lang="en-US" sz="3200" dirty="0"/>
              <a:t>	A digraph D is called an Eulerian digraph if it contains a Eulerian tour.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2A45E-61BA-42E7-91D2-0B614439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150" y="4724400"/>
            <a:ext cx="7106822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0191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956B5-995E-4ABA-BD93-894D7ED0E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Continued…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C2AC2E-2DAF-4E9E-A7D3-E68F804AF0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7452" y="1825625"/>
            <a:ext cx="4684542" cy="45611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B4105AB-6634-4AF8-9827-B2A8D806C45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Trail</a:t>
                </a:r>
                <a:r>
                  <a:rPr lang="en-US" sz="3200" dirty="0"/>
                  <a:t> </a:t>
                </a:r>
              </a:p>
              <a:p>
                <a:pPr algn="just"/>
                <a:r>
                  <a:rPr lang="en-US" sz="3200" dirty="0"/>
                  <a:t> {a,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, d}</a:t>
                </a:r>
              </a:p>
              <a:p>
                <a:pPr algn="just"/>
                <a:r>
                  <a:rPr lang="en-US" sz="3200" dirty="0"/>
                  <a:t> {a,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c}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Tour </a:t>
                </a:r>
              </a:p>
              <a:p>
                <a:pPr algn="just"/>
                <a:r>
                  <a:rPr lang="en-US" sz="3200" dirty="0"/>
                  <a:t> {a,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, 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, a}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Eulerian digraph:</a:t>
                </a:r>
              </a:p>
              <a:p>
                <a:pPr algn="just"/>
                <a:r>
                  <a:rPr lang="en-US" sz="3200" dirty="0" smtClean="0"/>
                  <a:t>{</a:t>
                </a:r>
                <a:r>
                  <a:rPr lang="en-US" sz="3200" dirty="0"/>
                  <a:t>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, 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200" dirty="0"/>
                  <a:t>, 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/>
                  <a:t>, 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, a}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B4105AB-6634-4AF8-9827-B2A8D806C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059" t="-2941" r="-294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B9D780-BA89-4813-B502-6B5C00777A3D}"/>
                  </a:ext>
                </a:extLst>
              </p:cNvPr>
              <p:cNvSpPr txBox="1"/>
              <p:nvPr/>
            </p:nvSpPr>
            <p:spPr>
              <a:xfrm>
                <a:off x="3319975" y="2035394"/>
                <a:ext cx="6189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B9D780-BA89-4813-B502-6B5C0077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9975" y="2035394"/>
                <a:ext cx="61897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B828CB-75E4-46EC-865D-6592840153F8}"/>
                  </a:ext>
                </a:extLst>
              </p:cNvPr>
              <p:cNvSpPr txBox="1"/>
              <p:nvPr/>
            </p:nvSpPr>
            <p:spPr>
              <a:xfrm>
                <a:off x="4698609" y="3429000"/>
                <a:ext cx="337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B828CB-75E4-46EC-865D-659284015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09" y="3429000"/>
                <a:ext cx="337625" cy="461665"/>
              </a:xfrm>
              <a:prstGeom prst="rect">
                <a:avLst/>
              </a:prstGeom>
              <a:blipFill>
                <a:blip r:embed="rId5"/>
                <a:stretch>
                  <a:fillRect r="-3090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F73DCB-E393-47E4-BC5D-9365153D787D}"/>
                  </a:ext>
                </a:extLst>
              </p:cNvPr>
              <p:cNvSpPr txBox="1"/>
              <p:nvPr/>
            </p:nvSpPr>
            <p:spPr>
              <a:xfrm>
                <a:off x="2194560" y="5652886"/>
                <a:ext cx="4783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F73DCB-E393-47E4-BC5D-9365153D7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60" y="5652886"/>
                <a:ext cx="478302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384E0E-2547-48CC-9522-CDFE25774FE6}"/>
                  </a:ext>
                </a:extLst>
              </p:cNvPr>
              <p:cNvSpPr txBox="1"/>
              <p:nvPr/>
            </p:nvSpPr>
            <p:spPr>
              <a:xfrm>
                <a:off x="1475349" y="2934007"/>
                <a:ext cx="32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384E0E-2547-48CC-9522-CDFE25774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349" y="2934007"/>
                <a:ext cx="320040" cy="461665"/>
              </a:xfrm>
              <a:prstGeom prst="rect">
                <a:avLst/>
              </a:prstGeom>
              <a:blipFill>
                <a:blip r:embed="rId7"/>
                <a:stretch>
                  <a:fillRect r="-3584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16F9EA-3BFC-4279-A8C0-37E2D258433C}"/>
                  </a:ext>
                </a:extLst>
              </p:cNvPr>
              <p:cNvSpPr txBox="1"/>
              <p:nvPr/>
            </p:nvSpPr>
            <p:spPr>
              <a:xfrm>
                <a:off x="3559126" y="4130109"/>
                <a:ext cx="379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16F9EA-3BFC-4279-A8C0-37E2D2584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26" y="4130109"/>
                <a:ext cx="379828" cy="461665"/>
              </a:xfrm>
              <a:prstGeom prst="rect">
                <a:avLst/>
              </a:prstGeom>
              <a:blipFill>
                <a:blip r:embed="rId8"/>
                <a:stretch>
                  <a:fillRect r="-16129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66E8A8-C2B2-47FB-9B44-D2A235254CF4}"/>
                  </a:ext>
                </a:extLst>
              </p:cNvPr>
              <p:cNvSpPr txBox="1"/>
              <p:nvPr/>
            </p:nvSpPr>
            <p:spPr>
              <a:xfrm>
                <a:off x="2405575" y="3211006"/>
                <a:ext cx="2672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66E8A8-C2B2-47FB-9B44-D2A235254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575" y="3211006"/>
                <a:ext cx="267287" cy="461665"/>
              </a:xfrm>
              <a:prstGeom prst="rect">
                <a:avLst/>
              </a:prstGeom>
              <a:blipFill>
                <a:blip r:embed="rId9"/>
                <a:stretch>
                  <a:fillRect r="-6744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9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Figure of strongly connected  digraph not Eulerian.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364B37-02A8-45DB-9E53-CE22F08B0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295" y="1913206"/>
            <a:ext cx="9551963" cy="4276579"/>
          </a:xfrm>
        </p:spPr>
      </p:pic>
    </p:spTree>
    <p:extLst>
      <p:ext uri="{BB962C8B-B14F-4D97-AF65-F5344CB8AC3E}">
        <p14:creationId xmlns:p14="http://schemas.microsoft.com/office/powerpoint/2010/main" val="7346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870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47C85-446E-46C6-9109-5D50C0FE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A digraph D is unilaterally connected digraph </a:t>
            </a:r>
            <a:r>
              <a:rPr lang="en-US" dirty="0" err="1">
                <a:solidFill>
                  <a:srgbClr val="FF0000"/>
                </a:solidFill>
              </a:rPr>
              <a:t>iff</a:t>
            </a:r>
            <a:r>
              <a:rPr lang="en-US" dirty="0">
                <a:solidFill>
                  <a:srgbClr val="FF0000"/>
                </a:solidFill>
              </a:rPr>
              <a:t> there is a directed spanning path in 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442810-C7B9-4743-A592-99F2FB6670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Proof: Let D be an unilaterally connected digraph with a directed path P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)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 where 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j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n. Let p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 consists of maximum number vertices of D and P have the same number of vertices. If possible, let a vertices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D but 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P. we show that no path is possible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u or u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442810-C7B9-4743-A592-99F2FB667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D99C1D-1AB1-42EE-8743-EFEA7BFAF2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2492" y="1948429"/>
            <a:ext cx="4699782" cy="445060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C3DF4C-561C-4C15-98C0-A1C656945093}"/>
                  </a:ext>
                </a:extLst>
              </p:cNvPr>
              <p:cNvSpPr txBox="1"/>
              <p:nvPr/>
            </p:nvSpPr>
            <p:spPr>
              <a:xfrm>
                <a:off x="7609450" y="5950634"/>
                <a:ext cx="801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C3DF4C-561C-4C15-98C0-A1C656945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450" y="5950634"/>
                <a:ext cx="801858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BC0F86-435F-4981-A20B-A0415E39CB0B}"/>
                  </a:ext>
                </a:extLst>
              </p:cNvPr>
              <p:cNvSpPr txBox="1"/>
              <p:nvPr/>
            </p:nvSpPr>
            <p:spPr>
              <a:xfrm>
                <a:off x="7251309" y="3910927"/>
                <a:ext cx="464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BC0F86-435F-4981-A20B-A0415E39C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09" y="3910927"/>
                <a:ext cx="464234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6CDB08-8912-407C-9705-02681624A1CE}"/>
                  </a:ext>
                </a:extLst>
              </p:cNvPr>
              <p:cNvSpPr txBox="1"/>
              <p:nvPr/>
            </p:nvSpPr>
            <p:spPr>
              <a:xfrm>
                <a:off x="6850966" y="3062096"/>
                <a:ext cx="464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6CDB08-8912-407C-9705-02681624A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66" y="3062096"/>
                <a:ext cx="464234" cy="461665"/>
              </a:xfrm>
              <a:prstGeom prst="rect">
                <a:avLst/>
              </a:prstGeom>
              <a:blipFill>
                <a:blip r:embed="rId6"/>
                <a:stretch>
                  <a:fillRect r="-5263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4B8772-6397-49AF-9DCE-5B17B725E43F}"/>
                  </a:ext>
                </a:extLst>
              </p:cNvPr>
              <p:cNvSpPr txBox="1"/>
              <p:nvPr/>
            </p:nvSpPr>
            <p:spPr>
              <a:xfrm>
                <a:off x="7483426" y="1776458"/>
                <a:ext cx="464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4B8772-6397-49AF-9DCE-5B17B725E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426" y="1776458"/>
                <a:ext cx="4642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25B900-5551-47B3-B19A-6B19AB6A1574}"/>
                  </a:ext>
                </a:extLst>
              </p:cNvPr>
              <p:cNvSpPr txBox="1"/>
              <p:nvPr/>
            </p:nvSpPr>
            <p:spPr>
              <a:xfrm>
                <a:off x="8778240" y="4141759"/>
                <a:ext cx="18710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u)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25B900-5551-47B3-B19A-6B19AB6A1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0" y="4141759"/>
                <a:ext cx="1871003" cy="461665"/>
              </a:xfrm>
              <a:prstGeom prst="rect">
                <a:avLst/>
              </a:prstGeom>
              <a:blipFill>
                <a:blip r:embed="rId8"/>
                <a:stretch>
                  <a:fillRect l="-162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15F51-D8F2-44F2-AB53-C345AA5DE1D9}"/>
                  </a:ext>
                </a:extLst>
              </p:cNvPr>
              <p:cNvSpPr txBox="1"/>
              <p:nvPr/>
            </p:nvSpPr>
            <p:spPr>
              <a:xfrm>
                <a:off x="8226083" y="2167436"/>
                <a:ext cx="1752600" cy="54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C15F51-D8F2-44F2-AB53-C345AA5D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6083" y="2167436"/>
                <a:ext cx="1752600" cy="548805"/>
              </a:xfrm>
              <a:prstGeom prst="rect">
                <a:avLst/>
              </a:prstGeom>
              <a:blipFill>
                <a:blip r:embed="rId9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024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As D is given an unilaterally connected digraph, there can be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u)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= 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en-US" sz="32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, u)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en-US" sz="3200" dirty="0"/>
                  <a:t> = 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)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u)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en-US" sz="3200" dirty="0"/>
                  <a:t>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) exist, then we have a directed path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…….,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u)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en-US" sz="3200" dirty="0"/>
                  <a:t>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, …….,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} consists of more number of vertices than that of P is a contradiction.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u) exists but not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en-US" sz="3200" dirty="0"/>
                  <a:t>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) because D is unilaterally connected. Hence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r>
                  <a:rPr lang="en-US" sz="3200" dirty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, u) also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 </a:t>
                </a:r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 r="-1449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1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exists. In this way, we get a directed path P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), that is p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}, with some additional vertices along the path u, which is a contradiction as above. Therefore, p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} is a directed spanning path.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Conversely, let p =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} is a directed spanning path. Thus, the number of vertices in a directed spanning path and the digraph D have same. Therefore, every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200" dirty="0"/>
                  <a:t>} are directly connected by any small paths of P. It completes the proof of the theorem.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 </a:t>
                </a:r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801" r="-1449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78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Isomorphic digraphs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the set of vertices and edges of digraph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respectively. Similarly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set of vertices and edges of digraph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respectively. The digraphs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said to be isomorphic if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/>
                  <a:t>There is one to one and onto corresponding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/>
                  <a:t>There is one to one and onto corresponding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/>
                  <a:t>This  kind of correspondence is also called </a:t>
                </a:r>
                <a:r>
                  <a:rPr lang="en-US" dirty="0" err="1"/>
                  <a:t>digraphic</a:t>
                </a:r>
                <a:r>
                  <a:rPr lang="en-US" dirty="0"/>
                  <a:t> isomorphism.</a:t>
                </a:r>
              </a:p>
              <a:p>
                <a:pPr marL="0" indent="0" algn="just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002060"/>
                    </a:solidFill>
                  </a:rPr>
                  <a:t>Two digraphs G and D are said to be isomorphic, if there exists an one-one onto mapping V(G) to V(D), which preserves adjacency and orientation as well as non-adjacency.</a:t>
                </a:r>
              </a:p>
              <a:p>
                <a:pPr marL="0" indent="0" algn="just">
                  <a:buNone/>
                </a:pPr>
                <a:endParaRPr lang="en-US" sz="3000" dirty="0"/>
              </a:p>
              <a:p>
                <a:pPr marL="0" indent="0" algn="just">
                  <a:buNone/>
                </a:pPr>
                <a:endParaRPr lang="en-US" sz="3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08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Isomorphic digraphs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{a, b, c}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{x, y, z}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{(a, b), (b, c), (c, a)}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{(x, y), (y, z), (z, x)}</a:t>
                </a:r>
              </a:p>
              <a:p>
                <a:pPr marL="0" indent="0" algn="just">
                  <a:buNone/>
                </a:pPr>
                <a:r>
                  <a:rPr lang="en-US" dirty="0"/>
                  <a:t>Thus, the isomorphism f defined between G and D holds the following properties</a:t>
                </a:r>
              </a:p>
              <a:p>
                <a:pPr marL="571500" indent="-571500" algn="just">
                  <a:buAutoNum type="romanUcParenBoth"/>
                </a:pPr>
                <a:r>
                  <a:rPr lang="en-US" dirty="0"/>
                  <a:t>f(a) = x, f(y) = b, f(c) = z</a:t>
                </a:r>
              </a:p>
              <a:p>
                <a:pPr marL="571500" indent="-571500" algn="just">
                  <a:buAutoNum type="romanUcParenBoth"/>
                </a:pPr>
                <a:r>
                  <a:rPr lang="en-US" dirty="0"/>
                  <a:t>f(a, b) = (x, y), f(b, c) = (y, z), f(c, a) = (z, </a:t>
                </a:r>
                <a:r>
                  <a:rPr lang="en-US" dirty="0" smtClean="0"/>
                  <a:t>x)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235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D8E39B-1C53-4340-B77D-8B38CBCAF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825625"/>
            <a:ext cx="5181598" cy="4351338"/>
          </a:xfrm>
        </p:spPr>
      </p:pic>
    </p:spTree>
    <p:extLst>
      <p:ext uri="{BB962C8B-B14F-4D97-AF65-F5344CB8AC3E}">
        <p14:creationId xmlns:p14="http://schemas.microsoft.com/office/powerpoint/2010/main" val="378244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3281689-C516-4DEC-89DF-B36B86DE4B2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3600" dirty="0">
                    <a:solidFill>
                      <a:srgbClr val="FF0000"/>
                    </a:solidFill>
                  </a:rPr>
                  <a:t>Prove that strongly connected digraph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unilaterally connected digraph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weakly connected digraph. But reverse implication is not true for all.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3281689-C516-4DEC-89DF-B36B86DE4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20737" r="-1739" b="-27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514350" indent="-514350" algn="just">
                  <a:buFont typeface="+mj-lt"/>
                  <a:buAutoNum type="arabicPeriod"/>
                </a:pPr>
                <a:r>
                  <a:rPr lang="en-US" sz="3400" dirty="0">
                    <a:solidFill>
                      <a:srgbClr val="FF0000"/>
                    </a:solidFill>
                  </a:rPr>
                  <a:t>Strongly connected  </a:t>
                </a:r>
                <a:r>
                  <a:rPr lang="en-US" sz="3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⟹ unilaterally connected</a:t>
                </a:r>
                <a:endParaRPr lang="en-US" sz="34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002060"/>
                    </a:solidFill>
                  </a:rPr>
                  <a:t>Proof: Let D be strongly connected digraph. Let u, v </a:t>
                </a:r>
                <a14:m>
                  <m:oMath xmlns:m="http://schemas.openxmlformats.org/officeDocument/2006/math">
                    <m:r>
                      <a:rPr lang="en-US" sz="34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400" dirty="0">
                    <a:solidFill>
                      <a:srgbClr val="002060"/>
                    </a:solidFill>
                  </a:rPr>
                  <a:t> V(D), then there is a directed path from u to v and a directed path from v to u. In either case D is unilaterally connected.</a:t>
                </a:r>
              </a:p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FF0000"/>
                    </a:solidFill>
                  </a:rPr>
                  <a:t>2. Unilaterally connected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400" dirty="0">
                    <a:solidFill>
                      <a:srgbClr val="FF0000"/>
                    </a:solidFill>
                  </a:rPr>
                  <a:t> weakly connected.</a:t>
                </a:r>
              </a:p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002060"/>
                    </a:solidFill>
                  </a:rPr>
                  <a:t>Proof: Let u, v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400" dirty="0">
                    <a:solidFill>
                      <a:srgbClr val="002060"/>
                    </a:solidFill>
                  </a:rPr>
                  <a:t> V(D), then there is either a directed path u to v or a directed path from v to u. In either case D is weakly connected.</a:t>
                </a:r>
              </a:p>
              <a:p>
                <a:pPr marL="0" indent="0" algn="just">
                  <a:buNone/>
                </a:pPr>
                <a:endParaRPr lang="en-US" sz="3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81" t="-3501" r="-1565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8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FF0000"/>
                    </a:solidFill>
                  </a:rPr>
                  <a:t>3. Weakly connected  </a:t>
                </a:r>
                <a14:m>
                  <m:oMath xmlns:m="http://schemas.openxmlformats.org/officeDocument/2006/math">
                    <m:r>
                      <a:rPr lang="en-US" sz="3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unilaterally connected</a:t>
                </a:r>
                <a:endParaRPr lang="en-US" sz="3400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002060"/>
                    </a:solidFill>
                  </a:rPr>
                  <a:t>The digraph D is weakly connected but not unilaterally connected, since there is no directed path from a to c.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5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B762AEC-5594-41D5-B0BA-560439C0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518" y="3693459"/>
            <a:ext cx="10515600" cy="24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9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281689-C516-4DEC-89DF-B36B86DE4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FF0000"/>
                    </a:solidFill>
                  </a:rPr>
                  <a:t>4. Unilaterally connected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 </m:t>
                    </m:r>
                  </m:oMath>
                </a14:m>
                <a:r>
                  <a:rPr lang="en-US" sz="3400" dirty="0">
                    <a:solidFill>
                      <a:srgbClr val="FF0000"/>
                    </a:solidFill>
                  </a:rPr>
                  <a:t>strongly connected.</a:t>
                </a:r>
              </a:p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002060"/>
                    </a:solidFill>
                  </a:rPr>
                  <a:t>We give a counter example which is unilaterally connected but not strongly. The graph  given below is unilaterally connected  which is not strongly connected.</a:t>
                </a:r>
              </a:p>
              <a:p>
                <a:pPr marL="0" indent="0" algn="just">
                  <a:buNone/>
                </a:pPr>
                <a:endParaRPr lang="en-US" sz="3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9AD977-EB35-4270-AE03-042577A1C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0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7C44B94-4931-4263-9898-2E9665EB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282" y="4419601"/>
            <a:ext cx="10206318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2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448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A digraph D is unilaterally connected digraph iff there is a directed spanning path in D.</vt:lpstr>
      <vt:lpstr>Continued….</vt:lpstr>
      <vt:lpstr>Continued….</vt:lpstr>
      <vt:lpstr>Isomorphic digraphs</vt:lpstr>
      <vt:lpstr>Isomorphic digraphs</vt:lpstr>
      <vt:lpstr>Prove that strongly connected digraph ⟹ unilaterally connected digraph ⟹ weakly connected digraph. But reverse implication is not true for all.</vt:lpstr>
      <vt:lpstr>Continued….</vt:lpstr>
      <vt:lpstr>Continued….</vt:lpstr>
      <vt:lpstr>Traversability of digraphs</vt:lpstr>
      <vt:lpstr>Continued…..</vt:lpstr>
      <vt:lpstr>Continued…..</vt:lpstr>
      <vt:lpstr>Let D be a digraph with vertices v_1, v_2, …., v_n and q be the number of directed arcs in D, then ∑_(i=1)^n▒〖id(v_i)〗 = ∑_(i=1)^n▒〖od(v_i 〗) = q.</vt:lpstr>
      <vt:lpstr>Directed trails</vt:lpstr>
      <vt:lpstr>Continued…..</vt:lpstr>
      <vt:lpstr>Continued…</vt:lpstr>
      <vt:lpstr>Figure of strongly connected  digraph not Eulerian.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Windows User</cp:lastModifiedBy>
  <cp:revision>58</cp:revision>
  <dcterms:created xsi:type="dcterms:W3CDTF">2021-05-29T05:06:30Z</dcterms:created>
  <dcterms:modified xsi:type="dcterms:W3CDTF">2022-08-07T14:21:35Z</dcterms:modified>
</cp:coreProperties>
</file>