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61" r:id="rId4"/>
    <p:sldId id="260" r:id="rId5"/>
    <p:sldId id="266" r:id="rId6"/>
    <p:sldId id="267" r:id="rId7"/>
    <p:sldId id="259" r:id="rId8"/>
    <p:sldId id="268"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60" y="1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BD1D85-F5B4-4356-819A-5F566C569730}" type="doc">
      <dgm:prSet loTypeId="urn:microsoft.com/office/officeart/2005/8/layout/process1" loCatId="process" qsTypeId="urn:microsoft.com/office/officeart/2005/8/quickstyle/simple1" qsCatId="simple" csTypeId="urn:microsoft.com/office/officeart/2005/8/colors/accent1_2" csCatId="accent1" phldr="1"/>
      <dgm:spPr/>
    </dgm:pt>
    <dgm:pt modelId="{BA676F1E-88E6-4E01-8BD5-D1CB8077AB9B}">
      <dgm:prSet phldrT="[Text]"/>
      <dgm:spPr/>
      <dgm:t>
        <a:bodyPr/>
        <a:lstStyle/>
        <a:p>
          <a:r>
            <a:rPr lang="en-US" dirty="0"/>
            <a:t>Data Preprocessing</a:t>
          </a:r>
        </a:p>
      </dgm:t>
    </dgm:pt>
    <dgm:pt modelId="{3DB1EBB9-AAFF-4564-93F4-59B175546158}" type="parTrans" cxnId="{770E5F11-7B27-411F-83D6-8C3F96AA92B3}">
      <dgm:prSet/>
      <dgm:spPr/>
      <dgm:t>
        <a:bodyPr/>
        <a:lstStyle/>
        <a:p>
          <a:endParaRPr lang="en-US"/>
        </a:p>
      </dgm:t>
    </dgm:pt>
    <dgm:pt modelId="{793A73CA-E74A-491D-8629-BA3313F6D20F}" type="sibTrans" cxnId="{770E5F11-7B27-411F-83D6-8C3F96AA92B3}">
      <dgm:prSet/>
      <dgm:spPr/>
      <dgm:t>
        <a:bodyPr/>
        <a:lstStyle/>
        <a:p>
          <a:endParaRPr lang="en-US"/>
        </a:p>
      </dgm:t>
    </dgm:pt>
    <dgm:pt modelId="{824F73E9-1054-4E8E-8163-73BE62919EE6}">
      <dgm:prSet phldrT="[Text]"/>
      <dgm:spPr/>
      <dgm:t>
        <a:bodyPr/>
        <a:lstStyle/>
        <a:p>
          <a:r>
            <a:rPr lang="en-US" dirty="0"/>
            <a:t>X and y definition</a:t>
          </a:r>
        </a:p>
      </dgm:t>
    </dgm:pt>
    <dgm:pt modelId="{28242156-DC6F-4A71-9BB3-BE8BC31C0F74}" type="parTrans" cxnId="{EAEC4262-EA72-4FB7-B638-A2F12EBC656B}">
      <dgm:prSet/>
      <dgm:spPr/>
      <dgm:t>
        <a:bodyPr/>
        <a:lstStyle/>
        <a:p>
          <a:endParaRPr lang="en-US"/>
        </a:p>
      </dgm:t>
    </dgm:pt>
    <dgm:pt modelId="{7CD2CC0D-5E49-479A-8DF9-ED1D92DCF711}" type="sibTrans" cxnId="{EAEC4262-EA72-4FB7-B638-A2F12EBC656B}">
      <dgm:prSet/>
      <dgm:spPr/>
      <dgm:t>
        <a:bodyPr/>
        <a:lstStyle/>
        <a:p>
          <a:endParaRPr lang="en-US"/>
        </a:p>
      </dgm:t>
    </dgm:pt>
    <dgm:pt modelId="{11000CD3-400A-4870-B740-E23291FFDECC}">
      <dgm:prSet phldrT="[Text]"/>
      <dgm:spPr/>
      <dgm:t>
        <a:bodyPr/>
        <a:lstStyle/>
        <a:p>
          <a:r>
            <a:rPr lang="en-US" dirty="0"/>
            <a:t>Feature extraction</a:t>
          </a:r>
        </a:p>
      </dgm:t>
    </dgm:pt>
    <dgm:pt modelId="{0479515A-0F00-4577-A194-59342843B546}" type="parTrans" cxnId="{1FEFD51C-E589-482F-9D2E-9608DFF3539D}">
      <dgm:prSet/>
      <dgm:spPr/>
      <dgm:t>
        <a:bodyPr/>
        <a:lstStyle/>
        <a:p>
          <a:endParaRPr lang="en-US"/>
        </a:p>
      </dgm:t>
    </dgm:pt>
    <dgm:pt modelId="{E3D0760E-6928-495F-ADC3-85D065414398}" type="sibTrans" cxnId="{1FEFD51C-E589-482F-9D2E-9608DFF3539D}">
      <dgm:prSet/>
      <dgm:spPr/>
      <dgm:t>
        <a:bodyPr/>
        <a:lstStyle/>
        <a:p>
          <a:endParaRPr lang="en-US"/>
        </a:p>
      </dgm:t>
    </dgm:pt>
    <dgm:pt modelId="{26CD4376-B079-44EB-962D-83D1BB79EEB9}">
      <dgm:prSet phldrT="[Text]"/>
      <dgm:spPr/>
      <dgm:t>
        <a:bodyPr/>
        <a:lstStyle/>
        <a:p>
          <a:r>
            <a:rPr lang="en-US" dirty="0"/>
            <a:t>Hyper parameter tuning</a:t>
          </a:r>
        </a:p>
      </dgm:t>
    </dgm:pt>
    <dgm:pt modelId="{8B06FC17-2492-496D-AE25-5AC77A80DD02}" type="parTrans" cxnId="{1516AD7E-4E03-4179-8A4C-B6DA8054B839}">
      <dgm:prSet/>
      <dgm:spPr/>
      <dgm:t>
        <a:bodyPr/>
        <a:lstStyle/>
        <a:p>
          <a:endParaRPr lang="en-US"/>
        </a:p>
      </dgm:t>
    </dgm:pt>
    <dgm:pt modelId="{E6D5DBC0-D4A1-45BC-AFE0-DDFEC5FD30D4}" type="sibTrans" cxnId="{1516AD7E-4E03-4179-8A4C-B6DA8054B839}">
      <dgm:prSet/>
      <dgm:spPr/>
      <dgm:t>
        <a:bodyPr/>
        <a:lstStyle/>
        <a:p>
          <a:endParaRPr lang="en-US"/>
        </a:p>
      </dgm:t>
    </dgm:pt>
    <dgm:pt modelId="{B0721F91-2433-4F56-B2AB-34D8BC3E7225}">
      <dgm:prSet phldrT="[Text]"/>
      <dgm:spPr/>
      <dgm:t>
        <a:bodyPr/>
        <a:lstStyle/>
        <a:p>
          <a:r>
            <a:rPr lang="en-US" dirty="0"/>
            <a:t>Model development</a:t>
          </a:r>
        </a:p>
      </dgm:t>
    </dgm:pt>
    <dgm:pt modelId="{462DE0BC-D45D-46B1-84B8-5670AFD690A1}" type="parTrans" cxnId="{9F5F00DD-D5D6-49B6-BF8F-607A8E340495}">
      <dgm:prSet/>
      <dgm:spPr/>
      <dgm:t>
        <a:bodyPr/>
        <a:lstStyle/>
        <a:p>
          <a:endParaRPr lang="en-US"/>
        </a:p>
      </dgm:t>
    </dgm:pt>
    <dgm:pt modelId="{ACDA2D98-A52F-4E73-B89C-EE70FCBFAB32}" type="sibTrans" cxnId="{9F5F00DD-D5D6-49B6-BF8F-607A8E340495}">
      <dgm:prSet/>
      <dgm:spPr/>
      <dgm:t>
        <a:bodyPr/>
        <a:lstStyle/>
        <a:p>
          <a:endParaRPr lang="en-US"/>
        </a:p>
      </dgm:t>
    </dgm:pt>
    <dgm:pt modelId="{CFF546FE-8084-4F39-8CE8-06C057237F82}">
      <dgm:prSet phldrT="[Text]"/>
      <dgm:spPr/>
      <dgm:t>
        <a:bodyPr/>
        <a:lstStyle/>
        <a:p>
          <a:r>
            <a:rPr lang="en-US" dirty="0"/>
            <a:t>Model evaluation</a:t>
          </a:r>
        </a:p>
      </dgm:t>
    </dgm:pt>
    <dgm:pt modelId="{F0DBAD8E-CBBA-4DE5-A351-3A3E4A39544C}" type="parTrans" cxnId="{555A8987-A1B5-4886-9DA4-76B0E8227545}">
      <dgm:prSet/>
      <dgm:spPr/>
      <dgm:t>
        <a:bodyPr/>
        <a:lstStyle/>
        <a:p>
          <a:endParaRPr lang="en-US"/>
        </a:p>
      </dgm:t>
    </dgm:pt>
    <dgm:pt modelId="{8BAFD413-6359-4AF7-9184-776B24665DD1}" type="sibTrans" cxnId="{555A8987-A1B5-4886-9DA4-76B0E8227545}">
      <dgm:prSet/>
      <dgm:spPr/>
      <dgm:t>
        <a:bodyPr/>
        <a:lstStyle/>
        <a:p>
          <a:endParaRPr lang="en-US"/>
        </a:p>
      </dgm:t>
    </dgm:pt>
    <dgm:pt modelId="{A0661D25-27D2-404D-9E43-EE1C635A41DF}" type="pres">
      <dgm:prSet presAssocID="{62BD1D85-F5B4-4356-819A-5F566C569730}" presName="Name0" presStyleCnt="0">
        <dgm:presLayoutVars>
          <dgm:dir/>
          <dgm:resizeHandles val="exact"/>
        </dgm:presLayoutVars>
      </dgm:prSet>
      <dgm:spPr/>
    </dgm:pt>
    <dgm:pt modelId="{A8EA7A88-BC0A-4130-BBB2-939998527F0F}" type="pres">
      <dgm:prSet presAssocID="{BA676F1E-88E6-4E01-8BD5-D1CB8077AB9B}" presName="node" presStyleLbl="node1" presStyleIdx="0" presStyleCnt="6">
        <dgm:presLayoutVars>
          <dgm:bulletEnabled val="1"/>
        </dgm:presLayoutVars>
      </dgm:prSet>
      <dgm:spPr/>
    </dgm:pt>
    <dgm:pt modelId="{C342328E-2918-4FED-8C97-D55011550496}" type="pres">
      <dgm:prSet presAssocID="{793A73CA-E74A-491D-8629-BA3313F6D20F}" presName="sibTrans" presStyleLbl="sibTrans2D1" presStyleIdx="0" presStyleCnt="5"/>
      <dgm:spPr/>
    </dgm:pt>
    <dgm:pt modelId="{2004D8EB-3374-4BA5-BD05-E339C6ABB96E}" type="pres">
      <dgm:prSet presAssocID="{793A73CA-E74A-491D-8629-BA3313F6D20F}" presName="connectorText" presStyleLbl="sibTrans2D1" presStyleIdx="0" presStyleCnt="5"/>
      <dgm:spPr/>
    </dgm:pt>
    <dgm:pt modelId="{EE38E3A2-D99D-416A-9786-44772D5065C4}" type="pres">
      <dgm:prSet presAssocID="{824F73E9-1054-4E8E-8163-73BE62919EE6}" presName="node" presStyleLbl="node1" presStyleIdx="1" presStyleCnt="6">
        <dgm:presLayoutVars>
          <dgm:bulletEnabled val="1"/>
        </dgm:presLayoutVars>
      </dgm:prSet>
      <dgm:spPr/>
    </dgm:pt>
    <dgm:pt modelId="{0315E3FE-A4BA-4F19-BEAA-A96500DE43E3}" type="pres">
      <dgm:prSet presAssocID="{7CD2CC0D-5E49-479A-8DF9-ED1D92DCF711}" presName="sibTrans" presStyleLbl="sibTrans2D1" presStyleIdx="1" presStyleCnt="5"/>
      <dgm:spPr/>
    </dgm:pt>
    <dgm:pt modelId="{EE7A82CF-92AA-444D-8083-24F7DD05843C}" type="pres">
      <dgm:prSet presAssocID="{7CD2CC0D-5E49-479A-8DF9-ED1D92DCF711}" presName="connectorText" presStyleLbl="sibTrans2D1" presStyleIdx="1" presStyleCnt="5"/>
      <dgm:spPr/>
    </dgm:pt>
    <dgm:pt modelId="{ABCFC7E4-6FD8-4994-BCBB-04111B995829}" type="pres">
      <dgm:prSet presAssocID="{11000CD3-400A-4870-B740-E23291FFDECC}" presName="node" presStyleLbl="node1" presStyleIdx="2" presStyleCnt="6">
        <dgm:presLayoutVars>
          <dgm:bulletEnabled val="1"/>
        </dgm:presLayoutVars>
      </dgm:prSet>
      <dgm:spPr/>
    </dgm:pt>
    <dgm:pt modelId="{94214B8C-72EB-4F16-9B74-B268026CA562}" type="pres">
      <dgm:prSet presAssocID="{E3D0760E-6928-495F-ADC3-85D065414398}" presName="sibTrans" presStyleLbl="sibTrans2D1" presStyleIdx="2" presStyleCnt="5"/>
      <dgm:spPr/>
    </dgm:pt>
    <dgm:pt modelId="{EE9FE570-C1FE-484E-99BD-098DF9772677}" type="pres">
      <dgm:prSet presAssocID="{E3D0760E-6928-495F-ADC3-85D065414398}" presName="connectorText" presStyleLbl="sibTrans2D1" presStyleIdx="2" presStyleCnt="5"/>
      <dgm:spPr/>
    </dgm:pt>
    <dgm:pt modelId="{08E87C0E-0F74-4C13-85DA-8AC29056D6A0}" type="pres">
      <dgm:prSet presAssocID="{26CD4376-B079-44EB-962D-83D1BB79EEB9}" presName="node" presStyleLbl="node1" presStyleIdx="3" presStyleCnt="6">
        <dgm:presLayoutVars>
          <dgm:bulletEnabled val="1"/>
        </dgm:presLayoutVars>
      </dgm:prSet>
      <dgm:spPr/>
    </dgm:pt>
    <dgm:pt modelId="{F556DF62-4ED5-4F7F-A59C-7CE34E4BDDC5}" type="pres">
      <dgm:prSet presAssocID="{E6D5DBC0-D4A1-45BC-AFE0-DDFEC5FD30D4}" presName="sibTrans" presStyleLbl="sibTrans2D1" presStyleIdx="3" presStyleCnt="5"/>
      <dgm:spPr/>
    </dgm:pt>
    <dgm:pt modelId="{16BF8D88-B47F-4FD4-9186-AEAF7710384A}" type="pres">
      <dgm:prSet presAssocID="{E6D5DBC0-D4A1-45BC-AFE0-DDFEC5FD30D4}" presName="connectorText" presStyleLbl="sibTrans2D1" presStyleIdx="3" presStyleCnt="5"/>
      <dgm:spPr/>
    </dgm:pt>
    <dgm:pt modelId="{D8892B4C-127A-4341-8652-711696C231A5}" type="pres">
      <dgm:prSet presAssocID="{B0721F91-2433-4F56-B2AB-34D8BC3E7225}" presName="node" presStyleLbl="node1" presStyleIdx="4" presStyleCnt="6">
        <dgm:presLayoutVars>
          <dgm:bulletEnabled val="1"/>
        </dgm:presLayoutVars>
      </dgm:prSet>
      <dgm:spPr/>
    </dgm:pt>
    <dgm:pt modelId="{9C286480-F0CA-48C1-891F-87A7BC87DEEF}" type="pres">
      <dgm:prSet presAssocID="{ACDA2D98-A52F-4E73-B89C-EE70FCBFAB32}" presName="sibTrans" presStyleLbl="sibTrans2D1" presStyleIdx="4" presStyleCnt="5"/>
      <dgm:spPr/>
    </dgm:pt>
    <dgm:pt modelId="{54C9044F-9C3B-4769-A84A-E5C96323D049}" type="pres">
      <dgm:prSet presAssocID="{ACDA2D98-A52F-4E73-B89C-EE70FCBFAB32}" presName="connectorText" presStyleLbl="sibTrans2D1" presStyleIdx="4" presStyleCnt="5"/>
      <dgm:spPr/>
    </dgm:pt>
    <dgm:pt modelId="{B0DA3685-5E06-4429-AC51-CEF9B4A67A26}" type="pres">
      <dgm:prSet presAssocID="{CFF546FE-8084-4F39-8CE8-06C057237F82}" presName="node" presStyleLbl="node1" presStyleIdx="5" presStyleCnt="6">
        <dgm:presLayoutVars>
          <dgm:bulletEnabled val="1"/>
        </dgm:presLayoutVars>
      </dgm:prSet>
      <dgm:spPr/>
    </dgm:pt>
  </dgm:ptLst>
  <dgm:cxnLst>
    <dgm:cxn modelId="{2BBD7401-B963-4BD9-A7BF-630F158D907E}" type="presOf" srcId="{ACDA2D98-A52F-4E73-B89C-EE70FCBFAB32}" destId="{9C286480-F0CA-48C1-891F-87A7BC87DEEF}" srcOrd="0" destOrd="0" presId="urn:microsoft.com/office/officeart/2005/8/layout/process1"/>
    <dgm:cxn modelId="{BB829407-50D0-435F-90FA-5FE095E15A04}" type="presOf" srcId="{7CD2CC0D-5E49-479A-8DF9-ED1D92DCF711}" destId="{EE7A82CF-92AA-444D-8083-24F7DD05843C}" srcOrd="1" destOrd="0" presId="urn:microsoft.com/office/officeart/2005/8/layout/process1"/>
    <dgm:cxn modelId="{90D1970E-6F4B-4B4B-B71D-2ADF3C84857A}" type="presOf" srcId="{E3D0760E-6928-495F-ADC3-85D065414398}" destId="{EE9FE570-C1FE-484E-99BD-098DF9772677}" srcOrd="1" destOrd="0" presId="urn:microsoft.com/office/officeart/2005/8/layout/process1"/>
    <dgm:cxn modelId="{770E5F11-7B27-411F-83D6-8C3F96AA92B3}" srcId="{62BD1D85-F5B4-4356-819A-5F566C569730}" destId="{BA676F1E-88E6-4E01-8BD5-D1CB8077AB9B}" srcOrd="0" destOrd="0" parTransId="{3DB1EBB9-AAFF-4564-93F4-59B175546158}" sibTransId="{793A73CA-E74A-491D-8629-BA3313F6D20F}"/>
    <dgm:cxn modelId="{4E138013-A2F7-4C91-AA96-0040670B70BE}" type="presOf" srcId="{E3D0760E-6928-495F-ADC3-85D065414398}" destId="{94214B8C-72EB-4F16-9B74-B268026CA562}" srcOrd="0" destOrd="0" presId="urn:microsoft.com/office/officeart/2005/8/layout/process1"/>
    <dgm:cxn modelId="{1FEFD51C-E589-482F-9D2E-9608DFF3539D}" srcId="{62BD1D85-F5B4-4356-819A-5F566C569730}" destId="{11000CD3-400A-4870-B740-E23291FFDECC}" srcOrd="2" destOrd="0" parTransId="{0479515A-0F00-4577-A194-59342843B546}" sibTransId="{E3D0760E-6928-495F-ADC3-85D065414398}"/>
    <dgm:cxn modelId="{EAEC4262-EA72-4FB7-B638-A2F12EBC656B}" srcId="{62BD1D85-F5B4-4356-819A-5F566C569730}" destId="{824F73E9-1054-4E8E-8163-73BE62919EE6}" srcOrd="1" destOrd="0" parTransId="{28242156-DC6F-4A71-9BB3-BE8BC31C0F74}" sibTransId="{7CD2CC0D-5E49-479A-8DF9-ED1D92DCF711}"/>
    <dgm:cxn modelId="{73611B50-AD01-43DE-B4D5-7B6D85874848}" type="presOf" srcId="{11000CD3-400A-4870-B740-E23291FFDECC}" destId="{ABCFC7E4-6FD8-4994-BCBB-04111B995829}" srcOrd="0" destOrd="0" presId="urn:microsoft.com/office/officeart/2005/8/layout/process1"/>
    <dgm:cxn modelId="{8588227C-4C7D-4829-A339-88769448D606}" type="presOf" srcId="{793A73CA-E74A-491D-8629-BA3313F6D20F}" destId="{2004D8EB-3374-4BA5-BD05-E339C6ABB96E}" srcOrd="1" destOrd="0" presId="urn:microsoft.com/office/officeart/2005/8/layout/process1"/>
    <dgm:cxn modelId="{1516AD7E-4E03-4179-8A4C-B6DA8054B839}" srcId="{62BD1D85-F5B4-4356-819A-5F566C569730}" destId="{26CD4376-B079-44EB-962D-83D1BB79EEB9}" srcOrd="3" destOrd="0" parTransId="{8B06FC17-2492-496D-AE25-5AC77A80DD02}" sibTransId="{E6D5DBC0-D4A1-45BC-AFE0-DDFEC5FD30D4}"/>
    <dgm:cxn modelId="{BBB4D181-2A61-454C-8584-C7A9425E1C65}" type="presOf" srcId="{E6D5DBC0-D4A1-45BC-AFE0-DDFEC5FD30D4}" destId="{16BF8D88-B47F-4FD4-9186-AEAF7710384A}" srcOrd="1" destOrd="0" presId="urn:microsoft.com/office/officeart/2005/8/layout/process1"/>
    <dgm:cxn modelId="{555A8987-A1B5-4886-9DA4-76B0E8227545}" srcId="{62BD1D85-F5B4-4356-819A-5F566C569730}" destId="{CFF546FE-8084-4F39-8CE8-06C057237F82}" srcOrd="5" destOrd="0" parTransId="{F0DBAD8E-CBBA-4DE5-A351-3A3E4A39544C}" sibTransId="{8BAFD413-6359-4AF7-9184-776B24665DD1}"/>
    <dgm:cxn modelId="{D624E18A-65F2-438E-BA30-721EF9E8FCD3}" type="presOf" srcId="{7CD2CC0D-5E49-479A-8DF9-ED1D92DCF711}" destId="{0315E3FE-A4BA-4F19-BEAA-A96500DE43E3}" srcOrd="0" destOrd="0" presId="urn:microsoft.com/office/officeart/2005/8/layout/process1"/>
    <dgm:cxn modelId="{D4413D8E-4DC9-471B-8AA1-97C1517A81A9}" type="presOf" srcId="{ACDA2D98-A52F-4E73-B89C-EE70FCBFAB32}" destId="{54C9044F-9C3B-4769-A84A-E5C96323D049}" srcOrd="1" destOrd="0" presId="urn:microsoft.com/office/officeart/2005/8/layout/process1"/>
    <dgm:cxn modelId="{6D76CFB2-F07F-4255-9A72-D3B9BF84CE8B}" type="presOf" srcId="{E6D5DBC0-D4A1-45BC-AFE0-DDFEC5FD30D4}" destId="{F556DF62-4ED5-4F7F-A59C-7CE34E4BDDC5}" srcOrd="0" destOrd="0" presId="urn:microsoft.com/office/officeart/2005/8/layout/process1"/>
    <dgm:cxn modelId="{2BFFEBCC-5C02-43C8-A69A-E27EA50E2714}" type="presOf" srcId="{793A73CA-E74A-491D-8629-BA3313F6D20F}" destId="{C342328E-2918-4FED-8C97-D55011550496}" srcOrd="0" destOrd="0" presId="urn:microsoft.com/office/officeart/2005/8/layout/process1"/>
    <dgm:cxn modelId="{289300D2-9D3E-4E3A-8900-A450C7222D48}" type="presOf" srcId="{B0721F91-2433-4F56-B2AB-34D8BC3E7225}" destId="{D8892B4C-127A-4341-8652-711696C231A5}" srcOrd="0" destOrd="0" presId="urn:microsoft.com/office/officeart/2005/8/layout/process1"/>
    <dgm:cxn modelId="{7E564CDB-A494-4CD3-8364-5C8C10645A62}" type="presOf" srcId="{62BD1D85-F5B4-4356-819A-5F566C569730}" destId="{A0661D25-27D2-404D-9E43-EE1C635A41DF}" srcOrd="0" destOrd="0" presId="urn:microsoft.com/office/officeart/2005/8/layout/process1"/>
    <dgm:cxn modelId="{B93C79DB-8018-4C43-8260-DF1A360F5488}" type="presOf" srcId="{BA676F1E-88E6-4E01-8BD5-D1CB8077AB9B}" destId="{A8EA7A88-BC0A-4130-BBB2-939998527F0F}" srcOrd="0" destOrd="0" presId="urn:microsoft.com/office/officeart/2005/8/layout/process1"/>
    <dgm:cxn modelId="{9F5F00DD-D5D6-49B6-BF8F-607A8E340495}" srcId="{62BD1D85-F5B4-4356-819A-5F566C569730}" destId="{B0721F91-2433-4F56-B2AB-34D8BC3E7225}" srcOrd="4" destOrd="0" parTransId="{462DE0BC-D45D-46B1-84B8-5670AFD690A1}" sibTransId="{ACDA2D98-A52F-4E73-B89C-EE70FCBFAB32}"/>
    <dgm:cxn modelId="{27A96DE1-402A-41E2-889C-EE4373C4AE9B}" type="presOf" srcId="{824F73E9-1054-4E8E-8163-73BE62919EE6}" destId="{EE38E3A2-D99D-416A-9786-44772D5065C4}" srcOrd="0" destOrd="0" presId="urn:microsoft.com/office/officeart/2005/8/layout/process1"/>
    <dgm:cxn modelId="{F44938EA-8B98-449E-956B-5DA8712C39D8}" type="presOf" srcId="{CFF546FE-8084-4F39-8CE8-06C057237F82}" destId="{B0DA3685-5E06-4429-AC51-CEF9B4A67A26}" srcOrd="0" destOrd="0" presId="urn:microsoft.com/office/officeart/2005/8/layout/process1"/>
    <dgm:cxn modelId="{43B6E0FA-2B41-407B-A99D-739A5A1FCD45}" type="presOf" srcId="{26CD4376-B079-44EB-962D-83D1BB79EEB9}" destId="{08E87C0E-0F74-4C13-85DA-8AC29056D6A0}" srcOrd="0" destOrd="0" presId="urn:microsoft.com/office/officeart/2005/8/layout/process1"/>
    <dgm:cxn modelId="{B9358DD2-826F-4D84-8D6D-4C2B4956B00E}" type="presParOf" srcId="{A0661D25-27D2-404D-9E43-EE1C635A41DF}" destId="{A8EA7A88-BC0A-4130-BBB2-939998527F0F}" srcOrd="0" destOrd="0" presId="urn:microsoft.com/office/officeart/2005/8/layout/process1"/>
    <dgm:cxn modelId="{C4170202-D1C0-48C0-B8DA-4C4883E93590}" type="presParOf" srcId="{A0661D25-27D2-404D-9E43-EE1C635A41DF}" destId="{C342328E-2918-4FED-8C97-D55011550496}" srcOrd="1" destOrd="0" presId="urn:microsoft.com/office/officeart/2005/8/layout/process1"/>
    <dgm:cxn modelId="{F19FE1F9-E7BD-4342-9A32-03015E9755FF}" type="presParOf" srcId="{C342328E-2918-4FED-8C97-D55011550496}" destId="{2004D8EB-3374-4BA5-BD05-E339C6ABB96E}" srcOrd="0" destOrd="0" presId="urn:microsoft.com/office/officeart/2005/8/layout/process1"/>
    <dgm:cxn modelId="{B581A908-2F52-4AB0-A356-38419629F6C0}" type="presParOf" srcId="{A0661D25-27D2-404D-9E43-EE1C635A41DF}" destId="{EE38E3A2-D99D-416A-9786-44772D5065C4}" srcOrd="2" destOrd="0" presId="urn:microsoft.com/office/officeart/2005/8/layout/process1"/>
    <dgm:cxn modelId="{5A5FAC25-636F-49AD-95F2-D8E2F3972F28}" type="presParOf" srcId="{A0661D25-27D2-404D-9E43-EE1C635A41DF}" destId="{0315E3FE-A4BA-4F19-BEAA-A96500DE43E3}" srcOrd="3" destOrd="0" presId="urn:microsoft.com/office/officeart/2005/8/layout/process1"/>
    <dgm:cxn modelId="{B1A0DDC5-A689-4A3D-BAB5-3C7FAF707772}" type="presParOf" srcId="{0315E3FE-A4BA-4F19-BEAA-A96500DE43E3}" destId="{EE7A82CF-92AA-444D-8083-24F7DD05843C}" srcOrd="0" destOrd="0" presId="urn:microsoft.com/office/officeart/2005/8/layout/process1"/>
    <dgm:cxn modelId="{7589041A-CADE-4EB5-A32B-CFF97C710E13}" type="presParOf" srcId="{A0661D25-27D2-404D-9E43-EE1C635A41DF}" destId="{ABCFC7E4-6FD8-4994-BCBB-04111B995829}" srcOrd="4" destOrd="0" presId="urn:microsoft.com/office/officeart/2005/8/layout/process1"/>
    <dgm:cxn modelId="{EC98523B-C952-4988-806B-30CB94F338BD}" type="presParOf" srcId="{A0661D25-27D2-404D-9E43-EE1C635A41DF}" destId="{94214B8C-72EB-4F16-9B74-B268026CA562}" srcOrd="5" destOrd="0" presId="urn:microsoft.com/office/officeart/2005/8/layout/process1"/>
    <dgm:cxn modelId="{BB99C0B9-3AAB-4E3D-BA43-0BE785BD20DF}" type="presParOf" srcId="{94214B8C-72EB-4F16-9B74-B268026CA562}" destId="{EE9FE570-C1FE-484E-99BD-098DF9772677}" srcOrd="0" destOrd="0" presId="urn:microsoft.com/office/officeart/2005/8/layout/process1"/>
    <dgm:cxn modelId="{90E79537-2320-40D8-A7E6-D5CFB92D7248}" type="presParOf" srcId="{A0661D25-27D2-404D-9E43-EE1C635A41DF}" destId="{08E87C0E-0F74-4C13-85DA-8AC29056D6A0}" srcOrd="6" destOrd="0" presId="urn:microsoft.com/office/officeart/2005/8/layout/process1"/>
    <dgm:cxn modelId="{199FE19D-F430-4B80-91AB-C268C686E789}" type="presParOf" srcId="{A0661D25-27D2-404D-9E43-EE1C635A41DF}" destId="{F556DF62-4ED5-4F7F-A59C-7CE34E4BDDC5}" srcOrd="7" destOrd="0" presId="urn:microsoft.com/office/officeart/2005/8/layout/process1"/>
    <dgm:cxn modelId="{4E571866-094E-48B3-92AE-357487113FF0}" type="presParOf" srcId="{F556DF62-4ED5-4F7F-A59C-7CE34E4BDDC5}" destId="{16BF8D88-B47F-4FD4-9186-AEAF7710384A}" srcOrd="0" destOrd="0" presId="urn:microsoft.com/office/officeart/2005/8/layout/process1"/>
    <dgm:cxn modelId="{14FA08DD-1D12-4241-A4CE-BD92549B5159}" type="presParOf" srcId="{A0661D25-27D2-404D-9E43-EE1C635A41DF}" destId="{D8892B4C-127A-4341-8652-711696C231A5}" srcOrd="8" destOrd="0" presId="urn:microsoft.com/office/officeart/2005/8/layout/process1"/>
    <dgm:cxn modelId="{8825B2B5-2FC6-4500-8C5C-72C935D5323A}" type="presParOf" srcId="{A0661D25-27D2-404D-9E43-EE1C635A41DF}" destId="{9C286480-F0CA-48C1-891F-87A7BC87DEEF}" srcOrd="9" destOrd="0" presId="urn:microsoft.com/office/officeart/2005/8/layout/process1"/>
    <dgm:cxn modelId="{AA811256-8199-4F63-86B0-D6A63A35DC03}" type="presParOf" srcId="{9C286480-F0CA-48C1-891F-87A7BC87DEEF}" destId="{54C9044F-9C3B-4769-A84A-E5C96323D049}" srcOrd="0" destOrd="0" presId="urn:microsoft.com/office/officeart/2005/8/layout/process1"/>
    <dgm:cxn modelId="{19B0D7E4-63FF-4503-A295-488FD8D11E48}" type="presParOf" srcId="{A0661D25-27D2-404D-9E43-EE1C635A41DF}" destId="{B0DA3685-5E06-4429-AC51-CEF9B4A67A26}"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EA7A88-BC0A-4130-BBB2-939998527F0F}">
      <dsp:nvSpPr>
        <dsp:cNvPr id="0" name=""/>
        <dsp:cNvSpPr/>
      </dsp:nvSpPr>
      <dsp:spPr>
        <a:xfrm>
          <a:off x="0" y="2676499"/>
          <a:ext cx="1448076" cy="90957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Data Preprocessing</a:t>
          </a:r>
        </a:p>
      </dsp:txBody>
      <dsp:txXfrm>
        <a:off x="26640" y="2703139"/>
        <a:ext cx="1394796" cy="856292"/>
      </dsp:txXfrm>
    </dsp:sp>
    <dsp:sp modelId="{C342328E-2918-4FED-8C97-D55011550496}">
      <dsp:nvSpPr>
        <dsp:cNvPr id="0" name=""/>
        <dsp:cNvSpPr/>
      </dsp:nvSpPr>
      <dsp:spPr>
        <a:xfrm>
          <a:off x="1592883" y="2951724"/>
          <a:ext cx="306992" cy="3591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592883" y="3023548"/>
        <a:ext cx="214894" cy="215474"/>
      </dsp:txXfrm>
    </dsp:sp>
    <dsp:sp modelId="{EE38E3A2-D99D-416A-9786-44772D5065C4}">
      <dsp:nvSpPr>
        <dsp:cNvPr id="0" name=""/>
        <dsp:cNvSpPr/>
      </dsp:nvSpPr>
      <dsp:spPr>
        <a:xfrm>
          <a:off x="2027306" y="2676499"/>
          <a:ext cx="1448076" cy="90957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X and y definition</a:t>
          </a:r>
        </a:p>
      </dsp:txBody>
      <dsp:txXfrm>
        <a:off x="2053946" y="2703139"/>
        <a:ext cx="1394796" cy="856292"/>
      </dsp:txXfrm>
    </dsp:sp>
    <dsp:sp modelId="{0315E3FE-A4BA-4F19-BEAA-A96500DE43E3}">
      <dsp:nvSpPr>
        <dsp:cNvPr id="0" name=""/>
        <dsp:cNvSpPr/>
      </dsp:nvSpPr>
      <dsp:spPr>
        <a:xfrm>
          <a:off x="3620190" y="2951724"/>
          <a:ext cx="306992" cy="3591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620190" y="3023548"/>
        <a:ext cx="214894" cy="215474"/>
      </dsp:txXfrm>
    </dsp:sp>
    <dsp:sp modelId="{ABCFC7E4-6FD8-4994-BCBB-04111B995829}">
      <dsp:nvSpPr>
        <dsp:cNvPr id="0" name=""/>
        <dsp:cNvSpPr/>
      </dsp:nvSpPr>
      <dsp:spPr>
        <a:xfrm>
          <a:off x="4054613" y="2676499"/>
          <a:ext cx="1448076" cy="90957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Feature extraction</a:t>
          </a:r>
        </a:p>
      </dsp:txBody>
      <dsp:txXfrm>
        <a:off x="4081253" y="2703139"/>
        <a:ext cx="1394796" cy="856292"/>
      </dsp:txXfrm>
    </dsp:sp>
    <dsp:sp modelId="{94214B8C-72EB-4F16-9B74-B268026CA562}">
      <dsp:nvSpPr>
        <dsp:cNvPr id="0" name=""/>
        <dsp:cNvSpPr/>
      </dsp:nvSpPr>
      <dsp:spPr>
        <a:xfrm>
          <a:off x="5647496" y="2951724"/>
          <a:ext cx="306992" cy="3591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647496" y="3023548"/>
        <a:ext cx="214894" cy="215474"/>
      </dsp:txXfrm>
    </dsp:sp>
    <dsp:sp modelId="{08E87C0E-0F74-4C13-85DA-8AC29056D6A0}">
      <dsp:nvSpPr>
        <dsp:cNvPr id="0" name=""/>
        <dsp:cNvSpPr/>
      </dsp:nvSpPr>
      <dsp:spPr>
        <a:xfrm>
          <a:off x="6081919" y="2676499"/>
          <a:ext cx="1448076" cy="90957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Hyper parameter tuning</a:t>
          </a:r>
        </a:p>
      </dsp:txBody>
      <dsp:txXfrm>
        <a:off x="6108559" y="2703139"/>
        <a:ext cx="1394796" cy="856292"/>
      </dsp:txXfrm>
    </dsp:sp>
    <dsp:sp modelId="{F556DF62-4ED5-4F7F-A59C-7CE34E4BDDC5}">
      <dsp:nvSpPr>
        <dsp:cNvPr id="0" name=""/>
        <dsp:cNvSpPr/>
      </dsp:nvSpPr>
      <dsp:spPr>
        <a:xfrm>
          <a:off x="7674803" y="2951724"/>
          <a:ext cx="306992" cy="3591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674803" y="3023548"/>
        <a:ext cx="214894" cy="215474"/>
      </dsp:txXfrm>
    </dsp:sp>
    <dsp:sp modelId="{D8892B4C-127A-4341-8652-711696C231A5}">
      <dsp:nvSpPr>
        <dsp:cNvPr id="0" name=""/>
        <dsp:cNvSpPr/>
      </dsp:nvSpPr>
      <dsp:spPr>
        <a:xfrm>
          <a:off x="8109226" y="2676499"/>
          <a:ext cx="1448076" cy="90957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Model development</a:t>
          </a:r>
        </a:p>
      </dsp:txBody>
      <dsp:txXfrm>
        <a:off x="8135866" y="2703139"/>
        <a:ext cx="1394796" cy="856292"/>
      </dsp:txXfrm>
    </dsp:sp>
    <dsp:sp modelId="{9C286480-F0CA-48C1-891F-87A7BC87DEEF}">
      <dsp:nvSpPr>
        <dsp:cNvPr id="0" name=""/>
        <dsp:cNvSpPr/>
      </dsp:nvSpPr>
      <dsp:spPr>
        <a:xfrm>
          <a:off x="9702110" y="2951724"/>
          <a:ext cx="306992" cy="3591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9702110" y="3023548"/>
        <a:ext cx="214894" cy="215474"/>
      </dsp:txXfrm>
    </dsp:sp>
    <dsp:sp modelId="{B0DA3685-5E06-4429-AC51-CEF9B4A67A26}">
      <dsp:nvSpPr>
        <dsp:cNvPr id="0" name=""/>
        <dsp:cNvSpPr/>
      </dsp:nvSpPr>
      <dsp:spPr>
        <a:xfrm>
          <a:off x="10136532" y="2676499"/>
          <a:ext cx="1448076" cy="90957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Model evaluation</a:t>
          </a:r>
        </a:p>
      </dsp:txBody>
      <dsp:txXfrm>
        <a:off x="10163172" y="2703139"/>
        <a:ext cx="1394796" cy="8562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2BC29C1-A74C-4597-9473-F27B0EE1E944}" type="datetimeFigureOut">
              <a:rPr lang="en-US" smtClean="0"/>
              <a:t>3/23/2024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5355641B-914C-4CCB-83FA-F337550A920F}" type="slidenum">
              <a:rPr lang="en-US" smtClean="0"/>
              <a:t>‹#›</a:t>
            </a:fld>
            <a:endParaRPr lang="en-US"/>
          </a:p>
        </p:txBody>
      </p:sp>
    </p:spTree>
    <p:extLst>
      <p:ext uri="{BB962C8B-B14F-4D97-AF65-F5344CB8AC3E}">
        <p14:creationId xmlns:p14="http://schemas.microsoft.com/office/powerpoint/2010/main" val="17446996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BC29C1-A74C-4597-9473-F27B0EE1E944}" type="datetimeFigureOut">
              <a:rPr lang="en-US" smtClean="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5641B-914C-4CCB-83FA-F337550A920F}" type="slidenum">
              <a:rPr lang="en-US" smtClean="0"/>
              <a:t>‹#›</a:t>
            </a:fld>
            <a:endParaRPr lang="en-US"/>
          </a:p>
        </p:txBody>
      </p:sp>
    </p:spTree>
    <p:extLst>
      <p:ext uri="{BB962C8B-B14F-4D97-AF65-F5344CB8AC3E}">
        <p14:creationId xmlns:p14="http://schemas.microsoft.com/office/powerpoint/2010/main" val="3825532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BC29C1-A74C-4597-9473-F27B0EE1E944}"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5641B-914C-4CCB-83FA-F337550A920F}" type="slidenum">
              <a:rPr lang="en-US" smtClean="0"/>
              <a:t>‹#›</a:t>
            </a:fld>
            <a:endParaRPr lang="en-US"/>
          </a:p>
        </p:txBody>
      </p:sp>
    </p:spTree>
    <p:extLst>
      <p:ext uri="{BB962C8B-B14F-4D97-AF65-F5344CB8AC3E}">
        <p14:creationId xmlns:p14="http://schemas.microsoft.com/office/powerpoint/2010/main" val="2126604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BC29C1-A74C-4597-9473-F27B0EE1E944}"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5641B-914C-4CCB-83FA-F337550A920F}" type="slidenum">
              <a:rPr lang="en-US" smtClean="0"/>
              <a:t>‹#›</a:t>
            </a:fld>
            <a:endParaRPr lang="en-US"/>
          </a:p>
        </p:txBody>
      </p:sp>
    </p:spTree>
    <p:extLst>
      <p:ext uri="{BB962C8B-B14F-4D97-AF65-F5344CB8AC3E}">
        <p14:creationId xmlns:p14="http://schemas.microsoft.com/office/powerpoint/2010/main" val="3815724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BC29C1-A74C-4597-9473-F27B0EE1E944}"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5641B-914C-4CCB-83FA-F337550A920F}" type="slidenum">
              <a:rPr lang="en-US" smtClean="0"/>
              <a:t>‹#›</a:t>
            </a:fld>
            <a:endParaRPr lang="en-US"/>
          </a:p>
        </p:txBody>
      </p:sp>
    </p:spTree>
    <p:extLst>
      <p:ext uri="{BB962C8B-B14F-4D97-AF65-F5344CB8AC3E}">
        <p14:creationId xmlns:p14="http://schemas.microsoft.com/office/powerpoint/2010/main" val="3330157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BC29C1-A74C-4597-9473-F27B0EE1E944}"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5641B-914C-4CCB-83FA-F337550A920F}" type="slidenum">
              <a:rPr lang="en-US" smtClean="0"/>
              <a:t>‹#›</a:t>
            </a:fld>
            <a:endParaRPr lang="en-US"/>
          </a:p>
        </p:txBody>
      </p:sp>
    </p:spTree>
    <p:extLst>
      <p:ext uri="{BB962C8B-B14F-4D97-AF65-F5344CB8AC3E}">
        <p14:creationId xmlns:p14="http://schemas.microsoft.com/office/powerpoint/2010/main" val="1245053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BC29C1-A74C-4597-9473-F27B0EE1E944}"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5641B-914C-4CCB-83FA-F337550A920F}" type="slidenum">
              <a:rPr lang="en-US" smtClean="0"/>
              <a:t>‹#›</a:t>
            </a:fld>
            <a:endParaRPr lang="en-US"/>
          </a:p>
        </p:txBody>
      </p:sp>
    </p:spTree>
    <p:extLst>
      <p:ext uri="{BB962C8B-B14F-4D97-AF65-F5344CB8AC3E}">
        <p14:creationId xmlns:p14="http://schemas.microsoft.com/office/powerpoint/2010/main" val="2764054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C29C1-A74C-4597-9473-F27B0EE1E944}"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5641B-914C-4CCB-83FA-F337550A920F}"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5846233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C29C1-A74C-4597-9473-F27B0EE1E944}"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5641B-914C-4CCB-83FA-F337550A920F}" type="slidenum">
              <a:rPr lang="en-US" smtClean="0"/>
              <a:t>‹#›</a:t>
            </a:fld>
            <a:endParaRPr lang="en-US"/>
          </a:p>
        </p:txBody>
      </p:sp>
    </p:spTree>
    <p:extLst>
      <p:ext uri="{BB962C8B-B14F-4D97-AF65-F5344CB8AC3E}">
        <p14:creationId xmlns:p14="http://schemas.microsoft.com/office/powerpoint/2010/main" val="2927030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C29C1-A74C-4597-9473-F27B0EE1E944}"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5641B-914C-4CCB-83FA-F337550A920F}" type="slidenum">
              <a:rPr lang="en-US" smtClean="0"/>
              <a:t>‹#›</a:t>
            </a:fld>
            <a:endParaRPr lang="en-US"/>
          </a:p>
        </p:txBody>
      </p:sp>
    </p:spTree>
    <p:extLst>
      <p:ext uri="{BB962C8B-B14F-4D97-AF65-F5344CB8AC3E}">
        <p14:creationId xmlns:p14="http://schemas.microsoft.com/office/powerpoint/2010/main" val="2708662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BC29C1-A74C-4597-9473-F27B0EE1E944}"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5641B-914C-4CCB-83FA-F337550A920F}" type="slidenum">
              <a:rPr lang="en-US" smtClean="0"/>
              <a:t>‹#›</a:t>
            </a:fld>
            <a:endParaRPr lang="en-US"/>
          </a:p>
        </p:txBody>
      </p:sp>
    </p:spTree>
    <p:extLst>
      <p:ext uri="{BB962C8B-B14F-4D97-AF65-F5344CB8AC3E}">
        <p14:creationId xmlns:p14="http://schemas.microsoft.com/office/powerpoint/2010/main" val="1624836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BC29C1-A74C-4597-9473-F27B0EE1E944}" type="datetimeFigureOut">
              <a:rPr lang="en-US" smtClean="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5641B-914C-4CCB-83FA-F337550A920F}" type="slidenum">
              <a:rPr lang="en-US" smtClean="0"/>
              <a:t>‹#›</a:t>
            </a:fld>
            <a:endParaRPr lang="en-US"/>
          </a:p>
        </p:txBody>
      </p:sp>
    </p:spTree>
    <p:extLst>
      <p:ext uri="{BB962C8B-B14F-4D97-AF65-F5344CB8AC3E}">
        <p14:creationId xmlns:p14="http://schemas.microsoft.com/office/powerpoint/2010/main" val="1108019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C29C1-A74C-4597-9473-F27B0EE1E944}" type="datetimeFigureOut">
              <a:rPr lang="en-US" smtClean="0"/>
              <a:t>3/23/2024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55641B-914C-4CCB-83FA-F337550A920F}" type="slidenum">
              <a:rPr lang="en-US" smtClean="0"/>
              <a:t>‹#›</a:t>
            </a:fld>
            <a:endParaRPr lang="en-US"/>
          </a:p>
        </p:txBody>
      </p:sp>
    </p:spTree>
    <p:extLst>
      <p:ext uri="{BB962C8B-B14F-4D97-AF65-F5344CB8AC3E}">
        <p14:creationId xmlns:p14="http://schemas.microsoft.com/office/powerpoint/2010/main" val="1596004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BC29C1-A74C-4597-9473-F27B0EE1E944}" type="datetimeFigureOut">
              <a:rPr lang="en-US" smtClean="0"/>
              <a:t>3/23/2024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55641B-914C-4CCB-83FA-F337550A920F}" type="slidenum">
              <a:rPr lang="en-US" smtClean="0"/>
              <a:t>‹#›</a:t>
            </a:fld>
            <a:endParaRPr lang="en-US"/>
          </a:p>
        </p:txBody>
      </p:sp>
    </p:spTree>
    <p:extLst>
      <p:ext uri="{BB962C8B-B14F-4D97-AF65-F5344CB8AC3E}">
        <p14:creationId xmlns:p14="http://schemas.microsoft.com/office/powerpoint/2010/main" val="94908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2BC29C1-A74C-4597-9473-F27B0EE1E944}" type="datetimeFigureOut">
              <a:rPr lang="en-US" smtClean="0"/>
              <a:t>3/23/2024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55641B-914C-4CCB-83FA-F337550A920F}" type="slidenum">
              <a:rPr lang="en-US" smtClean="0"/>
              <a:t>‹#›</a:t>
            </a:fld>
            <a:endParaRPr lang="en-US"/>
          </a:p>
        </p:txBody>
      </p:sp>
    </p:spTree>
    <p:extLst>
      <p:ext uri="{BB962C8B-B14F-4D97-AF65-F5344CB8AC3E}">
        <p14:creationId xmlns:p14="http://schemas.microsoft.com/office/powerpoint/2010/main" val="3421245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BC29C1-A74C-4597-9473-F27B0EE1E944}" type="datetimeFigureOut">
              <a:rPr lang="en-US" smtClean="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5641B-914C-4CCB-83FA-F337550A920F}" type="slidenum">
              <a:rPr lang="en-US" smtClean="0"/>
              <a:t>‹#›</a:t>
            </a:fld>
            <a:endParaRPr lang="en-US"/>
          </a:p>
        </p:txBody>
      </p:sp>
    </p:spTree>
    <p:extLst>
      <p:ext uri="{BB962C8B-B14F-4D97-AF65-F5344CB8AC3E}">
        <p14:creationId xmlns:p14="http://schemas.microsoft.com/office/powerpoint/2010/main" val="2469419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BC29C1-A74C-4597-9473-F27B0EE1E944}" type="datetimeFigureOut">
              <a:rPr lang="en-US" smtClean="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5641B-914C-4CCB-83FA-F337550A920F}" type="slidenum">
              <a:rPr lang="en-US" smtClean="0"/>
              <a:t>‹#›</a:t>
            </a:fld>
            <a:endParaRPr lang="en-US"/>
          </a:p>
        </p:txBody>
      </p:sp>
    </p:spTree>
    <p:extLst>
      <p:ext uri="{BB962C8B-B14F-4D97-AF65-F5344CB8AC3E}">
        <p14:creationId xmlns:p14="http://schemas.microsoft.com/office/powerpoint/2010/main" val="4114076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2BC29C1-A74C-4597-9473-F27B0EE1E944}" type="datetimeFigureOut">
              <a:rPr lang="en-US" smtClean="0"/>
              <a:t>3/23/2024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55641B-914C-4CCB-83FA-F337550A920F}" type="slidenum">
              <a:rPr lang="en-US" smtClean="0"/>
              <a:t>‹#›</a:t>
            </a:fld>
            <a:endParaRPr lang="en-US"/>
          </a:p>
        </p:txBody>
      </p:sp>
    </p:spTree>
    <p:extLst>
      <p:ext uri="{BB962C8B-B14F-4D97-AF65-F5344CB8AC3E}">
        <p14:creationId xmlns:p14="http://schemas.microsoft.com/office/powerpoint/2010/main" val="2934330370"/>
      </p:ext>
    </p:extLst>
  </p:cSld>
  <p:clrMap bg1="dk1" tx1="lt1" bg2="dk2" tx2="lt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hyperlink" Target="https://www.kaggle.com/datasets/malekzadeh/motionsense-dataset" TargetMode="Externa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AF7AF-2008-9055-9CCC-996F1F8E0A8E}"/>
              </a:ext>
            </a:extLst>
          </p:cNvPr>
          <p:cNvSpPr>
            <a:spLocks noGrp="1"/>
          </p:cNvSpPr>
          <p:nvPr>
            <p:ph type="ctrTitle"/>
          </p:nvPr>
        </p:nvSpPr>
        <p:spPr>
          <a:xfrm>
            <a:off x="4538868" y="2058689"/>
            <a:ext cx="7197726" cy="2421464"/>
          </a:xfrm>
        </p:spPr>
        <p:txBody>
          <a:bodyPr>
            <a:normAutofit fontScale="90000"/>
          </a:bodyPr>
          <a:lstStyle/>
          <a:p>
            <a:pPr algn="l"/>
            <a:r>
              <a:rPr lang="en-US" dirty="0"/>
              <a:t>Human activity recognition with mobile sensing</a:t>
            </a:r>
            <a:br>
              <a:rPr lang="en-US" dirty="0"/>
            </a:br>
            <a:endParaRPr lang="en-US" dirty="0"/>
          </a:p>
        </p:txBody>
      </p:sp>
      <p:sp>
        <p:nvSpPr>
          <p:cNvPr id="3" name="Subtitle 2">
            <a:extLst>
              <a:ext uri="{FF2B5EF4-FFF2-40B4-BE49-F238E27FC236}">
                <a16:creationId xmlns:a16="http://schemas.microsoft.com/office/drawing/2014/main" id="{CC996C14-C4C1-2090-FDF3-F9F1494C61B4}"/>
              </a:ext>
            </a:extLst>
          </p:cNvPr>
          <p:cNvSpPr>
            <a:spLocks noGrp="1"/>
          </p:cNvSpPr>
          <p:nvPr>
            <p:ph type="subTitle" idx="1"/>
          </p:nvPr>
        </p:nvSpPr>
        <p:spPr>
          <a:xfrm>
            <a:off x="4538868" y="4157133"/>
            <a:ext cx="7197726" cy="2059794"/>
          </a:xfrm>
        </p:spPr>
        <p:txBody>
          <a:bodyPr>
            <a:normAutofit fontScale="92500" lnSpcReduction="20000"/>
          </a:bodyPr>
          <a:lstStyle/>
          <a:p>
            <a:pPr algn="l"/>
            <a:r>
              <a:rPr lang="en-US" dirty="0"/>
              <a:t>Sanam </a:t>
            </a:r>
            <a:r>
              <a:rPr lang="en-US" dirty="0" err="1"/>
              <a:t>Gorgannejad</a:t>
            </a:r>
            <a:endParaRPr lang="en-US" dirty="0"/>
          </a:p>
          <a:p>
            <a:pPr algn="l"/>
            <a:endParaRPr lang="en-US" dirty="0"/>
          </a:p>
          <a:p>
            <a:pPr algn="l"/>
            <a:r>
              <a:rPr lang="en-US" dirty="0"/>
              <a:t>Final project</a:t>
            </a:r>
          </a:p>
          <a:p>
            <a:pPr algn="l"/>
            <a:r>
              <a:rPr lang="en-US" dirty="0"/>
              <a:t>Data science short course</a:t>
            </a:r>
          </a:p>
          <a:p>
            <a:pPr algn="l"/>
            <a:r>
              <a:rPr lang="en-US" dirty="0"/>
              <a:t>General assembly</a:t>
            </a:r>
          </a:p>
          <a:p>
            <a:pPr algn="l"/>
            <a:r>
              <a:rPr lang="en-US" dirty="0"/>
              <a:t>April 2024</a:t>
            </a:r>
          </a:p>
        </p:txBody>
      </p:sp>
    </p:spTree>
    <p:extLst>
      <p:ext uri="{BB962C8B-B14F-4D97-AF65-F5344CB8AC3E}">
        <p14:creationId xmlns:p14="http://schemas.microsoft.com/office/powerpoint/2010/main" val="3230476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EF93BF-E2F6-25FF-CE09-9E7E7D983375}"/>
              </a:ext>
            </a:extLst>
          </p:cNvPr>
          <p:cNvSpPr txBox="1"/>
          <p:nvPr/>
        </p:nvSpPr>
        <p:spPr>
          <a:xfrm>
            <a:off x="303143" y="1002700"/>
            <a:ext cx="10018644" cy="2677656"/>
          </a:xfrm>
          <a:prstGeom prst="rect">
            <a:avLst/>
          </a:prstGeom>
          <a:noFill/>
        </p:spPr>
        <p:txBody>
          <a:bodyPr wrap="square" rtlCol="0">
            <a:spAutoFit/>
          </a:bodyPr>
          <a:lstStyle/>
          <a:p>
            <a:pPr marL="285750" indent="-285750">
              <a:buFont typeface="Wingdings" panose="05000000000000000000" pitchFamily="2" charset="2"/>
              <a:buChar char="§"/>
            </a:pPr>
            <a:r>
              <a:rPr lang="en-US" dirty="0"/>
              <a:t>Dataset:</a:t>
            </a:r>
          </a:p>
          <a:p>
            <a:pPr marL="742950" lvl="1" indent="-285750">
              <a:buFont typeface="Wingdings" panose="05000000000000000000" pitchFamily="2" charset="2"/>
              <a:buChar char="§"/>
            </a:pPr>
            <a:r>
              <a:rPr lang="en-US" dirty="0" err="1"/>
              <a:t>MotionSense</a:t>
            </a:r>
            <a:r>
              <a:rPr lang="en-US" dirty="0"/>
              <a:t> Dataset : Smartphone Sensor Data – HAR </a:t>
            </a:r>
          </a:p>
          <a:p>
            <a:pPr lvl="1"/>
            <a:r>
              <a:rPr lang="en-US" sz="1400" dirty="0"/>
              <a:t>(</a:t>
            </a:r>
            <a:r>
              <a:rPr lang="en-US" sz="1400" dirty="0">
                <a:hlinkClick r:id="rId2">
                  <a:extLst>
                    <a:ext uri="{A12FA001-AC4F-418D-AE19-62706E023703}">
                      <ahyp:hlinkClr xmlns:ahyp="http://schemas.microsoft.com/office/drawing/2018/hyperlinkcolor" val="tx"/>
                    </a:ext>
                  </a:extLst>
                </a:hlinkClick>
              </a:rPr>
              <a:t>https://www.kaggle.com/datasets/malekzadeh/motionsense-dataset</a:t>
            </a:r>
            <a:r>
              <a:rPr lang="en-US" sz="1400" dirty="0"/>
              <a:t>)</a:t>
            </a:r>
          </a:p>
          <a:p>
            <a:pPr marL="742950" lvl="1" indent="-285750">
              <a:buFont typeface="Wingdings" panose="05000000000000000000" pitchFamily="2" charset="2"/>
              <a:buChar char="§"/>
            </a:pPr>
            <a:r>
              <a:rPr lang="en-US" b="0" i="0" dirty="0">
                <a:effectLst/>
                <a:latin typeface="Inter"/>
              </a:rPr>
              <a:t>This dataset includes time-series data generated by accelerometer and gyroscope sensors (attitude, gravity, </a:t>
            </a:r>
            <a:r>
              <a:rPr lang="en-US" b="0" i="0" dirty="0" err="1">
                <a:effectLst/>
                <a:latin typeface="Inter"/>
              </a:rPr>
              <a:t>userAcceleration</a:t>
            </a:r>
            <a:r>
              <a:rPr lang="en-US" b="0" i="0" dirty="0">
                <a:effectLst/>
                <a:latin typeface="Inter"/>
              </a:rPr>
              <a:t>, and </a:t>
            </a:r>
            <a:r>
              <a:rPr lang="en-US" b="0" i="0" dirty="0" err="1">
                <a:effectLst/>
                <a:latin typeface="Inter"/>
              </a:rPr>
              <a:t>rotationRate</a:t>
            </a:r>
            <a:r>
              <a:rPr lang="en-US" b="0" i="0" dirty="0">
                <a:effectLst/>
                <a:latin typeface="Inter"/>
              </a:rPr>
              <a:t>).</a:t>
            </a:r>
            <a:endParaRPr lang="en-US" sz="1400" b="0" i="0" dirty="0">
              <a:effectLst/>
              <a:latin typeface="Inter"/>
            </a:endParaRPr>
          </a:p>
          <a:p>
            <a:pPr marL="742950" lvl="1" indent="-285750">
              <a:buFont typeface="Wingdings" panose="05000000000000000000" pitchFamily="2" charset="2"/>
              <a:buChar char="§"/>
            </a:pPr>
            <a:endParaRPr lang="en-US" sz="1400" dirty="0">
              <a:latin typeface="Inter"/>
            </a:endParaRPr>
          </a:p>
          <a:p>
            <a:pPr marL="742950" lvl="1" indent="-285750">
              <a:buFont typeface="Wingdings" panose="05000000000000000000" pitchFamily="2" charset="2"/>
              <a:buChar char="§"/>
            </a:pPr>
            <a:endParaRPr lang="en-US" sz="1400" dirty="0">
              <a:latin typeface="Inter"/>
            </a:endParaRPr>
          </a:p>
          <a:p>
            <a:pPr marL="285750" indent="-285750">
              <a:buFont typeface="Wingdings" panose="05000000000000000000" pitchFamily="2" charset="2"/>
              <a:buChar char="§"/>
            </a:pPr>
            <a:r>
              <a:rPr lang="en-US" dirty="0">
                <a:latin typeface="Inter"/>
              </a:rPr>
              <a:t>Given the sensor data, can we predict whether the person is </a:t>
            </a:r>
            <a:r>
              <a:rPr lang="en-US" b="1" dirty="0">
                <a:latin typeface="Inter"/>
              </a:rPr>
              <a:t>walking, jogging, sitting, standing, upstairs, downstairs</a:t>
            </a:r>
          </a:p>
          <a:p>
            <a:endParaRPr lang="en-US" dirty="0"/>
          </a:p>
        </p:txBody>
      </p:sp>
      <p:sp>
        <p:nvSpPr>
          <p:cNvPr id="2" name="Title 1">
            <a:extLst>
              <a:ext uri="{FF2B5EF4-FFF2-40B4-BE49-F238E27FC236}">
                <a16:creationId xmlns:a16="http://schemas.microsoft.com/office/drawing/2014/main" id="{1B279133-ACCE-2365-BAFF-B73F6F5CE979}"/>
              </a:ext>
            </a:extLst>
          </p:cNvPr>
          <p:cNvSpPr>
            <a:spLocks noGrp="1"/>
          </p:cNvSpPr>
          <p:nvPr>
            <p:ph type="title"/>
          </p:nvPr>
        </p:nvSpPr>
        <p:spPr>
          <a:xfrm>
            <a:off x="208012" y="-184544"/>
            <a:ext cx="9905998" cy="1478570"/>
          </a:xfrm>
        </p:spPr>
        <p:txBody>
          <a:bodyPr/>
          <a:lstStyle/>
          <a:p>
            <a:r>
              <a:rPr lang="en-US" dirty="0"/>
              <a:t>DATA OVERVIEW AND Problem Statement</a:t>
            </a:r>
          </a:p>
        </p:txBody>
      </p:sp>
      <p:sp>
        <p:nvSpPr>
          <p:cNvPr id="4" name="Rectangle: Rounded Corners 3">
            <a:extLst>
              <a:ext uri="{FF2B5EF4-FFF2-40B4-BE49-F238E27FC236}">
                <a16:creationId xmlns:a16="http://schemas.microsoft.com/office/drawing/2014/main" id="{92E71512-A814-7DF4-F40F-308249256E8F}"/>
              </a:ext>
            </a:extLst>
          </p:cNvPr>
          <p:cNvSpPr/>
          <p:nvPr/>
        </p:nvSpPr>
        <p:spPr>
          <a:xfrm>
            <a:off x="3104324" y="3580977"/>
            <a:ext cx="5100428" cy="60339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Human activity recognition with mobile sensing</a:t>
            </a:r>
          </a:p>
        </p:txBody>
      </p:sp>
      <p:pic>
        <p:nvPicPr>
          <p:cNvPr id="6" name="Graphic 5" descr="Run with solid fill">
            <a:extLst>
              <a:ext uri="{FF2B5EF4-FFF2-40B4-BE49-F238E27FC236}">
                <a16:creationId xmlns:a16="http://schemas.microsoft.com/office/drawing/2014/main" id="{4E5D7CA1-EF37-4C2D-B53E-66DD669C4B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2109" y="3641407"/>
            <a:ext cx="914400" cy="914400"/>
          </a:xfrm>
          <a:prstGeom prst="rect">
            <a:avLst/>
          </a:prstGeom>
        </p:spPr>
      </p:pic>
      <p:pic>
        <p:nvPicPr>
          <p:cNvPr id="8" name="Graphic 7" descr="Downstairs with solid fill">
            <a:extLst>
              <a:ext uri="{FF2B5EF4-FFF2-40B4-BE49-F238E27FC236}">
                <a16:creationId xmlns:a16="http://schemas.microsoft.com/office/drawing/2014/main" id="{1C56155C-2D90-62B2-AAC1-2500542E8AE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64756" y="3727174"/>
            <a:ext cx="914400" cy="914400"/>
          </a:xfrm>
          <a:prstGeom prst="rect">
            <a:avLst/>
          </a:prstGeom>
        </p:spPr>
      </p:pic>
      <p:pic>
        <p:nvPicPr>
          <p:cNvPr id="10" name="Graphic 9" descr="Upstairs with solid fill">
            <a:extLst>
              <a:ext uri="{FF2B5EF4-FFF2-40B4-BE49-F238E27FC236}">
                <a16:creationId xmlns:a16="http://schemas.microsoft.com/office/drawing/2014/main" id="{C31D7A5D-6F1A-C8CF-C6B0-1802DF0DABA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50217" y="3747052"/>
            <a:ext cx="914400" cy="914400"/>
          </a:xfrm>
          <a:prstGeom prst="rect">
            <a:avLst/>
          </a:prstGeom>
        </p:spPr>
      </p:pic>
      <p:sp>
        <p:nvSpPr>
          <p:cNvPr id="11" name="TextBox 10">
            <a:extLst>
              <a:ext uri="{FF2B5EF4-FFF2-40B4-BE49-F238E27FC236}">
                <a16:creationId xmlns:a16="http://schemas.microsoft.com/office/drawing/2014/main" id="{CABB9DA5-A880-25DA-C763-3DCB91DEFD2D}"/>
              </a:ext>
            </a:extLst>
          </p:cNvPr>
          <p:cNvSpPr txBox="1"/>
          <p:nvPr/>
        </p:nvSpPr>
        <p:spPr>
          <a:xfrm>
            <a:off x="2395332" y="4371141"/>
            <a:ext cx="6412396" cy="36933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24 participants and 15 trials/participant </a:t>
            </a:r>
            <a:r>
              <a:rPr lang="en-US" dirty="0">
                <a:sym typeface="Wingdings" panose="05000000000000000000" pitchFamily="2" charset="2"/>
              </a:rPr>
              <a:t> </a:t>
            </a:r>
            <a:r>
              <a:rPr lang="en-US" b="1" dirty="0">
                <a:sym typeface="Wingdings" panose="05000000000000000000" pitchFamily="2" charset="2"/>
              </a:rPr>
              <a:t>360</a:t>
            </a:r>
            <a:r>
              <a:rPr lang="en-US" dirty="0">
                <a:sym typeface="Wingdings" panose="05000000000000000000" pitchFamily="2" charset="2"/>
              </a:rPr>
              <a:t> total trials </a:t>
            </a:r>
            <a:endParaRPr lang="en-US" dirty="0"/>
          </a:p>
        </p:txBody>
      </p:sp>
      <p:sp>
        <p:nvSpPr>
          <p:cNvPr id="12" name="TextBox 11">
            <a:extLst>
              <a:ext uri="{FF2B5EF4-FFF2-40B4-BE49-F238E27FC236}">
                <a16:creationId xmlns:a16="http://schemas.microsoft.com/office/drawing/2014/main" id="{5CF8FF1C-1150-1BF3-2EEF-47FFC1ED1BC9}"/>
              </a:ext>
            </a:extLst>
          </p:cNvPr>
          <p:cNvSpPr txBox="1"/>
          <p:nvPr/>
        </p:nvSpPr>
        <p:spPr>
          <a:xfrm>
            <a:off x="2395332" y="4875159"/>
            <a:ext cx="6412396" cy="1231106"/>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X: 12</a:t>
            </a:r>
            <a:r>
              <a:rPr lang="en-US" dirty="0"/>
              <a:t> features from </a:t>
            </a:r>
            <a:r>
              <a:rPr lang="en-US" i="0" dirty="0">
                <a:solidFill>
                  <a:srgbClr val="3C4043"/>
                </a:solidFill>
                <a:effectLst/>
                <a:latin typeface="Inter"/>
              </a:rPr>
              <a:t>accelerometer and gyroscope sensors:</a:t>
            </a:r>
          </a:p>
          <a:p>
            <a:pPr algn="ctr"/>
            <a:r>
              <a:rPr lang="en-US" sz="1400" dirty="0"/>
              <a:t>'</a:t>
            </a:r>
            <a:r>
              <a:rPr lang="en-US" sz="1400" dirty="0" err="1"/>
              <a:t>attitude.roll</a:t>
            </a:r>
            <a:r>
              <a:rPr lang="en-US" sz="1400" dirty="0"/>
              <a:t>', '</a:t>
            </a:r>
            <a:r>
              <a:rPr lang="en-US" sz="1400" dirty="0" err="1"/>
              <a:t>attitude.pitch</a:t>
            </a:r>
            <a:r>
              <a:rPr lang="en-US" sz="1400" dirty="0"/>
              <a:t>', '</a:t>
            </a:r>
            <a:r>
              <a:rPr lang="en-US" sz="1400" dirty="0" err="1"/>
              <a:t>attitude.yaw</a:t>
            </a:r>
            <a:r>
              <a:rPr lang="en-US" sz="1400" dirty="0"/>
              <a:t>', '</a:t>
            </a:r>
            <a:r>
              <a:rPr lang="en-US" sz="1400" dirty="0" err="1"/>
              <a:t>gravity.x</a:t>
            </a:r>
            <a:r>
              <a:rPr lang="en-US" sz="1400" dirty="0"/>
              <a:t>',</a:t>
            </a:r>
          </a:p>
          <a:p>
            <a:pPr algn="ctr"/>
            <a:r>
              <a:rPr lang="en-US" sz="1400" dirty="0"/>
              <a:t>      '</a:t>
            </a:r>
            <a:r>
              <a:rPr lang="en-US" sz="1400" dirty="0" err="1"/>
              <a:t>gravity.y</a:t>
            </a:r>
            <a:r>
              <a:rPr lang="en-US" sz="1400" dirty="0"/>
              <a:t>', '</a:t>
            </a:r>
            <a:r>
              <a:rPr lang="en-US" sz="1400" dirty="0" err="1"/>
              <a:t>gravity.z</a:t>
            </a:r>
            <a:r>
              <a:rPr lang="en-US" sz="1400" dirty="0"/>
              <a:t>', '</a:t>
            </a:r>
            <a:r>
              <a:rPr lang="en-US" sz="1400" dirty="0" err="1"/>
              <a:t>rotationRate.x</a:t>
            </a:r>
            <a:r>
              <a:rPr lang="en-US" sz="1400" dirty="0"/>
              <a:t>', '</a:t>
            </a:r>
            <a:r>
              <a:rPr lang="en-US" sz="1400" dirty="0" err="1"/>
              <a:t>rotationRate.y</a:t>
            </a:r>
            <a:r>
              <a:rPr lang="en-US" sz="1400" dirty="0"/>
              <a:t>',</a:t>
            </a:r>
          </a:p>
          <a:p>
            <a:pPr algn="ctr"/>
            <a:r>
              <a:rPr lang="en-US" sz="1400" dirty="0"/>
              <a:t>       '</a:t>
            </a:r>
            <a:r>
              <a:rPr lang="en-US" sz="1400" dirty="0" err="1"/>
              <a:t>rotationRate.z</a:t>
            </a:r>
            <a:r>
              <a:rPr lang="en-US" sz="1400" dirty="0"/>
              <a:t>', '</a:t>
            </a:r>
            <a:r>
              <a:rPr lang="en-US" sz="1400" dirty="0" err="1"/>
              <a:t>userAcceleration.x</a:t>
            </a:r>
            <a:r>
              <a:rPr lang="en-US" sz="1400" dirty="0"/>
              <a:t>', '</a:t>
            </a:r>
            <a:r>
              <a:rPr lang="en-US" sz="1400" dirty="0" err="1"/>
              <a:t>userAcceleration.y</a:t>
            </a:r>
            <a:r>
              <a:rPr lang="en-US" sz="1400" dirty="0"/>
              <a:t>',</a:t>
            </a:r>
          </a:p>
          <a:p>
            <a:pPr algn="ctr"/>
            <a:r>
              <a:rPr lang="en-US" sz="1400" dirty="0"/>
              <a:t>       '</a:t>
            </a:r>
            <a:r>
              <a:rPr lang="en-US" sz="1400" dirty="0" err="1"/>
              <a:t>userAcceleration.z</a:t>
            </a:r>
            <a:r>
              <a:rPr lang="en-US" sz="1400" dirty="0"/>
              <a:t>'</a:t>
            </a:r>
          </a:p>
        </p:txBody>
      </p:sp>
      <p:sp>
        <p:nvSpPr>
          <p:cNvPr id="14" name="TextBox 13">
            <a:extLst>
              <a:ext uri="{FF2B5EF4-FFF2-40B4-BE49-F238E27FC236}">
                <a16:creationId xmlns:a16="http://schemas.microsoft.com/office/drawing/2014/main" id="{8A8D225E-A482-EF3B-2688-3CDC4F3AFF95}"/>
              </a:ext>
            </a:extLst>
          </p:cNvPr>
          <p:cNvSpPr txBox="1"/>
          <p:nvPr/>
        </p:nvSpPr>
        <p:spPr>
          <a:xfrm>
            <a:off x="4697893" y="6207530"/>
            <a:ext cx="2244587" cy="36933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a:t>Y: 6</a:t>
            </a:r>
            <a:r>
              <a:rPr lang="en-US"/>
              <a:t> activity classes</a:t>
            </a:r>
            <a:endParaRPr lang="en-US" dirty="0"/>
          </a:p>
        </p:txBody>
      </p:sp>
    </p:spTree>
    <p:extLst>
      <p:ext uri="{BB962C8B-B14F-4D97-AF65-F5344CB8AC3E}">
        <p14:creationId xmlns:p14="http://schemas.microsoft.com/office/powerpoint/2010/main" val="1021031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E4674-8C86-9B39-98BD-1F67B84755B1}"/>
              </a:ext>
            </a:extLst>
          </p:cNvPr>
          <p:cNvSpPr>
            <a:spLocks noGrp="1"/>
          </p:cNvSpPr>
          <p:nvPr>
            <p:ph type="title"/>
          </p:nvPr>
        </p:nvSpPr>
        <p:spPr/>
        <p:txBody>
          <a:bodyPr/>
          <a:lstStyle/>
          <a:p>
            <a:r>
              <a:rPr lang="en-US" dirty="0"/>
              <a:t>Exploratory data analysis</a:t>
            </a:r>
          </a:p>
        </p:txBody>
      </p:sp>
      <p:sp>
        <p:nvSpPr>
          <p:cNvPr id="3" name="TextBox 2">
            <a:extLst>
              <a:ext uri="{FF2B5EF4-FFF2-40B4-BE49-F238E27FC236}">
                <a16:creationId xmlns:a16="http://schemas.microsoft.com/office/drawing/2014/main" id="{38F89B65-6582-D5EB-2724-2B35DD5FD54B}"/>
              </a:ext>
            </a:extLst>
          </p:cNvPr>
          <p:cNvSpPr txBox="1"/>
          <p:nvPr/>
        </p:nvSpPr>
        <p:spPr>
          <a:xfrm>
            <a:off x="477078" y="1762693"/>
            <a:ext cx="9014792"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t>The  features are timeseries sensor data</a:t>
            </a:r>
          </a:p>
          <a:p>
            <a:pPr marL="285750" indent="-285750">
              <a:buFont typeface="Wingdings" panose="05000000000000000000" pitchFamily="2" charset="2"/>
              <a:buChar char="§"/>
            </a:pPr>
            <a:r>
              <a:rPr lang="en-US" dirty="0">
                <a:latin typeface="+mj-lt"/>
              </a:rPr>
              <a:t>For simplicity, the participant information was not incorporated in predictions</a:t>
            </a:r>
          </a:p>
        </p:txBody>
      </p:sp>
      <p:grpSp>
        <p:nvGrpSpPr>
          <p:cNvPr id="8" name="Group 7">
            <a:extLst>
              <a:ext uri="{FF2B5EF4-FFF2-40B4-BE49-F238E27FC236}">
                <a16:creationId xmlns:a16="http://schemas.microsoft.com/office/drawing/2014/main" id="{13D4726A-3206-6E8A-5C61-30FE1959F2C7}"/>
              </a:ext>
            </a:extLst>
          </p:cNvPr>
          <p:cNvGrpSpPr>
            <a:grpSpLocks noChangeAspect="1"/>
          </p:cNvGrpSpPr>
          <p:nvPr/>
        </p:nvGrpSpPr>
        <p:grpSpPr>
          <a:xfrm>
            <a:off x="60960" y="2804973"/>
            <a:ext cx="12070080" cy="1514288"/>
            <a:chOff x="0" y="2265422"/>
            <a:chExt cx="11229596" cy="1408843"/>
          </a:xfrm>
        </p:grpSpPr>
        <p:pic>
          <p:nvPicPr>
            <p:cNvPr id="5" name="Picture 4">
              <a:extLst>
                <a:ext uri="{FF2B5EF4-FFF2-40B4-BE49-F238E27FC236}">
                  <a16:creationId xmlns:a16="http://schemas.microsoft.com/office/drawing/2014/main" id="{21D8CD85-822A-C318-E84C-ACB692D8B61A}"/>
                </a:ext>
              </a:extLst>
            </p:cNvPr>
            <p:cNvPicPr>
              <a:picLocks noChangeAspect="1"/>
            </p:cNvPicPr>
            <p:nvPr/>
          </p:nvPicPr>
          <p:blipFill>
            <a:blip r:embed="rId2"/>
            <a:stretch>
              <a:fillRect/>
            </a:stretch>
          </p:blipFill>
          <p:spPr>
            <a:xfrm>
              <a:off x="0" y="2265422"/>
              <a:ext cx="8002534" cy="1408843"/>
            </a:xfrm>
            <a:prstGeom prst="rect">
              <a:avLst/>
            </a:prstGeom>
          </p:spPr>
        </p:pic>
        <p:pic>
          <p:nvPicPr>
            <p:cNvPr id="7" name="Picture 6">
              <a:extLst>
                <a:ext uri="{FF2B5EF4-FFF2-40B4-BE49-F238E27FC236}">
                  <a16:creationId xmlns:a16="http://schemas.microsoft.com/office/drawing/2014/main" id="{CF26361A-A217-B0C9-08ED-7D1047CFCDC1}"/>
                </a:ext>
              </a:extLst>
            </p:cNvPr>
            <p:cNvPicPr>
              <a:picLocks noChangeAspect="1"/>
            </p:cNvPicPr>
            <p:nvPr/>
          </p:nvPicPr>
          <p:blipFill>
            <a:blip r:embed="rId3"/>
            <a:stretch>
              <a:fillRect/>
            </a:stretch>
          </p:blipFill>
          <p:spPr>
            <a:xfrm>
              <a:off x="8002534" y="2265422"/>
              <a:ext cx="3227062" cy="1408843"/>
            </a:xfrm>
            <a:prstGeom prst="rect">
              <a:avLst/>
            </a:prstGeom>
          </p:spPr>
        </p:pic>
      </p:grpSp>
      <p:pic>
        <p:nvPicPr>
          <p:cNvPr id="11" name="Picture 10">
            <a:extLst>
              <a:ext uri="{FF2B5EF4-FFF2-40B4-BE49-F238E27FC236}">
                <a16:creationId xmlns:a16="http://schemas.microsoft.com/office/drawing/2014/main" id="{384E3EF2-0E40-7262-D55F-194B08FE50D1}"/>
              </a:ext>
            </a:extLst>
          </p:cNvPr>
          <p:cNvPicPr>
            <a:picLocks noChangeAspect="1"/>
          </p:cNvPicPr>
          <p:nvPr/>
        </p:nvPicPr>
        <p:blipFill>
          <a:blip r:embed="rId4"/>
          <a:stretch>
            <a:fillRect/>
          </a:stretch>
        </p:blipFill>
        <p:spPr>
          <a:xfrm>
            <a:off x="1327978" y="4410054"/>
            <a:ext cx="2757005" cy="2338615"/>
          </a:xfrm>
          <a:prstGeom prst="rect">
            <a:avLst/>
          </a:prstGeom>
        </p:spPr>
      </p:pic>
      <p:pic>
        <p:nvPicPr>
          <p:cNvPr id="13" name="Picture 12">
            <a:extLst>
              <a:ext uri="{FF2B5EF4-FFF2-40B4-BE49-F238E27FC236}">
                <a16:creationId xmlns:a16="http://schemas.microsoft.com/office/drawing/2014/main" id="{C99BBF8A-ECEE-DB3E-3F4F-DE7D846A59D4}"/>
              </a:ext>
            </a:extLst>
          </p:cNvPr>
          <p:cNvPicPr>
            <a:picLocks noChangeAspect="1"/>
          </p:cNvPicPr>
          <p:nvPr/>
        </p:nvPicPr>
        <p:blipFill>
          <a:blip r:embed="rId5"/>
          <a:stretch>
            <a:fillRect/>
          </a:stretch>
        </p:blipFill>
        <p:spPr>
          <a:xfrm>
            <a:off x="4560907" y="4410055"/>
            <a:ext cx="2770548" cy="2338614"/>
          </a:xfrm>
          <a:prstGeom prst="rect">
            <a:avLst/>
          </a:prstGeom>
        </p:spPr>
      </p:pic>
      <p:pic>
        <p:nvPicPr>
          <p:cNvPr id="15" name="Picture 14">
            <a:extLst>
              <a:ext uri="{FF2B5EF4-FFF2-40B4-BE49-F238E27FC236}">
                <a16:creationId xmlns:a16="http://schemas.microsoft.com/office/drawing/2014/main" id="{FD435237-B4AC-43FD-0BEF-D925BFD9DBA1}"/>
              </a:ext>
            </a:extLst>
          </p:cNvPr>
          <p:cNvPicPr>
            <a:picLocks noChangeAspect="1"/>
          </p:cNvPicPr>
          <p:nvPr/>
        </p:nvPicPr>
        <p:blipFill>
          <a:blip r:embed="rId6"/>
          <a:stretch>
            <a:fillRect/>
          </a:stretch>
        </p:blipFill>
        <p:spPr>
          <a:xfrm>
            <a:off x="7827063" y="4409113"/>
            <a:ext cx="2511353" cy="2339556"/>
          </a:xfrm>
          <a:prstGeom prst="rect">
            <a:avLst/>
          </a:prstGeom>
        </p:spPr>
      </p:pic>
    </p:spTree>
    <p:extLst>
      <p:ext uri="{BB962C8B-B14F-4D97-AF65-F5344CB8AC3E}">
        <p14:creationId xmlns:p14="http://schemas.microsoft.com/office/powerpoint/2010/main" val="4201031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088A4-43B5-FE38-8BCC-F0A6C55DF341}"/>
              </a:ext>
            </a:extLst>
          </p:cNvPr>
          <p:cNvSpPr>
            <a:spLocks noGrp="1"/>
          </p:cNvSpPr>
          <p:nvPr>
            <p:ph type="title"/>
          </p:nvPr>
        </p:nvSpPr>
        <p:spPr>
          <a:xfrm>
            <a:off x="280765" y="423447"/>
            <a:ext cx="10131425" cy="1456267"/>
          </a:xfrm>
        </p:spPr>
        <p:txBody>
          <a:bodyPr/>
          <a:lstStyle/>
          <a:p>
            <a:r>
              <a:rPr lang="en-US" dirty="0"/>
              <a:t>Features</a:t>
            </a:r>
          </a:p>
        </p:txBody>
      </p:sp>
      <p:sp>
        <p:nvSpPr>
          <p:cNvPr id="8" name="TextBox 7">
            <a:extLst>
              <a:ext uri="{FF2B5EF4-FFF2-40B4-BE49-F238E27FC236}">
                <a16:creationId xmlns:a16="http://schemas.microsoft.com/office/drawing/2014/main" id="{80B1D589-84C3-A338-4534-168961EAD755}"/>
              </a:ext>
            </a:extLst>
          </p:cNvPr>
          <p:cNvSpPr txBox="1"/>
          <p:nvPr/>
        </p:nvSpPr>
        <p:spPr>
          <a:xfrm>
            <a:off x="329792" y="1600193"/>
            <a:ext cx="4137847" cy="5078313"/>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mj-lt"/>
              </a:rPr>
              <a:t>This is the histogram of the distribution of features for different type of activities.</a:t>
            </a:r>
          </a:p>
          <a:p>
            <a:pPr marL="285750" indent="-285750">
              <a:buFont typeface="Wingdings" panose="05000000000000000000" pitchFamily="2" charset="2"/>
              <a:buChar char="§"/>
            </a:pPr>
            <a:endParaRPr lang="en-US" dirty="0">
              <a:latin typeface="+mj-lt"/>
            </a:endParaRPr>
          </a:p>
          <a:p>
            <a:pPr marL="285750" indent="-285750">
              <a:buFont typeface="Wingdings" panose="05000000000000000000" pitchFamily="2" charset="2"/>
              <a:buChar char="§"/>
            </a:pPr>
            <a:r>
              <a:rPr lang="en-US" dirty="0">
                <a:latin typeface="+mj-lt"/>
              </a:rPr>
              <a:t>No null in the dataset – all features are floats </a:t>
            </a:r>
          </a:p>
          <a:p>
            <a:pPr marL="285750" indent="-285750">
              <a:buFont typeface="Wingdings" panose="05000000000000000000" pitchFamily="2" charset="2"/>
              <a:buChar char="§"/>
            </a:pPr>
            <a:r>
              <a:rPr lang="en-US" dirty="0">
                <a:latin typeface="+mj-lt"/>
              </a:rPr>
              <a:t>No categorical feature</a:t>
            </a:r>
          </a:p>
          <a:p>
            <a:pPr marL="285750" indent="-285750">
              <a:buFont typeface="Wingdings" panose="05000000000000000000" pitchFamily="2" charset="2"/>
              <a:buChar char="§"/>
            </a:pPr>
            <a:endParaRPr lang="en-US" dirty="0">
              <a:latin typeface="+mj-lt"/>
            </a:endParaRPr>
          </a:p>
          <a:p>
            <a:pPr marL="285750" indent="-285750">
              <a:buFont typeface="Wingdings" panose="05000000000000000000" pitchFamily="2" charset="2"/>
              <a:buChar char="§"/>
            </a:pPr>
            <a:r>
              <a:rPr lang="en-US" dirty="0">
                <a:latin typeface="+mj-lt"/>
              </a:rPr>
              <a:t>The x axis of the histogram plots shows that features are at different ranges. This highlights the necessity to normalize the sensor data before training the model.</a:t>
            </a:r>
          </a:p>
          <a:p>
            <a:pPr marL="285750" indent="-285750">
              <a:buFont typeface="Wingdings" panose="05000000000000000000" pitchFamily="2" charset="2"/>
              <a:buChar char="§"/>
            </a:pPr>
            <a:endParaRPr lang="en-US" dirty="0">
              <a:latin typeface="+mj-lt"/>
            </a:endParaRPr>
          </a:p>
          <a:p>
            <a:pPr marL="285750" indent="-285750">
              <a:buFont typeface="Wingdings" panose="05000000000000000000" pitchFamily="2" charset="2"/>
              <a:buChar char="§"/>
            </a:pPr>
            <a:r>
              <a:rPr lang="en-US" dirty="0">
                <a:latin typeface="+mj-lt"/>
              </a:rPr>
              <a:t>The first two row feature show differentiation between the distribution of the signals, this is not detectable qualitatively for the last two rows</a:t>
            </a:r>
          </a:p>
        </p:txBody>
      </p:sp>
      <p:pic>
        <p:nvPicPr>
          <p:cNvPr id="10" name="Picture 9">
            <a:extLst>
              <a:ext uri="{FF2B5EF4-FFF2-40B4-BE49-F238E27FC236}">
                <a16:creationId xmlns:a16="http://schemas.microsoft.com/office/drawing/2014/main" id="{DE7480F6-99FA-7A8D-324C-3443212EC285}"/>
              </a:ext>
            </a:extLst>
          </p:cNvPr>
          <p:cNvPicPr>
            <a:picLocks noChangeAspect="1"/>
          </p:cNvPicPr>
          <p:nvPr/>
        </p:nvPicPr>
        <p:blipFill>
          <a:blip r:embed="rId2"/>
          <a:stretch>
            <a:fillRect/>
          </a:stretch>
        </p:blipFill>
        <p:spPr>
          <a:xfrm>
            <a:off x="4464470" y="581910"/>
            <a:ext cx="7613374" cy="5799012"/>
          </a:xfrm>
          <a:prstGeom prst="rect">
            <a:avLst/>
          </a:prstGeom>
        </p:spPr>
      </p:pic>
    </p:spTree>
    <p:extLst>
      <p:ext uri="{BB962C8B-B14F-4D97-AF65-F5344CB8AC3E}">
        <p14:creationId xmlns:p14="http://schemas.microsoft.com/office/powerpoint/2010/main" val="2601163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8A1B3-F5D6-AC90-4123-D1C4A1A7B778}"/>
              </a:ext>
            </a:extLst>
          </p:cNvPr>
          <p:cNvSpPr>
            <a:spLocks noGrp="1"/>
          </p:cNvSpPr>
          <p:nvPr>
            <p:ph type="title"/>
          </p:nvPr>
        </p:nvSpPr>
        <p:spPr>
          <a:xfrm>
            <a:off x="824949" y="181265"/>
            <a:ext cx="9905998" cy="1478570"/>
          </a:xfrm>
        </p:spPr>
        <p:txBody>
          <a:bodyPr/>
          <a:lstStyle/>
          <a:p>
            <a:r>
              <a:rPr lang="en-US" dirty="0"/>
              <a:t>Approach (I) for model development</a:t>
            </a:r>
          </a:p>
        </p:txBody>
      </p:sp>
      <p:graphicFrame>
        <p:nvGraphicFramePr>
          <p:cNvPr id="6" name="Diagram 5">
            <a:extLst>
              <a:ext uri="{FF2B5EF4-FFF2-40B4-BE49-F238E27FC236}">
                <a16:creationId xmlns:a16="http://schemas.microsoft.com/office/drawing/2014/main" id="{97BAFE42-52B4-C2D8-5217-8792FA3FB0E1}"/>
              </a:ext>
            </a:extLst>
          </p:cNvPr>
          <p:cNvGraphicFramePr/>
          <p:nvPr>
            <p:extLst>
              <p:ext uri="{D42A27DB-BD31-4B8C-83A1-F6EECF244321}">
                <p14:modId xmlns:p14="http://schemas.microsoft.com/office/powerpoint/2010/main" val="3255939354"/>
              </p:ext>
            </p:extLst>
          </p:nvPr>
        </p:nvGraphicFramePr>
        <p:xfrm>
          <a:off x="208169" y="-655981"/>
          <a:ext cx="11584609" cy="62625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a:extLst>
              <a:ext uri="{FF2B5EF4-FFF2-40B4-BE49-F238E27FC236}">
                <a16:creationId xmlns:a16="http://schemas.microsoft.com/office/drawing/2014/main" id="{D8B62881-BA15-B6CE-AE80-ABD7CABB78CF}"/>
              </a:ext>
            </a:extLst>
          </p:cNvPr>
          <p:cNvSpPr/>
          <p:nvPr/>
        </p:nvSpPr>
        <p:spPr>
          <a:xfrm>
            <a:off x="208169" y="3155674"/>
            <a:ext cx="1808922" cy="114300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85750" indent="-285750">
              <a:buFont typeface="Wingdings" panose="05000000000000000000" pitchFamily="2" charset="2"/>
              <a:buChar char="§"/>
            </a:pPr>
            <a:r>
              <a:rPr lang="en-US" dirty="0">
                <a:solidFill>
                  <a:schemeClr val="tx1"/>
                </a:solidFill>
              </a:rPr>
              <a:t>Merging csv files</a:t>
            </a:r>
          </a:p>
        </p:txBody>
      </p:sp>
      <p:sp>
        <p:nvSpPr>
          <p:cNvPr id="11" name="Rectangle 10">
            <a:extLst>
              <a:ext uri="{FF2B5EF4-FFF2-40B4-BE49-F238E27FC236}">
                <a16:creationId xmlns:a16="http://schemas.microsoft.com/office/drawing/2014/main" id="{D5E8E481-F946-6DE6-FC17-4C6DD87F36E5}"/>
              </a:ext>
            </a:extLst>
          </p:cNvPr>
          <p:cNvSpPr/>
          <p:nvPr/>
        </p:nvSpPr>
        <p:spPr>
          <a:xfrm>
            <a:off x="4204260" y="3155674"/>
            <a:ext cx="1808922" cy="114300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85750" indent="-285750">
              <a:buFont typeface="Wingdings" panose="05000000000000000000" pitchFamily="2" charset="2"/>
              <a:buChar char="§"/>
            </a:pPr>
            <a:r>
              <a:rPr lang="en-US" dirty="0">
                <a:solidFill>
                  <a:schemeClr val="tx1"/>
                </a:solidFill>
              </a:rPr>
              <a:t>Mean and std</a:t>
            </a:r>
          </a:p>
        </p:txBody>
      </p:sp>
      <p:sp>
        <p:nvSpPr>
          <p:cNvPr id="12" name="Rectangle 11">
            <a:extLst>
              <a:ext uri="{FF2B5EF4-FFF2-40B4-BE49-F238E27FC236}">
                <a16:creationId xmlns:a16="http://schemas.microsoft.com/office/drawing/2014/main" id="{BA6A24CA-A41A-01FD-DF62-366278F0D629}"/>
              </a:ext>
            </a:extLst>
          </p:cNvPr>
          <p:cNvSpPr/>
          <p:nvPr/>
        </p:nvSpPr>
        <p:spPr>
          <a:xfrm>
            <a:off x="6183253" y="3155674"/>
            <a:ext cx="1808922" cy="114300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85750" indent="-285750">
              <a:buFont typeface="Wingdings" panose="05000000000000000000" pitchFamily="2" charset="2"/>
              <a:buChar char="§"/>
            </a:pPr>
            <a:r>
              <a:rPr lang="en-US" dirty="0" err="1">
                <a:solidFill>
                  <a:schemeClr val="tx1"/>
                </a:solidFill>
              </a:rPr>
              <a:t>n_estimators</a:t>
            </a:r>
            <a:endParaRPr lang="en-US" dirty="0">
              <a:solidFill>
                <a:schemeClr val="tx1"/>
              </a:solidFill>
            </a:endParaRPr>
          </a:p>
          <a:p>
            <a:pPr marL="285750" indent="-285750">
              <a:buFont typeface="Wingdings" panose="05000000000000000000" pitchFamily="2" charset="2"/>
              <a:buChar char="§"/>
            </a:pPr>
            <a:r>
              <a:rPr lang="en-US" dirty="0" err="1">
                <a:solidFill>
                  <a:schemeClr val="tx1"/>
                </a:solidFill>
              </a:rPr>
              <a:t>Max_depth</a:t>
            </a:r>
            <a:endParaRPr lang="en-US" dirty="0">
              <a:solidFill>
                <a:schemeClr val="tx1"/>
              </a:solidFill>
            </a:endParaRPr>
          </a:p>
        </p:txBody>
      </p:sp>
      <p:sp>
        <p:nvSpPr>
          <p:cNvPr id="13" name="Rectangle 12">
            <a:extLst>
              <a:ext uri="{FF2B5EF4-FFF2-40B4-BE49-F238E27FC236}">
                <a16:creationId xmlns:a16="http://schemas.microsoft.com/office/drawing/2014/main" id="{65045B69-D4FA-B614-5A6A-F01E96DE9B91}"/>
              </a:ext>
            </a:extLst>
          </p:cNvPr>
          <p:cNvSpPr/>
          <p:nvPr/>
        </p:nvSpPr>
        <p:spPr>
          <a:xfrm>
            <a:off x="8194272" y="3155674"/>
            <a:ext cx="1808922" cy="114300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85750" indent="-285750">
              <a:buFont typeface="Wingdings" panose="05000000000000000000" pitchFamily="2" charset="2"/>
              <a:buChar char="§"/>
            </a:pPr>
            <a:r>
              <a:rPr lang="en-US" dirty="0">
                <a:solidFill>
                  <a:schemeClr val="tx1"/>
                </a:solidFill>
              </a:rPr>
              <a:t>Random Forest</a:t>
            </a:r>
          </a:p>
        </p:txBody>
      </p:sp>
      <p:sp>
        <p:nvSpPr>
          <p:cNvPr id="14" name="Rectangle 13">
            <a:extLst>
              <a:ext uri="{FF2B5EF4-FFF2-40B4-BE49-F238E27FC236}">
                <a16:creationId xmlns:a16="http://schemas.microsoft.com/office/drawing/2014/main" id="{992A8769-AEE1-B458-729F-F73BCDD19D44}"/>
              </a:ext>
            </a:extLst>
          </p:cNvPr>
          <p:cNvSpPr/>
          <p:nvPr/>
        </p:nvSpPr>
        <p:spPr>
          <a:xfrm>
            <a:off x="10185953" y="3155673"/>
            <a:ext cx="1808922" cy="2131943"/>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85750" indent="-285750">
              <a:buFont typeface="Wingdings" panose="05000000000000000000" pitchFamily="2" charset="2"/>
              <a:buChar char="§"/>
            </a:pPr>
            <a:endParaRPr lang="en-US" dirty="0">
              <a:solidFill>
                <a:schemeClr val="tx1"/>
              </a:solidFill>
            </a:endParaRPr>
          </a:p>
          <a:p>
            <a:pPr marL="285750" indent="-285750">
              <a:buFont typeface="Wingdings" panose="05000000000000000000" pitchFamily="2" charset="2"/>
              <a:buChar char="§"/>
            </a:pPr>
            <a:r>
              <a:rPr lang="en-US" dirty="0">
                <a:solidFill>
                  <a:schemeClr val="tx1"/>
                </a:solidFill>
              </a:rPr>
              <a:t>Accuracy</a:t>
            </a:r>
          </a:p>
          <a:p>
            <a:pPr marL="285750" indent="-285750">
              <a:buFont typeface="Wingdings" panose="05000000000000000000" pitchFamily="2" charset="2"/>
              <a:buChar char="§"/>
            </a:pPr>
            <a:r>
              <a:rPr lang="en-US" dirty="0">
                <a:solidFill>
                  <a:schemeClr val="tx1"/>
                </a:solidFill>
              </a:rPr>
              <a:t>Confusion matrix</a:t>
            </a:r>
          </a:p>
          <a:p>
            <a:pPr marL="285750" indent="-285750">
              <a:buFont typeface="Wingdings" panose="05000000000000000000" pitchFamily="2" charset="2"/>
              <a:buChar char="§"/>
            </a:pPr>
            <a:r>
              <a:rPr lang="en-US" dirty="0">
                <a:solidFill>
                  <a:schemeClr val="tx1"/>
                </a:solidFill>
              </a:rPr>
              <a:t>Classification report</a:t>
            </a:r>
          </a:p>
          <a:p>
            <a:pPr marL="285750" indent="-285750">
              <a:buFont typeface="Wingdings" panose="05000000000000000000" pitchFamily="2" charset="2"/>
              <a:buChar char="§"/>
            </a:pPr>
            <a:r>
              <a:rPr lang="en-US" dirty="0">
                <a:solidFill>
                  <a:schemeClr val="tx1"/>
                </a:solidFill>
              </a:rPr>
              <a:t>Cross-validation</a:t>
            </a:r>
          </a:p>
          <a:p>
            <a:pPr marL="285750" indent="-285750">
              <a:buFont typeface="Wingdings" panose="05000000000000000000" pitchFamily="2" charset="2"/>
              <a:buChar char="§"/>
            </a:pPr>
            <a:endParaRPr lang="en-US" dirty="0">
              <a:solidFill>
                <a:schemeClr val="tx1"/>
              </a:solidFill>
            </a:endParaRPr>
          </a:p>
        </p:txBody>
      </p:sp>
      <p:sp>
        <p:nvSpPr>
          <p:cNvPr id="15" name="Rectangle 14">
            <a:extLst>
              <a:ext uri="{FF2B5EF4-FFF2-40B4-BE49-F238E27FC236}">
                <a16:creationId xmlns:a16="http://schemas.microsoft.com/office/drawing/2014/main" id="{11771F25-7030-9E97-8B53-418A43068695}"/>
              </a:ext>
            </a:extLst>
          </p:cNvPr>
          <p:cNvSpPr/>
          <p:nvPr/>
        </p:nvSpPr>
        <p:spPr>
          <a:xfrm>
            <a:off x="2125889" y="3155674"/>
            <a:ext cx="1934246" cy="114300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85750" indent="-285750">
              <a:buFont typeface="Wingdings" panose="05000000000000000000" pitchFamily="2" charset="2"/>
              <a:buChar char="§"/>
            </a:pPr>
            <a:r>
              <a:rPr lang="en-US" dirty="0">
                <a:solidFill>
                  <a:schemeClr val="tx1"/>
                </a:solidFill>
              </a:rPr>
              <a:t>Standardization</a:t>
            </a:r>
          </a:p>
        </p:txBody>
      </p:sp>
    </p:spTree>
    <p:extLst>
      <p:ext uri="{BB962C8B-B14F-4D97-AF65-F5344CB8AC3E}">
        <p14:creationId xmlns:p14="http://schemas.microsoft.com/office/powerpoint/2010/main" val="103762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1DF38-3E55-74CB-80BB-165279DAF969}"/>
              </a:ext>
            </a:extLst>
          </p:cNvPr>
          <p:cNvSpPr>
            <a:spLocks noGrp="1"/>
          </p:cNvSpPr>
          <p:nvPr>
            <p:ph type="title"/>
          </p:nvPr>
        </p:nvSpPr>
        <p:spPr>
          <a:xfrm>
            <a:off x="575336" y="179757"/>
            <a:ext cx="10131425" cy="1456267"/>
          </a:xfrm>
        </p:spPr>
        <p:txBody>
          <a:bodyPr/>
          <a:lstStyle/>
          <a:p>
            <a:r>
              <a:rPr lang="en-US" dirty="0"/>
              <a:t>Evaluation and feature </a:t>
            </a:r>
            <a:r>
              <a:rPr lang="en-US" dirty="0" err="1"/>
              <a:t>importan</a:t>
            </a:r>
            <a:endParaRPr lang="en-US" dirty="0"/>
          </a:p>
        </p:txBody>
      </p:sp>
      <p:pic>
        <p:nvPicPr>
          <p:cNvPr id="4" name="Picture 3">
            <a:extLst>
              <a:ext uri="{FF2B5EF4-FFF2-40B4-BE49-F238E27FC236}">
                <a16:creationId xmlns:a16="http://schemas.microsoft.com/office/drawing/2014/main" id="{DA154F72-87F3-751F-113C-671242C18D6C}"/>
              </a:ext>
            </a:extLst>
          </p:cNvPr>
          <p:cNvPicPr>
            <a:picLocks noChangeAspect="1"/>
          </p:cNvPicPr>
          <p:nvPr/>
        </p:nvPicPr>
        <p:blipFill>
          <a:blip r:embed="rId2"/>
          <a:stretch>
            <a:fillRect/>
          </a:stretch>
        </p:blipFill>
        <p:spPr>
          <a:xfrm>
            <a:off x="6293921" y="1740773"/>
            <a:ext cx="5529167" cy="871116"/>
          </a:xfrm>
          <a:prstGeom prst="rect">
            <a:avLst/>
          </a:prstGeom>
        </p:spPr>
      </p:pic>
      <p:pic>
        <p:nvPicPr>
          <p:cNvPr id="6" name="Picture 5">
            <a:extLst>
              <a:ext uri="{FF2B5EF4-FFF2-40B4-BE49-F238E27FC236}">
                <a16:creationId xmlns:a16="http://schemas.microsoft.com/office/drawing/2014/main" id="{AADF6876-0455-C214-74A1-270FB3D50F31}"/>
              </a:ext>
            </a:extLst>
          </p:cNvPr>
          <p:cNvPicPr>
            <a:picLocks noChangeAspect="1"/>
          </p:cNvPicPr>
          <p:nvPr/>
        </p:nvPicPr>
        <p:blipFill>
          <a:blip r:embed="rId3"/>
          <a:stretch>
            <a:fillRect/>
          </a:stretch>
        </p:blipFill>
        <p:spPr>
          <a:xfrm>
            <a:off x="6716752" y="2760808"/>
            <a:ext cx="4971828" cy="3932445"/>
          </a:xfrm>
          <a:prstGeom prst="rect">
            <a:avLst/>
          </a:prstGeom>
        </p:spPr>
      </p:pic>
      <p:pic>
        <p:nvPicPr>
          <p:cNvPr id="10" name="Picture 9">
            <a:extLst>
              <a:ext uri="{FF2B5EF4-FFF2-40B4-BE49-F238E27FC236}">
                <a16:creationId xmlns:a16="http://schemas.microsoft.com/office/drawing/2014/main" id="{C7278E9D-D4F0-46E7-117F-E89386F269CD}"/>
              </a:ext>
            </a:extLst>
          </p:cNvPr>
          <p:cNvPicPr>
            <a:picLocks noChangeAspect="1"/>
          </p:cNvPicPr>
          <p:nvPr/>
        </p:nvPicPr>
        <p:blipFill>
          <a:blip r:embed="rId4"/>
          <a:stretch>
            <a:fillRect/>
          </a:stretch>
        </p:blipFill>
        <p:spPr>
          <a:xfrm>
            <a:off x="399092" y="1886110"/>
            <a:ext cx="5608120" cy="4792133"/>
          </a:xfrm>
          <a:prstGeom prst="rect">
            <a:avLst/>
          </a:prstGeom>
        </p:spPr>
      </p:pic>
    </p:spTree>
    <p:extLst>
      <p:ext uri="{BB962C8B-B14F-4D97-AF65-F5344CB8AC3E}">
        <p14:creationId xmlns:p14="http://schemas.microsoft.com/office/powerpoint/2010/main" val="1012440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8A1B3-F5D6-AC90-4123-D1C4A1A7B778}"/>
              </a:ext>
            </a:extLst>
          </p:cNvPr>
          <p:cNvSpPr>
            <a:spLocks noGrp="1"/>
          </p:cNvSpPr>
          <p:nvPr>
            <p:ph type="title"/>
          </p:nvPr>
        </p:nvSpPr>
        <p:spPr>
          <a:xfrm>
            <a:off x="824949" y="181265"/>
            <a:ext cx="9905998" cy="1478570"/>
          </a:xfrm>
        </p:spPr>
        <p:txBody>
          <a:bodyPr/>
          <a:lstStyle/>
          <a:p>
            <a:r>
              <a:rPr lang="en-US" dirty="0"/>
              <a:t>Approach (II) for model development</a:t>
            </a:r>
          </a:p>
        </p:txBody>
      </p:sp>
      <p:sp>
        <p:nvSpPr>
          <p:cNvPr id="3" name="TextBox 2">
            <a:extLst>
              <a:ext uri="{FF2B5EF4-FFF2-40B4-BE49-F238E27FC236}">
                <a16:creationId xmlns:a16="http://schemas.microsoft.com/office/drawing/2014/main" id="{372026EB-8557-C282-A08F-04A76C8BF324}"/>
              </a:ext>
            </a:extLst>
          </p:cNvPr>
          <p:cNvSpPr txBox="1"/>
          <p:nvPr/>
        </p:nvSpPr>
        <p:spPr>
          <a:xfrm>
            <a:off x="422413" y="1305493"/>
            <a:ext cx="9014792" cy="1477328"/>
          </a:xfrm>
          <a:prstGeom prst="rect">
            <a:avLst/>
          </a:prstGeom>
          <a:noFill/>
        </p:spPr>
        <p:txBody>
          <a:bodyPr wrap="square" rtlCol="0">
            <a:spAutoFit/>
          </a:bodyPr>
          <a:lstStyle/>
          <a:p>
            <a:pPr marL="285750" indent="-285750">
              <a:buFont typeface="Wingdings" panose="05000000000000000000" pitchFamily="2" charset="2"/>
              <a:buChar char="§"/>
            </a:pPr>
            <a:r>
              <a:rPr lang="en-US" dirty="0"/>
              <a:t>Implement a type of Recurrent Neural Network (RNN), called Long Short-term Memory (LSTM)</a:t>
            </a:r>
          </a:p>
          <a:p>
            <a:pPr marL="285750" indent="-285750">
              <a:buFont typeface="Wingdings" panose="05000000000000000000" pitchFamily="2" charset="2"/>
              <a:buChar char="§"/>
            </a:pPr>
            <a:r>
              <a:rPr lang="en-US" b="0" i="0" dirty="0">
                <a:effectLst/>
                <a:latin typeface="+mj-lt"/>
              </a:rPr>
              <a:t>the output from the previous time step is indeed passed along with the input to the current time step. This mechanism allows the RNN to maintain memory and capture temporal dependencies</a:t>
            </a:r>
            <a:endParaRPr lang="en-US" dirty="0">
              <a:latin typeface="+mj-lt"/>
            </a:endParaRPr>
          </a:p>
        </p:txBody>
      </p:sp>
      <p:grpSp>
        <p:nvGrpSpPr>
          <p:cNvPr id="8" name="Group 7">
            <a:extLst>
              <a:ext uri="{FF2B5EF4-FFF2-40B4-BE49-F238E27FC236}">
                <a16:creationId xmlns:a16="http://schemas.microsoft.com/office/drawing/2014/main" id="{B0151271-D5F4-B11E-583D-F346FA0572E4}"/>
              </a:ext>
            </a:extLst>
          </p:cNvPr>
          <p:cNvGrpSpPr/>
          <p:nvPr/>
        </p:nvGrpSpPr>
        <p:grpSpPr>
          <a:xfrm>
            <a:off x="1195677" y="3209608"/>
            <a:ext cx="4002488" cy="2797446"/>
            <a:chOff x="1245373" y="3534668"/>
            <a:chExt cx="4002488" cy="2797446"/>
          </a:xfrm>
        </p:grpSpPr>
        <p:pic>
          <p:nvPicPr>
            <p:cNvPr id="2050" name="Picture 2">
              <a:extLst>
                <a:ext uri="{FF2B5EF4-FFF2-40B4-BE49-F238E27FC236}">
                  <a16:creationId xmlns:a16="http://schemas.microsoft.com/office/drawing/2014/main" id="{340583F8-B4A3-8B7C-7904-8B01A29F281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18418" t="10986" r="19785" b="9262"/>
            <a:stretch/>
          </p:blipFill>
          <p:spPr bwMode="auto">
            <a:xfrm>
              <a:off x="1245373" y="3534668"/>
              <a:ext cx="3484325" cy="279744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2F9D36B-911A-38D4-4145-A6780AE50F42}"/>
                </a:ext>
              </a:extLst>
            </p:cNvPr>
            <p:cNvSpPr txBox="1"/>
            <p:nvPr/>
          </p:nvSpPr>
          <p:spPr>
            <a:xfrm>
              <a:off x="3881230" y="3544607"/>
              <a:ext cx="1366631" cy="369332"/>
            </a:xfrm>
            <a:prstGeom prst="rect">
              <a:avLst/>
            </a:prstGeom>
            <a:noFill/>
          </p:spPr>
          <p:txBody>
            <a:bodyPr wrap="square" rtlCol="0">
              <a:spAutoFit/>
            </a:bodyPr>
            <a:lstStyle/>
            <a:p>
              <a:r>
                <a:rPr lang="en-US" dirty="0">
                  <a:solidFill>
                    <a:schemeClr val="bg1"/>
                  </a:solidFill>
                </a:rPr>
                <a:t>RNN</a:t>
              </a:r>
            </a:p>
          </p:txBody>
        </p:sp>
      </p:grpSp>
      <p:grpSp>
        <p:nvGrpSpPr>
          <p:cNvPr id="9" name="Group 8">
            <a:extLst>
              <a:ext uri="{FF2B5EF4-FFF2-40B4-BE49-F238E27FC236}">
                <a16:creationId xmlns:a16="http://schemas.microsoft.com/office/drawing/2014/main" id="{043EA69D-FCC7-F097-4BD7-CD61FD9D72EB}"/>
              </a:ext>
            </a:extLst>
          </p:cNvPr>
          <p:cNvGrpSpPr/>
          <p:nvPr/>
        </p:nvGrpSpPr>
        <p:grpSpPr>
          <a:xfrm>
            <a:off x="5543549" y="2787790"/>
            <a:ext cx="4911587" cy="3641082"/>
            <a:chOff x="5618093" y="2953739"/>
            <a:chExt cx="4911587" cy="3641082"/>
          </a:xfrm>
        </p:grpSpPr>
        <p:pic>
          <p:nvPicPr>
            <p:cNvPr id="2052" name="Picture 4">
              <a:extLst>
                <a:ext uri="{FF2B5EF4-FFF2-40B4-BE49-F238E27FC236}">
                  <a16:creationId xmlns:a16="http://schemas.microsoft.com/office/drawing/2014/main" id="{9BDA8AC2-22F8-A5B7-A179-E9C027EC3BD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007" t="7965" r="18295" b="7919"/>
            <a:stretch/>
          </p:blipFill>
          <p:spPr bwMode="auto">
            <a:xfrm>
              <a:off x="5618093" y="2953739"/>
              <a:ext cx="4911587" cy="364108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C18DA9F-79A4-B91B-1EAF-57867418041E}"/>
                </a:ext>
              </a:extLst>
            </p:cNvPr>
            <p:cNvSpPr txBox="1"/>
            <p:nvPr/>
          </p:nvSpPr>
          <p:spPr>
            <a:xfrm>
              <a:off x="5777948" y="3133561"/>
              <a:ext cx="1366631" cy="369332"/>
            </a:xfrm>
            <a:prstGeom prst="rect">
              <a:avLst/>
            </a:prstGeom>
            <a:noFill/>
          </p:spPr>
          <p:txBody>
            <a:bodyPr wrap="square" rtlCol="0">
              <a:spAutoFit/>
            </a:bodyPr>
            <a:lstStyle/>
            <a:p>
              <a:r>
                <a:rPr lang="en-US" dirty="0">
                  <a:solidFill>
                    <a:schemeClr val="bg1"/>
                  </a:solidFill>
                </a:rPr>
                <a:t>LSTM</a:t>
              </a:r>
            </a:p>
          </p:txBody>
        </p:sp>
      </p:grpSp>
      <p:sp>
        <p:nvSpPr>
          <p:cNvPr id="7" name="TextBox 6">
            <a:extLst>
              <a:ext uri="{FF2B5EF4-FFF2-40B4-BE49-F238E27FC236}">
                <a16:creationId xmlns:a16="http://schemas.microsoft.com/office/drawing/2014/main" id="{1A5B1C7A-A659-150C-5A48-9059D90692EA}"/>
              </a:ext>
            </a:extLst>
          </p:cNvPr>
          <p:cNvSpPr txBox="1"/>
          <p:nvPr/>
        </p:nvSpPr>
        <p:spPr>
          <a:xfrm>
            <a:off x="1242391" y="6202905"/>
            <a:ext cx="4199283" cy="523220"/>
          </a:xfrm>
          <a:prstGeom prst="rect">
            <a:avLst/>
          </a:prstGeom>
          <a:noFill/>
        </p:spPr>
        <p:txBody>
          <a:bodyPr wrap="square">
            <a:spAutoFit/>
          </a:bodyPr>
          <a:lstStyle/>
          <a:p>
            <a:r>
              <a:rPr lang="en-US" sz="1400" dirty="0"/>
              <a:t>https://vijaygadre.medium.com/recurrent-neural-networks-a-beginners-guide-16333bd2eeb1</a:t>
            </a:r>
          </a:p>
        </p:txBody>
      </p:sp>
    </p:spTree>
    <p:extLst>
      <p:ext uri="{BB962C8B-B14F-4D97-AF65-F5344CB8AC3E}">
        <p14:creationId xmlns:p14="http://schemas.microsoft.com/office/powerpoint/2010/main" val="1880272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ECDF1-DDD3-69FB-5237-C64199E8B145}"/>
              </a:ext>
            </a:extLst>
          </p:cNvPr>
          <p:cNvSpPr>
            <a:spLocks noGrp="1"/>
          </p:cNvSpPr>
          <p:nvPr>
            <p:ph type="title"/>
          </p:nvPr>
        </p:nvSpPr>
        <p:spPr/>
        <p:txBody>
          <a:bodyPr/>
          <a:lstStyle/>
          <a:p>
            <a:r>
              <a:rPr lang="en-US" dirty="0"/>
              <a:t>Performance results</a:t>
            </a:r>
          </a:p>
        </p:txBody>
      </p:sp>
      <p:sp>
        <p:nvSpPr>
          <p:cNvPr id="3" name="Rectangle: Rounded Corners 2">
            <a:extLst>
              <a:ext uri="{FF2B5EF4-FFF2-40B4-BE49-F238E27FC236}">
                <a16:creationId xmlns:a16="http://schemas.microsoft.com/office/drawing/2014/main" id="{A86D94EA-DDAF-6C98-6674-AD32E668500D}"/>
              </a:ext>
            </a:extLst>
          </p:cNvPr>
          <p:cNvSpPr/>
          <p:nvPr/>
        </p:nvSpPr>
        <p:spPr>
          <a:xfrm>
            <a:off x="998883" y="2276061"/>
            <a:ext cx="3284882" cy="710648"/>
          </a:xfrm>
          <a:prstGeom prst="roundRect">
            <a:avLst/>
          </a:prstGeom>
          <a:solidFill>
            <a:schemeClr val="accent1">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5-fold cross-validation</a:t>
            </a:r>
          </a:p>
        </p:txBody>
      </p:sp>
      <p:pic>
        <p:nvPicPr>
          <p:cNvPr id="5" name="Picture 4">
            <a:extLst>
              <a:ext uri="{FF2B5EF4-FFF2-40B4-BE49-F238E27FC236}">
                <a16:creationId xmlns:a16="http://schemas.microsoft.com/office/drawing/2014/main" id="{D0B570CE-A172-28A3-A542-F39FABFF46C2}"/>
              </a:ext>
            </a:extLst>
          </p:cNvPr>
          <p:cNvPicPr>
            <a:picLocks noChangeAspect="1"/>
          </p:cNvPicPr>
          <p:nvPr/>
        </p:nvPicPr>
        <p:blipFill>
          <a:blip r:embed="rId2"/>
          <a:stretch>
            <a:fillRect/>
          </a:stretch>
        </p:blipFill>
        <p:spPr>
          <a:xfrm>
            <a:off x="685801" y="3196903"/>
            <a:ext cx="4765812" cy="247932"/>
          </a:xfrm>
          <a:prstGeom prst="rect">
            <a:avLst/>
          </a:prstGeom>
        </p:spPr>
      </p:pic>
      <p:grpSp>
        <p:nvGrpSpPr>
          <p:cNvPr id="14" name="Group 13">
            <a:extLst>
              <a:ext uri="{FF2B5EF4-FFF2-40B4-BE49-F238E27FC236}">
                <a16:creationId xmlns:a16="http://schemas.microsoft.com/office/drawing/2014/main" id="{6447CD0F-CCC9-CF0F-58C7-699DEAB3B332}"/>
              </a:ext>
            </a:extLst>
          </p:cNvPr>
          <p:cNvGrpSpPr/>
          <p:nvPr/>
        </p:nvGrpSpPr>
        <p:grpSpPr>
          <a:xfrm>
            <a:off x="6157290" y="2577991"/>
            <a:ext cx="5348909" cy="4021592"/>
            <a:chOff x="5746543" y="1176574"/>
            <a:chExt cx="5348909" cy="4021592"/>
          </a:xfrm>
        </p:grpSpPr>
        <p:pic>
          <p:nvPicPr>
            <p:cNvPr id="9" name="Picture 8">
              <a:extLst>
                <a:ext uri="{FF2B5EF4-FFF2-40B4-BE49-F238E27FC236}">
                  <a16:creationId xmlns:a16="http://schemas.microsoft.com/office/drawing/2014/main" id="{2CC605FC-6AC9-5FA1-E299-B5925BD9C528}"/>
                </a:ext>
              </a:extLst>
            </p:cNvPr>
            <p:cNvPicPr>
              <a:picLocks noChangeAspect="1"/>
            </p:cNvPicPr>
            <p:nvPr/>
          </p:nvPicPr>
          <p:blipFill>
            <a:blip r:embed="rId3"/>
            <a:stretch>
              <a:fillRect/>
            </a:stretch>
          </p:blipFill>
          <p:spPr>
            <a:xfrm>
              <a:off x="5751513" y="1176574"/>
              <a:ext cx="5343939" cy="3534574"/>
            </a:xfrm>
            <a:prstGeom prst="rect">
              <a:avLst/>
            </a:prstGeom>
          </p:spPr>
        </p:pic>
        <p:pic>
          <p:nvPicPr>
            <p:cNvPr id="13" name="Picture 12">
              <a:extLst>
                <a:ext uri="{FF2B5EF4-FFF2-40B4-BE49-F238E27FC236}">
                  <a16:creationId xmlns:a16="http://schemas.microsoft.com/office/drawing/2014/main" id="{0EC86748-5D1D-142C-D781-9A19C2E23076}"/>
                </a:ext>
              </a:extLst>
            </p:cNvPr>
            <p:cNvPicPr>
              <a:picLocks noChangeAspect="1"/>
            </p:cNvPicPr>
            <p:nvPr/>
          </p:nvPicPr>
          <p:blipFill rotWithShape="1">
            <a:blip r:embed="rId4"/>
            <a:srcRect l="700" t="80625" b="312"/>
            <a:stretch/>
          </p:blipFill>
          <p:spPr>
            <a:xfrm>
              <a:off x="5746543" y="4641574"/>
              <a:ext cx="5343939" cy="556592"/>
            </a:xfrm>
            <a:prstGeom prst="rect">
              <a:avLst/>
            </a:prstGeom>
          </p:spPr>
        </p:pic>
      </p:grpSp>
      <p:sp>
        <p:nvSpPr>
          <p:cNvPr id="15" name="Rectangle: Rounded Corners 14">
            <a:extLst>
              <a:ext uri="{FF2B5EF4-FFF2-40B4-BE49-F238E27FC236}">
                <a16:creationId xmlns:a16="http://schemas.microsoft.com/office/drawing/2014/main" id="{3EA5A79D-EEBA-5E7A-3A8A-586CA597B8CB}"/>
              </a:ext>
            </a:extLst>
          </p:cNvPr>
          <p:cNvSpPr/>
          <p:nvPr/>
        </p:nvSpPr>
        <p:spPr>
          <a:xfrm>
            <a:off x="7308575" y="1815640"/>
            <a:ext cx="3284882" cy="710648"/>
          </a:xfrm>
          <a:prstGeom prst="roundRect">
            <a:avLst/>
          </a:prstGeom>
          <a:solidFill>
            <a:schemeClr val="accent1">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Confusion matrix</a:t>
            </a:r>
          </a:p>
        </p:txBody>
      </p:sp>
      <p:sp>
        <p:nvSpPr>
          <p:cNvPr id="16" name="TextBox 15">
            <a:extLst>
              <a:ext uri="{FF2B5EF4-FFF2-40B4-BE49-F238E27FC236}">
                <a16:creationId xmlns:a16="http://schemas.microsoft.com/office/drawing/2014/main" id="{96E116F1-F04F-1EDE-FDE7-A24DDA49DBB5}"/>
              </a:ext>
            </a:extLst>
          </p:cNvPr>
          <p:cNvSpPr txBox="1"/>
          <p:nvPr/>
        </p:nvSpPr>
        <p:spPr>
          <a:xfrm>
            <a:off x="596347" y="3761961"/>
            <a:ext cx="4701209" cy="3139321"/>
          </a:xfrm>
          <a:prstGeom prst="rect">
            <a:avLst/>
          </a:prstGeom>
          <a:noFill/>
        </p:spPr>
        <p:txBody>
          <a:bodyPr wrap="square" rtlCol="0">
            <a:spAutoFit/>
          </a:bodyPr>
          <a:lstStyle/>
          <a:p>
            <a:pPr marL="285750" indent="-285750">
              <a:buFont typeface="Wingdings" panose="05000000000000000000" pitchFamily="2" charset="2"/>
              <a:buChar char="§"/>
            </a:pPr>
            <a:r>
              <a:rPr lang="en-US" dirty="0"/>
              <a:t>Higher accuracy for the classes with larger samples in the training dataset.</a:t>
            </a:r>
          </a:p>
          <a:p>
            <a:pPr marL="285750" indent="-285750">
              <a:buFont typeface="Wingdings" panose="05000000000000000000" pitchFamily="2" charset="2"/>
              <a:buChar char="§"/>
            </a:pPr>
            <a:r>
              <a:rPr lang="en-US" dirty="0"/>
              <a:t>Similarity between sitting and standing is captured</a:t>
            </a:r>
          </a:p>
          <a:p>
            <a:pPr marL="742950" lvl="1" indent="-285750">
              <a:buFont typeface="Wingdings" panose="05000000000000000000" pitchFamily="2" charset="2"/>
              <a:buChar char="§"/>
            </a:pPr>
            <a:r>
              <a:rPr lang="en-US" dirty="0">
                <a:latin typeface="+mj-lt"/>
              </a:rPr>
              <a:t>'dws’:0 </a:t>
            </a:r>
          </a:p>
          <a:p>
            <a:pPr marL="742950" lvl="1" indent="-285750">
              <a:buFont typeface="Wingdings" panose="05000000000000000000" pitchFamily="2" charset="2"/>
              <a:buChar char="§"/>
            </a:pPr>
            <a:r>
              <a:rPr lang="en-US" dirty="0">
                <a:latin typeface="+mj-lt"/>
              </a:rPr>
              <a:t>'jog’:1</a:t>
            </a:r>
          </a:p>
          <a:p>
            <a:pPr marL="742950" lvl="1" indent="-285750">
              <a:buFont typeface="Wingdings" panose="05000000000000000000" pitchFamily="2" charset="2"/>
              <a:buChar char="§"/>
            </a:pPr>
            <a:r>
              <a:rPr lang="en-US" dirty="0">
                <a:latin typeface="+mj-lt"/>
              </a:rPr>
              <a:t>'sit’:2</a:t>
            </a:r>
          </a:p>
          <a:p>
            <a:pPr marL="742950" lvl="1" indent="-285750">
              <a:buFont typeface="Wingdings" panose="05000000000000000000" pitchFamily="2" charset="2"/>
              <a:buChar char="§"/>
            </a:pPr>
            <a:r>
              <a:rPr lang="en-US" dirty="0">
                <a:latin typeface="+mj-lt"/>
              </a:rPr>
              <a:t>'std’:3</a:t>
            </a:r>
          </a:p>
          <a:p>
            <a:pPr marL="742950" lvl="1" indent="-285750">
              <a:buFont typeface="Wingdings" panose="05000000000000000000" pitchFamily="2" charset="2"/>
              <a:buChar char="§"/>
            </a:pPr>
            <a:r>
              <a:rPr lang="en-US" dirty="0">
                <a:latin typeface="+mj-lt"/>
              </a:rPr>
              <a:t>'ups’:4</a:t>
            </a:r>
          </a:p>
          <a:p>
            <a:pPr marL="742950" lvl="1" indent="-285750">
              <a:buFont typeface="Wingdings" panose="05000000000000000000" pitchFamily="2" charset="2"/>
              <a:buChar char="§"/>
            </a:pPr>
            <a:r>
              <a:rPr lang="en-US" dirty="0">
                <a:latin typeface="+mj-lt"/>
              </a:rPr>
              <a:t>'wlk’:5</a:t>
            </a: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431803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C7F28-0C00-D798-813D-22E84535BE7E}"/>
              </a:ext>
            </a:extLst>
          </p:cNvPr>
          <p:cNvSpPr>
            <a:spLocks noGrp="1"/>
          </p:cNvSpPr>
          <p:nvPr>
            <p:ph type="title"/>
          </p:nvPr>
        </p:nvSpPr>
        <p:spPr/>
        <p:txBody>
          <a:bodyPr/>
          <a:lstStyle/>
          <a:p>
            <a:r>
              <a:rPr lang="en-US" dirty="0"/>
              <a:t>takeaway</a:t>
            </a:r>
          </a:p>
        </p:txBody>
      </p:sp>
      <p:sp>
        <p:nvSpPr>
          <p:cNvPr id="3" name="TextBox 2">
            <a:extLst>
              <a:ext uri="{FF2B5EF4-FFF2-40B4-BE49-F238E27FC236}">
                <a16:creationId xmlns:a16="http://schemas.microsoft.com/office/drawing/2014/main" id="{27815CF8-040E-D2D0-F620-58422613900E}"/>
              </a:ext>
            </a:extLst>
          </p:cNvPr>
          <p:cNvSpPr txBox="1"/>
          <p:nvPr/>
        </p:nvSpPr>
        <p:spPr>
          <a:xfrm>
            <a:off x="685801" y="1859339"/>
            <a:ext cx="10820398" cy="2585323"/>
          </a:xfrm>
          <a:prstGeom prst="rect">
            <a:avLst/>
          </a:prstGeom>
          <a:noFill/>
        </p:spPr>
        <p:txBody>
          <a:bodyPr wrap="square" rtlCol="0">
            <a:spAutoFit/>
          </a:bodyPr>
          <a:lstStyle/>
          <a:p>
            <a:pPr marL="285750" indent="-285750">
              <a:buFont typeface="Wingdings" panose="05000000000000000000" pitchFamily="2" charset="2"/>
              <a:buChar char="§"/>
            </a:pPr>
            <a:r>
              <a:rPr lang="en-US" dirty="0"/>
              <a:t>Successfully trained a human activity sensing model with two approaches: traditional machine learning and neural networks</a:t>
            </a:r>
          </a:p>
          <a:p>
            <a:pPr marL="285750" indent="-285750">
              <a:buFont typeface="Wingdings" panose="05000000000000000000" pitchFamily="2" charset="2"/>
              <a:buChar char="§"/>
            </a:pPr>
            <a:endParaRPr lang="en-US" dirty="0">
              <a:latin typeface="+mj-lt"/>
            </a:endParaRPr>
          </a:p>
          <a:p>
            <a:pPr marL="285750" indent="-285750">
              <a:buFont typeface="Wingdings" panose="05000000000000000000" pitchFamily="2" charset="2"/>
              <a:buChar char="§"/>
            </a:pPr>
            <a:r>
              <a:rPr lang="en-US" dirty="0">
                <a:latin typeface="+mj-lt"/>
              </a:rPr>
              <a:t>The Random Forest model trained on the mean and standard deviation of the signal resulted in 98% average accuracy in identifying the type of activity from the sensor data</a:t>
            </a:r>
          </a:p>
          <a:p>
            <a:pPr marL="285750" indent="-285750">
              <a:buFont typeface="Wingdings" panose="05000000000000000000" pitchFamily="2" charset="2"/>
              <a:buChar char="§"/>
            </a:pPr>
            <a:endParaRPr lang="en-US" dirty="0">
              <a:latin typeface="+mj-lt"/>
            </a:endParaRPr>
          </a:p>
          <a:p>
            <a:pPr marL="285750" indent="-285750">
              <a:buFont typeface="Wingdings" panose="05000000000000000000" pitchFamily="2" charset="2"/>
              <a:buChar char="§"/>
            </a:pPr>
            <a:r>
              <a:rPr lang="en-US" dirty="0">
                <a:latin typeface="+mj-lt"/>
              </a:rPr>
              <a:t>The implementation of neural network demonstrates that, complicated approaches are useful only if traditional frameworks fail, large datasets and computational resources are available.</a:t>
            </a: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11464054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13901</TotalTime>
  <Words>510</Words>
  <Application>Microsoft Office PowerPoint</Application>
  <PresentationFormat>Widescreen</PresentationFormat>
  <Paragraphs>77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Inter</vt:lpstr>
      <vt:lpstr>Wingdings</vt:lpstr>
      <vt:lpstr>Celestial</vt:lpstr>
      <vt:lpstr>Human activity recognition with mobile sensing </vt:lpstr>
      <vt:lpstr>DATA OVERVIEW AND Problem Statement</vt:lpstr>
      <vt:lpstr>Exploratory data analysis</vt:lpstr>
      <vt:lpstr>Features</vt:lpstr>
      <vt:lpstr>Approach (I) for model development</vt:lpstr>
      <vt:lpstr>Evaluation and feature importan</vt:lpstr>
      <vt:lpstr>Approach (II) for model development</vt:lpstr>
      <vt:lpstr>Performance results</vt:lpstr>
      <vt:lpstr>takeaway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Sanam</dc:creator>
  <cp:lastModifiedBy>Sanam</cp:lastModifiedBy>
  <cp:revision>8</cp:revision>
  <dcterms:created xsi:type="dcterms:W3CDTF">2024-03-24T06:13:37Z</dcterms:created>
  <dcterms:modified xsi:type="dcterms:W3CDTF">2024-04-02T21:55:26Z</dcterms:modified>
</cp:coreProperties>
</file>