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c5eca6d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c5eca6d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c5eca6d0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c5eca6d0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c5eca6d0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c5eca6d0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c5eca6d0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c5eca6d0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c5eca6d0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c5eca6d0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c5eca6d0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c5eca6d0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c5eca6d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c5eca6d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c5eca6d0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c5eca6d0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terial.io/go/design-text-fields" TargetMode="External"/><Relationship Id="rId4" Type="http://schemas.openxmlformats.org/officeDocument/2006/relationships/hyperlink" Target="https://developer.android.com/reference/com/google/android/material/textfield/TextInputEditTe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 - Day 14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TextIntLayout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Material Button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Chip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ChipGroup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TextInputLayout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</a:rPr>
              <a:t>TextInputLayout</a:t>
            </a:r>
            <a:r>
              <a:rPr lang="en" sz="1400">
                <a:solidFill>
                  <a:srgbClr val="666666"/>
                </a:solidFill>
              </a:rPr>
              <a:t> provides an implementation for </a:t>
            </a:r>
            <a:r>
              <a:rPr lang="en" sz="1400" u="sng">
                <a:solidFill>
                  <a:srgbClr val="666666"/>
                </a:solidFill>
                <a:hlinkClick r:id="rId3"/>
              </a:rPr>
              <a:t>Material text fields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Used in conjunction with a </a:t>
            </a:r>
            <a:r>
              <a:rPr lang="en" sz="1400" u="sng">
                <a:solidFill>
                  <a:srgbClr val="666666"/>
                </a:solidFill>
                <a:highlight>
                  <a:srgbClr val="F5F5F5"/>
                </a:highlight>
                <a:hlinkClick r:id="rId4"/>
              </a:rPr>
              <a:t>TextInputEditText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Filled Box (Default)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style="@style/Widget.MaterialComponents.TextInputLayout.FilledBox"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Outlined Box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style="@style/Widget.MaterialComponents.TextInputLayout.OutlinedBox"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	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TextInputLayout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&lt;com.google.android.material.textfield.TextInputLayout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android:layout_width="match_parent"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android:layout_height="wrap_content"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android:hint="@string/hint_text"&gt;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&lt;com.google.android.material.textfield.TextInputEditText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android:layout_width="match_parent"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android:layout_height="wrap_content"/&gt;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&lt;/com.google.android.material.textfield.TextInputLayout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 - Material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24242"/>
                </a:solidFill>
                <a:highlight>
                  <a:srgbClr val="F5F5F5"/>
                </a:highlight>
              </a:rPr>
              <a:t>Material Button</a:t>
            </a:r>
            <a:r>
              <a:rPr lang="en" sz="1400">
                <a:solidFill>
                  <a:srgbClr val="5F6368"/>
                </a:solidFill>
              </a:rPr>
              <a:t> is a customizable button component with updated visual styles</a:t>
            </a:r>
            <a:endParaRPr sz="1400">
              <a:solidFill>
                <a:srgbClr val="5F636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Char char="●"/>
            </a:pPr>
            <a:r>
              <a:rPr lang="en" sz="1400">
                <a:solidFill>
                  <a:srgbClr val="5F6368"/>
                </a:solidFill>
              </a:rPr>
              <a:t>several built-in styles to support different levels of emphasis</a:t>
            </a:r>
            <a:endParaRPr sz="1400">
              <a:solidFill>
                <a:srgbClr val="5F636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Char char="●"/>
            </a:pPr>
            <a:r>
              <a:rPr lang="en" sz="1400">
                <a:solidFill>
                  <a:srgbClr val="5F6368"/>
                </a:solidFill>
              </a:rPr>
              <a:t>levels of emphasis include:</a:t>
            </a:r>
            <a:endParaRPr sz="1400">
              <a:solidFill>
                <a:srgbClr val="5F636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Char char="○"/>
            </a:pPr>
            <a:r>
              <a:rPr lang="en" sz="1400">
                <a:solidFill>
                  <a:srgbClr val="5F6368"/>
                </a:solidFill>
              </a:rPr>
              <a:t>raised button: A rectangular material button that lifts and displays ink reactions on press</a:t>
            </a:r>
            <a:endParaRPr sz="1400">
              <a:solidFill>
                <a:srgbClr val="5F636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Char char="○"/>
            </a:pPr>
            <a:r>
              <a:rPr lang="en" sz="1400">
                <a:solidFill>
                  <a:srgbClr val="5F6368"/>
                </a:solidFill>
              </a:rPr>
              <a:t>unelevated button: A button made of ink that displays ink reactions on press but does not lift</a:t>
            </a:r>
            <a:endParaRPr sz="1400">
              <a:solidFill>
                <a:srgbClr val="5F636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 - Material Design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&lt;com.google.android.material.button.MaterialButton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android:id="@+id/material_button"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android:layout_width="wrap_content"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android:layout_height="wrap_content"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android:text="@string/button_label_enabled"/&gt;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 - Material Design - Styles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24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n" sz="1400">
                <a:solidFill>
                  <a:srgbClr val="666666"/>
                </a:solidFill>
              </a:rPr>
              <a:t>Filled, elevated button (default)</a:t>
            </a:r>
            <a:endParaRPr b="1" sz="14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style=”@style/Widget.MaterialComponents.Button”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n" sz="1400">
                <a:solidFill>
                  <a:srgbClr val="666666"/>
                </a:solidFill>
              </a:rPr>
              <a:t>Filled, unelevated button</a:t>
            </a:r>
            <a:endParaRPr b="1" sz="14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style=”@style/Widget.MaterialComponents.Button.UnelevatedButton”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Outlined button</a:t>
            </a:r>
            <a:endParaRPr b="1"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style=”@style/Widget.MaterialComponents.Button.Outlined”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Text button</a:t>
            </a:r>
            <a:endParaRPr b="1"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style=”@style/Widget.MaterialComponents.Button.TextButton”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Icon button</a:t>
            </a:r>
            <a:endParaRPr b="1"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style=”@style/Widget.MaterialComponents.Button.Icon”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5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a rounded button that consists of </a:t>
            </a:r>
            <a:endParaRPr sz="135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5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a label,</a:t>
            </a:r>
            <a:endParaRPr sz="135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5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 an optional chip icon, and </a:t>
            </a:r>
            <a:endParaRPr sz="135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5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an optional close icon</a:t>
            </a:r>
            <a:endParaRPr sz="135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Chips may be placed in a </a:t>
            </a:r>
            <a:r>
              <a:rPr lang="en" sz="1200">
                <a:solidFill>
                  <a:srgbClr val="42424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ChipGroup</a:t>
            </a:r>
            <a:endParaRPr sz="135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Chips - Handling Clicks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Chip chip = (Chip) findViewById(R.id.chip);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chip.setOnClickListener(new OnClickListener()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Handle the click.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ChipGroup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5F6368"/>
                </a:solidFill>
              </a:rPr>
              <a:t>A </a:t>
            </a:r>
            <a:r>
              <a:rPr lang="en" sz="1100">
                <a:solidFill>
                  <a:srgbClr val="424242"/>
                </a:solidFill>
                <a:highlight>
                  <a:srgbClr val="F5F5F5"/>
                </a:highlight>
              </a:rPr>
              <a:t>ChipGroup</a:t>
            </a:r>
            <a:r>
              <a:rPr lang="en" sz="1200">
                <a:solidFill>
                  <a:srgbClr val="5F6368"/>
                </a:solidFill>
              </a:rPr>
              <a:t> contains a set of </a:t>
            </a:r>
            <a:r>
              <a:rPr lang="en" sz="1100">
                <a:solidFill>
                  <a:srgbClr val="424242"/>
                </a:solidFill>
                <a:highlight>
                  <a:srgbClr val="F5F5F5"/>
                </a:highlight>
              </a:rPr>
              <a:t>Chip</a:t>
            </a:r>
            <a:r>
              <a:rPr lang="en" sz="1200">
                <a:solidFill>
                  <a:srgbClr val="5F6368"/>
                </a:solidFill>
              </a:rPr>
              <a:t>s and manages their layout</a:t>
            </a:r>
            <a:endParaRPr sz="1200">
              <a:solidFill>
                <a:srgbClr val="5F636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5F6368"/>
                </a:solidFill>
                <a:latin typeface="Courier New"/>
                <a:ea typeface="Courier New"/>
                <a:cs typeface="Courier New"/>
                <a:sym typeface="Courier New"/>
              </a:rPr>
              <a:t>&lt;com.google.android.material.chip.ChipGroup</a:t>
            </a:r>
            <a:endParaRPr sz="1200">
              <a:solidFill>
                <a:srgbClr val="5F63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5F6368"/>
                </a:solidFill>
                <a:latin typeface="Courier New"/>
                <a:ea typeface="Courier New"/>
                <a:cs typeface="Courier New"/>
                <a:sym typeface="Courier New"/>
              </a:rPr>
              <a:t>    android:layout_width="match_parent"</a:t>
            </a:r>
            <a:endParaRPr sz="1200">
              <a:solidFill>
                <a:srgbClr val="5F63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5F6368"/>
                </a:solidFill>
                <a:latin typeface="Courier New"/>
                <a:ea typeface="Courier New"/>
                <a:cs typeface="Courier New"/>
                <a:sym typeface="Courier New"/>
              </a:rPr>
              <a:t>    android:layout_height="wrap_content"&gt;</a:t>
            </a:r>
            <a:endParaRPr sz="1200">
              <a:solidFill>
                <a:srgbClr val="5F63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Courier New"/>
              <a:buChar char="●"/>
            </a:pPr>
            <a:r>
              <a:t/>
            </a:r>
            <a:endParaRPr sz="1200">
              <a:solidFill>
                <a:srgbClr val="5F63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5F6368"/>
                </a:solidFill>
                <a:latin typeface="Courier New"/>
                <a:ea typeface="Courier New"/>
                <a:cs typeface="Courier New"/>
                <a:sym typeface="Courier New"/>
              </a:rPr>
              <a:t>  &lt;!-- Chips can be declared here, or added dynamically. --&gt;</a:t>
            </a:r>
            <a:endParaRPr sz="1200">
              <a:solidFill>
                <a:srgbClr val="5F63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Courier New"/>
              <a:buChar char="●"/>
            </a:pPr>
            <a:r>
              <a:t/>
            </a:r>
            <a:endParaRPr sz="1200">
              <a:solidFill>
                <a:srgbClr val="5F63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5F6368"/>
                </a:solidFill>
                <a:latin typeface="Courier New"/>
                <a:ea typeface="Courier New"/>
                <a:cs typeface="Courier New"/>
                <a:sym typeface="Courier New"/>
              </a:rPr>
              <a:t>&lt;/com.google.android.material.chip.ChipGroup&gt;</a:t>
            </a:r>
            <a:endParaRPr sz="1200">
              <a:solidFill>
                <a:srgbClr val="5F63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