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69" r:id="rId3"/>
    <p:sldId id="353" r:id="rId4"/>
    <p:sldId id="354" r:id="rId5"/>
    <p:sldId id="355" r:id="rId6"/>
    <p:sldId id="356" r:id="rId7"/>
    <p:sldId id="357" r:id="rId8"/>
    <p:sldId id="359" r:id="rId9"/>
    <p:sldId id="363" r:id="rId10"/>
    <p:sldId id="364" r:id="rId11"/>
    <p:sldId id="365" r:id="rId12"/>
    <p:sldId id="366" r:id="rId13"/>
    <p:sldId id="358" r:id="rId14"/>
    <p:sldId id="368" r:id="rId15"/>
    <p:sldId id="369" r:id="rId16"/>
    <p:sldId id="367" r:id="rId17"/>
    <p:sldId id="371" r:id="rId18"/>
    <p:sldId id="372" r:id="rId19"/>
    <p:sldId id="373" r:id="rId20"/>
    <p:sldId id="376" r:id="rId21"/>
    <p:sldId id="374" r:id="rId22"/>
    <p:sldId id="375" r:id="rId23"/>
    <p:sldId id="370" r:id="rId24"/>
    <p:sldId id="377" r:id="rId25"/>
    <p:sldId id="361" r:id="rId2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114"/>
    <p:restoredTop sz="73899"/>
  </p:normalViewPr>
  <p:slideViewPr>
    <p:cSldViewPr>
      <p:cViewPr varScale="1">
        <p:scale>
          <a:sx n="101" d="100"/>
          <a:sy n="101" d="100"/>
        </p:scale>
        <p:origin x="1320" y="192"/>
      </p:cViewPr>
      <p:guideLst>
        <p:guide orient="horz" pos="2880"/>
        <p:guide pos="2160"/>
      </p:guideLst>
    </p:cSldViewPr>
  </p:slideViewPr>
  <p:notesTextViewPr>
    <p:cViewPr>
      <p:scale>
        <a:sx n="100" d="100"/>
        <a:sy n="100" d="100"/>
      </p:scale>
      <p:origin x="0" y="0"/>
    </p:cViewPr>
  </p:notesTextViewPr>
  <p:notesViewPr>
    <p:cSldViewPr>
      <p:cViewPr varScale="1">
        <p:scale>
          <a:sx n="139" d="100"/>
          <a:sy n="139" d="100"/>
        </p:scale>
        <p:origin x="184" y="34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E2566098-4EE8-574A-BB64-61C971553DD5}" type="datetimeFigureOut">
              <a:rPr lang="en-US" smtClean="0"/>
              <a:t>10/15/19</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1E5B1EE5-6314-6A42-9613-6A07601D09A1}" type="slidenum">
              <a:rPr lang="en-US" smtClean="0"/>
              <a:t>‹#›</a:t>
            </a:fld>
            <a:endParaRPr lang="en-US"/>
          </a:p>
        </p:txBody>
      </p:sp>
    </p:spTree>
    <p:extLst>
      <p:ext uri="{BB962C8B-B14F-4D97-AF65-F5344CB8AC3E}">
        <p14:creationId xmlns:p14="http://schemas.microsoft.com/office/powerpoint/2010/main" val="4846976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Even still, there's a high learning curve before you can build a proper application. That's because you need to learn about client-side routing, page layout, and so on. If you'd like to perform server-side rendering for faster page loads, things can become even more difficult.</a:t>
            </a:r>
          </a:p>
          <a:p>
            <a:r>
              <a:rPr lang="en-US" sz="1200" b="1" i="0" u="none" strike="noStrike" kern="1200" dirty="0">
                <a:solidFill>
                  <a:schemeClr val="tx1"/>
                </a:solidFill>
                <a:effectLst/>
                <a:latin typeface="+mn-lt"/>
                <a:ea typeface="+mn-ea"/>
                <a:cs typeface="+mn-cs"/>
              </a:rPr>
              <a:t>So, we need something simple but customizable.</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Think about how </a:t>
            </a:r>
            <a:r>
              <a:rPr lang="en-US" sz="1200" b="0" i="0" u="none" strike="noStrike" kern="1200" dirty="0" err="1">
                <a:solidFill>
                  <a:schemeClr val="tx1"/>
                </a:solidFill>
                <a:effectLst/>
                <a:latin typeface="+mn-lt"/>
                <a:ea typeface="+mn-ea"/>
                <a:cs typeface="+mn-cs"/>
              </a:rPr>
              <a:t>webapps</a:t>
            </a:r>
            <a:r>
              <a:rPr lang="en-US" sz="1200" b="0" i="0" u="none" strike="noStrike" kern="1200" dirty="0">
                <a:solidFill>
                  <a:schemeClr val="tx1"/>
                </a:solidFill>
                <a:effectLst/>
                <a:latin typeface="+mn-lt"/>
                <a:ea typeface="+mn-ea"/>
                <a:cs typeface="+mn-cs"/>
              </a:rPr>
              <a:t> are created with PHP. You create some files, write PHP code, then simply deploy it. We don't have to worry about routing much, and the app is rendered on the server by default.</a:t>
            </a:r>
          </a:p>
          <a:p>
            <a:endParaRPr lang="en-US" dirty="0"/>
          </a:p>
        </p:txBody>
      </p:sp>
      <p:sp>
        <p:nvSpPr>
          <p:cNvPr id="4" name="Slide Number Placeholder 3"/>
          <p:cNvSpPr>
            <a:spLocks noGrp="1"/>
          </p:cNvSpPr>
          <p:nvPr>
            <p:ph type="sldNum" sz="quarter" idx="5"/>
          </p:nvPr>
        </p:nvSpPr>
        <p:spPr/>
        <p:txBody>
          <a:bodyPr/>
          <a:lstStyle/>
          <a:p>
            <a:fld id="{1E5B1EE5-6314-6A42-9613-6A07601D09A1}" type="slidenum">
              <a:rPr lang="en-US" smtClean="0"/>
              <a:t>2</a:t>
            </a:fld>
            <a:endParaRPr lang="en-US"/>
          </a:p>
        </p:txBody>
      </p:sp>
    </p:spTree>
    <p:extLst>
      <p:ext uri="{BB962C8B-B14F-4D97-AF65-F5344CB8AC3E}">
        <p14:creationId xmlns:p14="http://schemas.microsoft.com/office/powerpoint/2010/main" val="21321688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Even still, there's a high learning curve before you can build a proper application. That's because you need to learn about client-side routing, page layout, and so on. If you'd like to perform server-side rendering for faster page loads, things can become even more difficult.</a:t>
            </a:r>
          </a:p>
          <a:p>
            <a:r>
              <a:rPr lang="en-US" sz="1200" b="1" i="0" u="none" strike="noStrike" kern="1200" dirty="0">
                <a:solidFill>
                  <a:schemeClr val="tx1"/>
                </a:solidFill>
                <a:effectLst/>
                <a:latin typeface="+mn-lt"/>
                <a:ea typeface="+mn-ea"/>
                <a:cs typeface="+mn-cs"/>
              </a:rPr>
              <a:t>So, we need something simple but customizable.</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Think about how </a:t>
            </a:r>
            <a:r>
              <a:rPr lang="en-US" sz="1200" b="0" i="0" u="none" strike="noStrike" kern="1200" dirty="0" err="1">
                <a:solidFill>
                  <a:schemeClr val="tx1"/>
                </a:solidFill>
                <a:effectLst/>
                <a:latin typeface="+mn-lt"/>
                <a:ea typeface="+mn-ea"/>
                <a:cs typeface="+mn-cs"/>
              </a:rPr>
              <a:t>webapps</a:t>
            </a:r>
            <a:r>
              <a:rPr lang="en-US" sz="1200" b="0" i="0" u="none" strike="noStrike" kern="1200" dirty="0">
                <a:solidFill>
                  <a:schemeClr val="tx1"/>
                </a:solidFill>
                <a:effectLst/>
                <a:latin typeface="+mn-lt"/>
                <a:ea typeface="+mn-ea"/>
                <a:cs typeface="+mn-cs"/>
              </a:rPr>
              <a:t> are created with PHP. You create some files, write PHP code, then simply deploy it. We don't have to worry about routing much, and the app is rendered on the server by default.</a:t>
            </a:r>
          </a:p>
          <a:p>
            <a:endParaRPr lang="en-US" dirty="0"/>
          </a:p>
        </p:txBody>
      </p:sp>
      <p:sp>
        <p:nvSpPr>
          <p:cNvPr id="4" name="Slide Number Placeholder 3"/>
          <p:cNvSpPr>
            <a:spLocks noGrp="1"/>
          </p:cNvSpPr>
          <p:nvPr>
            <p:ph type="sldNum" sz="quarter" idx="5"/>
          </p:nvPr>
        </p:nvSpPr>
        <p:spPr/>
        <p:txBody>
          <a:bodyPr/>
          <a:lstStyle/>
          <a:p>
            <a:fld id="{1E5B1EE5-6314-6A42-9613-6A07601D09A1}" type="slidenum">
              <a:rPr lang="en-US" smtClean="0"/>
              <a:t>11</a:t>
            </a:fld>
            <a:endParaRPr lang="en-US"/>
          </a:p>
        </p:txBody>
      </p:sp>
    </p:spTree>
    <p:extLst>
      <p:ext uri="{BB962C8B-B14F-4D97-AF65-F5344CB8AC3E}">
        <p14:creationId xmlns:p14="http://schemas.microsoft.com/office/powerpoint/2010/main" val="933993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Even still, there's a high learning curve before you can build a proper application. That's because you need to learn about client-side routing, page layout, and so on. If you'd like to perform server-side rendering for faster page loads, things can become even more difficult.</a:t>
            </a:r>
          </a:p>
          <a:p>
            <a:r>
              <a:rPr lang="en-US" sz="1200" b="1" i="0" u="none" strike="noStrike" kern="1200" dirty="0">
                <a:solidFill>
                  <a:schemeClr val="tx1"/>
                </a:solidFill>
                <a:effectLst/>
                <a:latin typeface="+mn-lt"/>
                <a:ea typeface="+mn-ea"/>
                <a:cs typeface="+mn-cs"/>
              </a:rPr>
              <a:t>So, we need something simple but customizable.</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Think about how </a:t>
            </a:r>
            <a:r>
              <a:rPr lang="en-US" sz="1200" b="0" i="0" u="none" strike="noStrike" kern="1200" dirty="0" err="1">
                <a:solidFill>
                  <a:schemeClr val="tx1"/>
                </a:solidFill>
                <a:effectLst/>
                <a:latin typeface="+mn-lt"/>
                <a:ea typeface="+mn-ea"/>
                <a:cs typeface="+mn-cs"/>
              </a:rPr>
              <a:t>webapps</a:t>
            </a:r>
            <a:r>
              <a:rPr lang="en-US" sz="1200" b="0" i="0" u="none" strike="noStrike" kern="1200" dirty="0">
                <a:solidFill>
                  <a:schemeClr val="tx1"/>
                </a:solidFill>
                <a:effectLst/>
                <a:latin typeface="+mn-lt"/>
                <a:ea typeface="+mn-ea"/>
                <a:cs typeface="+mn-cs"/>
              </a:rPr>
              <a:t> are created with PHP. You create some files, write PHP code, then simply deploy it. We don't have to worry about routing much, and the app is rendered on the server by default.</a:t>
            </a:r>
          </a:p>
          <a:p>
            <a:endParaRPr lang="en-US" dirty="0"/>
          </a:p>
        </p:txBody>
      </p:sp>
      <p:sp>
        <p:nvSpPr>
          <p:cNvPr id="4" name="Slide Number Placeholder 3"/>
          <p:cNvSpPr>
            <a:spLocks noGrp="1"/>
          </p:cNvSpPr>
          <p:nvPr>
            <p:ph type="sldNum" sz="quarter" idx="5"/>
          </p:nvPr>
        </p:nvSpPr>
        <p:spPr/>
        <p:txBody>
          <a:bodyPr/>
          <a:lstStyle/>
          <a:p>
            <a:fld id="{1E5B1EE5-6314-6A42-9613-6A07601D09A1}" type="slidenum">
              <a:rPr lang="en-US" smtClean="0"/>
              <a:t>12</a:t>
            </a:fld>
            <a:endParaRPr lang="en-US"/>
          </a:p>
        </p:txBody>
      </p:sp>
    </p:spTree>
    <p:extLst>
      <p:ext uri="{BB962C8B-B14F-4D97-AF65-F5344CB8AC3E}">
        <p14:creationId xmlns:p14="http://schemas.microsoft.com/office/powerpoint/2010/main" val="26772566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Even still, there's a high learning curve before you can build a proper application. That's because you need to learn about client-side routing, page layout, and so on. If you'd like to perform server-side rendering for faster page loads, things can become even more difficult.</a:t>
            </a:r>
          </a:p>
          <a:p>
            <a:r>
              <a:rPr lang="en-US" sz="1200" b="1" i="0" u="none" strike="noStrike" kern="1200" dirty="0">
                <a:solidFill>
                  <a:schemeClr val="tx1"/>
                </a:solidFill>
                <a:effectLst/>
                <a:latin typeface="+mn-lt"/>
                <a:ea typeface="+mn-ea"/>
                <a:cs typeface="+mn-cs"/>
              </a:rPr>
              <a:t>So, we need something simple but customizable.</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Think about how </a:t>
            </a:r>
            <a:r>
              <a:rPr lang="en-US" sz="1200" b="0" i="0" u="none" strike="noStrike" kern="1200" dirty="0" err="1">
                <a:solidFill>
                  <a:schemeClr val="tx1"/>
                </a:solidFill>
                <a:effectLst/>
                <a:latin typeface="+mn-lt"/>
                <a:ea typeface="+mn-ea"/>
                <a:cs typeface="+mn-cs"/>
              </a:rPr>
              <a:t>webapps</a:t>
            </a:r>
            <a:r>
              <a:rPr lang="en-US" sz="1200" b="0" i="0" u="none" strike="noStrike" kern="1200" dirty="0">
                <a:solidFill>
                  <a:schemeClr val="tx1"/>
                </a:solidFill>
                <a:effectLst/>
                <a:latin typeface="+mn-lt"/>
                <a:ea typeface="+mn-ea"/>
                <a:cs typeface="+mn-cs"/>
              </a:rPr>
              <a:t> are created with PHP. You create some files, write PHP code, then simply deploy it. We don't have to worry about routing much, and the app is rendered on the server by default.</a:t>
            </a:r>
          </a:p>
          <a:p>
            <a:endParaRPr lang="en-US" dirty="0"/>
          </a:p>
        </p:txBody>
      </p:sp>
      <p:sp>
        <p:nvSpPr>
          <p:cNvPr id="4" name="Slide Number Placeholder 3"/>
          <p:cNvSpPr>
            <a:spLocks noGrp="1"/>
          </p:cNvSpPr>
          <p:nvPr>
            <p:ph type="sldNum" sz="quarter" idx="5"/>
          </p:nvPr>
        </p:nvSpPr>
        <p:spPr/>
        <p:txBody>
          <a:bodyPr/>
          <a:lstStyle/>
          <a:p>
            <a:fld id="{1E5B1EE5-6314-6A42-9613-6A07601D09A1}" type="slidenum">
              <a:rPr lang="en-US" smtClean="0"/>
              <a:t>13</a:t>
            </a:fld>
            <a:endParaRPr lang="en-US"/>
          </a:p>
        </p:txBody>
      </p:sp>
    </p:spTree>
    <p:extLst>
      <p:ext uri="{BB962C8B-B14F-4D97-AF65-F5344CB8AC3E}">
        <p14:creationId xmlns:p14="http://schemas.microsoft.com/office/powerpoint/2010/main" val="41040200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Even still, there's a high learning curve before you can build a proper application. That's because you need to learn about client-side routing, page layout, and so on. If you'd like to perform server-side rendering for faster page loads, things can become even more difficult.</a:t>
            </a:r>
          </a:p>
          <a:p>
            <a:r>
              <a:rPr lang="en-US" sz="1200" b="1" i="0" u="none" strike="noStrike" kern="1200" dirty="0">
                <a:solidFill>
                  <a:schemeClr val="tx1"/>
                </a:solidFill>
                <a:effectLst/>
                <a:latin typeface="+mn-lt"/>
                <a:ea typeface="+mn-ea"/>
                <a:cs typeface="+mn-cs"/>
              </a:rPr>
              <a:t>So, we need something simple but customizable.</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Think about how </a:t>
            </a:r>
            <a:r>
              <a:rPr lang="en-US" sz="1200" b="0" i="0" u="none" strike="noStrike" kern="1200" dirty="0" err="1">
                <a:solidFill>
                  <a:schemeClr val="tx1"/>
                </a:solidFill>
                <a:effectLst/>
                <a:latin typeface="+mn-lt"/>
                <a:ea typeface="+mn-ea"/>
                <a:cs typeface="+mn-cs"/>
              </a:rPr>
              <a:t>webapps</a:t>
            </a:r>
            <a:r>
              <a:rPr lang="en-US" sz="1200" b="0" i="0" u="none" strike="noStrike" kern="1200" dirty="0">
                <a:solidFill>
                  <a:schemeClr val="tx1"/>
                </a:solidFill>
                <a:effectLst/>
                <a:latin typeface="+mn-lt"/>
                <a:ea typeface="+mn-ea"/>
                <a:cs typeface="+mn-cs"/>
              </a:rPr>
              <a:t> are created with PHP. You create some files, write PHP code, then simply deploy it. We don't have to worry about routing much, and the app is rendered on the server by default.</a:t>
            </a:r>
          </a:p>
          <a:p>
            <a:endParaRPr lang="en-US" dirty="0"/>
          </a:p>
        </p:txBody>
      </p:sp>
      <p:sp>
        <p:nvSpPr>
          <p:cNvPr id="4" name="Slide Number Placeholder 3"/>
          <p:cNvSpPr>
            <a:spLocks noGrp="1"/>
          </p:cNvSpPr>
          <p:nvPr>
            <p:ph type="sldNum" sz="quarter" idx="5"/>
          </p:nvPr>
        </p:nvSpPr>
        <p:spPr/>
        <p:txBody>
          <a:bodyPr/>
          <a:lstStyle/>
          <a:p>
            <a:fld id="{1E5B1EE5-6314-6A42-9613-6A07601D09A1}" type="slidenum">
              <a:rPr lang="en-US" smtClean="0"/>
              <a:t>14</a:t>
            </a:fld>
            <a:endParaRPr lang="en-US"/>
          </a:p>
        </p:txBody>
      </p:sp>
    </p:spTree>
    <p:extLst>
      <p:ext uri="{BB962C8B-B14F-4D97-AF65-F5344CB8AC3E}">
        <p14:creationId xmlns:p14="http://schemas.microsoft.com/office/powerpoint/2010/main" val="24363934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Even still, there's a high learning curve before you can build a proper application. That's because you need to learn about client-side routing, page layout, and so on. If you'd like to perform server-side rendering for faster page loads, things can become even more difficult.</a:t>
            </a:r>
          </a:p>
          <a:p>
            <a:r>
              <a:rPr lang="en-US" sz="1200" b="1" i="0" u="none" strike="noStrike" kern="1200" dirty="0">
                <a:solidFill>
                  <a:schemeClr val="tx1"/>
                </a:solidFill>
                <a:effectLst/>
                <a:latin typeface="+mn-lt"/>
                <a:ea typeface="+mn-ea"/>
                <a:cs typeface="+mn-cs"/>
              </a:rPr>
              <a:t>So, we need something simple but customizable.</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Think about how </a:t>
            </a:r>
            <a:r>
              <a:rPr lang="en-US" sz="1200" b="0" i="0" u="none" strike="noStrike" kern="1200" dirty="0" err="1">
                <a:solidFill>
                  <a:schemeClr val="tx1"/>
                </a:solidFill>
                <a:effectLst/>
                <a:latin typeface="+mn-lt"/>
                <a:ea typeface="+mn-ea"/>
                <a:cs typeface="+mn-cs"/>
              </a:rPr>
              <a:t>webapps</a:t>
            </a:r>
            <a:r>
              <a:rPr lang="en-US" sz="1200" b="0" i="0" u="none" strike="noStrike" kern="1200" dirty="0">
                <a:solidFill>
                  <a:schemeClr val="tx1"/>
                </a:solidFill>
                <a:effectLst/>
                <a:latin typeface="+mn-lt"/>
                <a:ea typeface="+mn-ea"/>
                <a:cs typeface="+mn-cs"/>
              </a:rPr>
              <a:t> are created with PHP. You create some files, write PHP code, then simply deploy it. We don't have to worry about routing much, and the app is rendered on the server by default.</a:t>
            </a:r>
          </a:p>
          <a:p>
            <a:endParaRPr lang="en-US" dirty="0"/>
          </a:p>
        </p:txBody>
      </p:sp>
      <p:sp>
        <p:nvSpPr>
          <p:cNvPr id="4" name="Slide Number Placeholder 3"/>
          <p:cNvSpPr>
            <a:spLocks noGrp="1"/>
          </p:cNvSpPr>
          <p:nvPr>
            <p:ph type="sldNum" sz="quarter" idx="5"/>
          </p:nvPr>
        </p:nvSpPr>
        <p:spPr/>
        <p:txBody>
          <a:bodyPr/>
          <a:lstStyle/>
          <a:p>
            <a:fld id="{1E5B1EE5-6314-6A42-9613-6A07601D09A1}" type="slidenum">
              <a:rPr lang="en-US" smtClean="0"/>
              <a:t>15</a:t>
            </a:fld>
            <a:endParaRPr lang="en-US"/>
          </a:p>
        </p:txBody>
      </p:sp>
    </p:spTree>
    <p:extLst>
      <p:ext uri="{BB962C8B-B14F-4D97-AF65-F5344CB8AC3E}">
        <p14:creationId xmlns:p14="http://schemas.microsoft.com/office/powerpoint/2010/main" val="34331799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Even still, there's a high learning curve before you can build a proper application. That's because you need to learn about client-side routing, page layout, and so on. If you'd like to perform server-side rendering for faster page loads, things can become even more difficult.</a:t>
            </a:r>
          </a:p>
          <a:p>
            <a:r>
              <a:rPr lang="en-US" sz="1200" b="1" i="0" u="none" strike="noStrike" kern="1200" dirty="0">
                <a:solidFill>
                  <a:schemeClr val="tx1"/>
                </a:solidFill>
                <a:effectLst/>
                <a:latin typeface="+mn-lt"/>
                <a:ea typeface="+mn-ea"/>
                <a:cs typeface="+mn-cs"/>
              </a:rPr>
              <a:t>So, we need something simple but customizable.</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Think about how </a:t>
            </a:r>
            <a:r>
              <a:rPr lang="en-US" sz="1200" b="0" i="0" u="none" strike="noStrike" kern="1200" dirty="0" err="1">
                <a:solidFill>
                  <a:schemeClr val="tx1"/>
                </a:solidFill>
                <a:effectLst/>
                <a:latin typeface="+mn-lt"/>
                <a:ea typeface="+mn-ea"/>
                <a:cs typeface="+mn-cs"/>
              </a:rPr>
              <a:t>webapps</a:t>
            </a:r>
            <a:r>
              <a:rPr lang="en-US" sz="1200" b="0" i="0" u="none" strike="noStrike" kern="1200" dirty="0">
                <a:solidFill>
                  <a:schemeClr val="tx1"/>
                </a:solidFill>
                <a:effectLst/>
                <a:latin typeface="+mn-lt"/>
                <a:ea typeface="+mn-ea"/>
                <a:cs typeface="+mn-cs"/>
              </a:rPr>
              <a:t> are created with PHP. You create some files, write PHP code, then simply deploy it. We don't have to worry about routing much, and the app is rendered on the server by default.</a:t>
            </a:r>
          </a:p>
          <a:p>
            <a:endParaRPr lang="en-US" dirty="0"/>
          </a:p>
        </p:txBody>
      </p:sp>
      <p:sp>
        <p:nvSpPr>
          <p:cNvPr id="4" name="Slide Number Placeholder 3"/>
          <p:cNvSpPr>
            <a:spLocks noGrp="1"/>
          </p:cNvSpPr>
          <p:nvPr>
            <p:ph type="sldNum" sz="quarter" idx="5"/>
          </p:nvPr>
        </p:nvSpPr>
        <p:spPr/>
        <p:txBody>
          <a:bodyPr/>
          <a:lstStyle/>
          <a:p>
            <a:fld id="{1E5B1EE5-6314-6A42-9613-6A07601D09A1}" type="slidenum">
              <a:rPr lang="en-US" smtClean="0"/>
              <a:t>16</a:t>
            </a:fld>
            <a:endParaRPr lang="en-US"/>
          </a:p>
        </p:txBody>
      </p:sp>
    </p:spTree>
    <p:extLst>
      <p:ext uri="{BB962C8B-B14F-4D97-AF65-F5344CB8AC3E}">
        <p14:creationId xmlns:p14="http://schemas.microsoft.com/office/powerpoint/2010/main" val="8733535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Even still, there's a high learning curve before you can build a proper application. That's because you need to learn about client-side routing, page layout, and so on. If you'd like to perform server-side rendering for faster page loads, things can become even more difficult.</a:t>
            </a:r>
          </a:p>
          <a:p>
            <a:r>
              <a:rPr lang="en-US" sz="1200" b="1" i="0" u="none" strike="noStrike" kern="1200" dirty="0">
                <a:solidFill>
                  <a:schemeClr val="tx1"/>
                </a:solidFill>
                <a:effectLst/>
                <a:latin typeface="+mn-lt"/>
                <a:ea typeface="+mn-ea"/>
                <a:cs typeface="+mn-cs"/>
              </a:rPr>
              <a:t>So, we need something simple but customizable.</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Think about how </a:t>
            </a:r>
            <a:r>
              <a:rPr lang="en-US" sz="1200" b="0" i="0" u="none" strike="noStrike" kern="1200" dirty="0" err="1">
                <a:solidFill>
                  <a:schemeClr val="tx1"/>
                </a:solidFill>
                <a:effectLst/>
                <a:latin typeface="+mn-lt"/>
                <a:ea typeface="+mn-ea"/>
                <a:cs typeface="+mn-cs"/>
              </a:rPr>
              <a:t>webapps</a:t>
            </a:r>
            <a:r>
              <a:rPr lang="en-US" sz="1200" b="0" i="0" u="none" strike="noStrike" kern="1200" dirty="0">
                <a:solidFill>
                  <a:schemeClr val="tx1"/>
                </a:solidFill>
                <a:effectLst/>
                <a:latin typeface="+mn-lt"/>
                <a:ea typeface="+mn-ea"/>
                <a:cs typeface="+mn-cs"/>
              </a:rPr>
              <a:t> are created with PHP. You create some files, write PHP code, then simply deploy it. We don't have to worry about routing much, and the app is rendered on the server by default.</a:t>
            </a:r>
          </a:p>
          <a:p>
            <a:endParaRPr lang="en-US" dirty="0"/>
          </a:p>
        </p:txBody>
      </p:sp>
      <p:sp>
        <p:nvSpPr>
          <p:cNvPr id="4" name="Slide Number Placeholder 3"/>
          <p:cNvSpPr>
            <a:spLocks noGrp="1"/>
          </p:cNvSpPr>
          <p:nvPr>
            <p:ph type="sldNum" sz="quarter" idx="5"/>
          </p:nvPr>
        </p:nvSpPr>
        <p:spPr/>
        <p:txBody>
          <a:bodyPr/>
          <a:lstStyle/>
          <a:p>
            <a:fld id="{1E5B1EE5-6314-6A42-9613-6A07601D09A1}" type="slidenum">
              <a:rPr lang="en-US" smtClean="0"/>
              <a:t>17</a:t>
            </a:fld>
            <a:endParaRPr lang="en-US"/>
          </a:p>
        </p:txBody>
      </p:sp>
    </p:spTree>
    <p:extLst>
      <p:ext uri="{BB962C8B-B14F-4D97-AF65-F5344CB8AC3E}">
        <p14:creationId xmlns:p14="http://schemas.microsoft.com/office/powerpoint/2010/main" val="21449844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Even still, there's a high learning curve before you can build a proper application. That's because you need to learn about client-side routing, page layout, and so on. If you'd like to perform server-side rendering for faster page loads, things can become even more difficult.</a:t>
            </a:r>
          </a:p>
          <a:p>
            <a:r>
              <a:rPr lang="en-US" sz="1200" b="1" i="0" u="none" strike="noStrike" kern="1200" dirty="0">
                <a:solidFill>
                  <a:schemeClr val="tx1"/>
                </a:solidFill>
                <a:effectLst/>
                <a:latin typeface="+mn-lt"/>
                <a:ea typeface="+mn-ea"/>
                <a:cs typeface="+mn-cs"/>
              </a:rPr>
              <a:t>So, we need something simple but customizable.</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Think about how </a:t>
            </a:r>
            <a:r>
              <a:rPr lang="en-US" sz="1200" b="0" i="0" u="none" strike="noStrike" kern="1200" dirty="0" err="1">
                <a:solidFill>
                  <a:schemeClr val="tx1"/>
                </a:solidFill>
                <a:effectLst/>
                <a:latin typeface="+mn-lt"/>
                <a:ea typeface="+mn-ea"/>
                <a:cs typeface="+mn-cs"/>
              </a:rPr>
              <a:t>webapps</a:t>
            </a:r>
            <a:r>
              <a:rPr lang="en-US" sz="1200" b="0" i="0" u="none" strike="noStrike" kern="1200" dirty="0">
                <a:solidFill>
                  <a:schemeClr val="tx1"/>
                </a:solidFill>
                <a:effectLst/>
                <a:latin typeface="+mn-lt"/>
                <a:ea typeface="+mn-ea"/>
                <a:cs typeface="+mn-cs"/>
              </a:rPr>
              <a:t> are created with PHP. You create some files, write PHP code, then simply deploy it. We don't have to worry about routing much, and the app is rendered on the server by default.</a:t>
            </a:r>
          </a:p>
          <a:p>
            <a:endParaRPr lang="en-US" dirty="0"/>
          </a:p>
        </p:txBody>
      </p:sp>
      <p:sp>
        <p:nvSpPr>
          <p:cNvPr id="4" name="Slide Number Placeholder 3"/>
          <p:cNvSpPr>
            <a:spLocks noGrp="1"/>
          </p:cNvSpPr>
          <p:nvPr>
            <p:ph type="sldNum" sz="quarter" idx="5"/>
          </p:nvPr>
        </p:nvSpPr>
        <p:spPr/>
        <p:txBody>
          <a:bodyPr/>
          <a:lstStyle/>
          <a:p>
            <a:fld id="{1E5B1EE5-6314-6A42-9613-6A07601D09A1}" type="slidenum">
              <a:rPr lang="en-US" smtClean="0"/>
              <a:t>18</a:t>
            </a:fld>
            <a:endParaRPr lang="en-US"/>
          </a:p>
        </p:txBody>
      </p:sp>
    </p:spTree>
    <p:extLst>
      <p:ext uri="{BB962C8B-B14F-4D97-AF65-F5344CB8AC3E}">
        <p14:creationId xmlns:p14="http://schemas.microsoft.com/office/powerpoint/2010/main" val="3454425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Even still, there's a high learning curve before you can build a proper application. That's because you need to learn about client-side routing, page layout, and so on. If you'd like to perform server-side rendering for faster page loads, things can become even more difficult.</a:t>
            </a:r>
          </a:p>
          <a:p>
            <a:r>
              <a:rPr lang="en-US" sz="1200" b="1" i="0" u="none" strike="noStrike" kern="1200" dirty="0">
                <a:solidFill>
                  <a:schemeClr val="tx1"/>
                </a:solidFill>
                <a:effectLst/>
                <a:latin typeface="+mn-lt"/>
                <a:ea typeface="+mn-ea"/>
                <a:cs typeface="+mn-cs"/>
              </a:rPr>
              <a:t>So, we need something simple but customizable.</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Think about how </a:t>
            </a:r>
            <a:r>
              <a:rPr lang="en-US" sz="1200" b="0" i="0" u="none" strike="noStrike" kern="1200" dirty="0" err="1">
                <a:solidFill>
                  <a:schemeClr val="tx1"/>
                </a:solidFill>
                <a:effectLst/>
                <a:latin typeface="+mn-lt"/>
                <a:ea typeface="+mn-ea"/>
                <a:cs typeface="+mn-cs"/>
              </a:rPr>
              <a:t>webapps</a:t>
            </a:r>
            <a:r>
              <a:rPr lang="en-US" sz="1200" b="0" i="0" u="none" strike="noStrike" kern="1200" dirty="0">
                <a:solidFill>
                  <a:schemeClr val="tx1"/>
                </a:solidFill>
                <a:effectLst/>
                <a:latin typeface="+mn-lt"/>
                <a:ea typeface="+mn-ea"/>
                <a:cs typeface="+mn-cs"/>
              </a:rPr>
              <a:t> are created with PHP. You create some files, write PHP code, then simply deploy it. We don't have to worry about routing much, and the app is rendered on the server by default.</a:t>
            </a:r>
          </a:p>
          <a:p>
            <a:endParaRPr lang="en-US" dirty="0"/>
          </a:p>
        </p:txBody>
      </p:sp>
      <p:sp>
        <p:nvSpPr>
          <p:cNvPr id="4" name="Slide Number Placeholder 3"/>
          <p:cNvSpPr>
            <a:spLocks noGrp="1"/>
          </p:cNvSpPr>
          <p:nvPr>
            <p:ph type="sldNum" sz="quarter" idx="5"/>
          </p:nvPr>
        </p:nvSpPr>
        <p:spPr/>
        <p:txBody>
          <a:bodyPr/>
          <a:lstStyle/>
          <a:p>
            <a:fld id="{1E5B1EE5-6314-6A42-9613-6A07601D09A1}" type="slidenum">
              <a:rPr lang="en-US" smtClean="0"/>
              <a:t>19</a:t>
            </a:fld>
            <a:endParaRPr lang="en-US"/>
          </a:p>
        </p:txBody>
      </p:sp>
    </p:spTree>
    <p:extLst>
      <p:ext uri="{BB962C8B-B14F-4D97-AF65-F5344CB8AC3E}">
        <p14:creationId xmlns:p14="http://schemas.microsoft.com/office/powerpoint/2010/main" val="29734975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Even still, there's a high learning curve before you can build a proper application. That's because you need to learn about client-side routing, page layout, and so on. If you'd like to perform server-side rendering for faster page loads, things can become even more difficult.</a:t>
            </a:r>
          </a:p>
          <a:p>
            <a:r>
              <a:rPr lang="en-US" sz="1200" b="1" i="0" u="none" strike="noStrike" kern="1200" dirty="0">
                <a:solidFill>
                  <a:schemeClr val="tx1"/>
                </a:solidFill>
                <a:effectLst/>
                <a:latin typeface="+mn-lt"/>
                <a:ea typeface="+mn-ea"/>
                <a:cs typeface="+mn-cs"/>
              </a:rPr>
              <a:t>So, we need something simple but customizable.</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Think about how </a:t>
            </a:r>
            <a:r>
              <a:rPr lang="en-US" sz="1200" b="0" i="0" u="none" strike="noStrike" kern="1200" dirty="0" err="1">
                <a:solidFill>
                  <a:schemeClr val="tx1"/>
                </a:solidFill>
                <a:effectLst/>
                <a:latin typeface="+mn-lt"/>
                <a:ea typeface="+mn-ea"/>
                <a:cs typeface="+mn-cs"/>
              </a:rPr>
              <a:t>webapps</a:t>
            </a:r>
            <a:r>
              <a:rPr lang="en-US" sz="1200" b="0" i="0" u="none" strike="noStrike" kern="1200" dirty="0">
                <a:solidFill>
                  <a:schemeClr val="tx1"/>
                </a:solidFill>
                <a:effectLst/>
                <a:latin typeface="+mn-lt"/>
                <a:ea typeface="+mn-ea"/>
                <a:cs typeface="+mn-cs"/>
              </a:rPr>
              <a:t> are created with PHP. You create some files, write PHP code, then simply deploy it. We don't have to worry about routing much, and the app is rendered on the server by default.</a:t>
            </a:r>
          </a:p>
          <a:p>
            <a:endParaRPr lang="en-US" dirty="0"/>
          </a:p>
        </p:txBody>
      </p:sp>
      <p:sp>
        <p:nvSpPr>
          <p:cNvPr id="4" name="Slide Number Placeholder 3"/>
          <p:cNvSpPr>
            <a:spLocks noGrp="1"/>
          </p:cNvSpPr>
          <p:nvPr>
            <p:ph type="sldNum" sz="quarter" idx="5"/>
          </p:nvPr>
        </p:nvSpPr>
        <p:spPr/>
        <p:txBody>
          <a:bodyPr/>
          <a:lstStyle/>
          <a:p>
            <a:fld id="{1E5B1EE5-6314-6A42-9613-6A07601D09A1}" type="slidenum">
              <a:rPr lang="en-US" smtClean="0"/>
              <a:t>20</a:t>
            </a:fld>
            <a:endParaRPr lang="en-US"/>
          </a:p>
        </p:txBody>
      </p:sp>
    </p:spTree>
    <p:extLst>
      <p:ext uri="{BB962C8B-B14F-4D97-AF65-F5344CB8AC3E}">
        <p14:creationId xmlns:p14="http://schemas.microsoft.com/office/powerpoint/2010/main" val="10368791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Even still, there's a high learning curve before you can build a proper application. That's because you need to learn about client-side routing, page layout, and so on. If you'd like to perform server-side rendering for faster page loads, things can become even more difficult.</a:t>
            </a:r>
          </a:p>
          <a:p>
            <a:r>
              <a:rPr lang="en-US" sz="1200" b="1" i="0" u="none" strike="noStrike" kern="1200" dirty="0">
                <a:solidFill>
                  <a:schemeClr val="tx1"/>
                </a:solidFill>
                <a:effectLst/>
                <a:latin typeface="+mn-lt"/>
                <a:ea typeface="+mn-ea"/>
                <a:cs typeface="+mn-cs"/>
              </a:rPr>
              <a:t>So, we need something simple but customizable.</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Think about how </a:t>
            </a:r>
            <a:r>
              <a:rPr lang="en-US" sz="1200" b="0" i="0" u="none" strike="noStrike" kern="1200" dirty="0" err="1">
                <a:solidFill>
                  <a:schemeClr val="tx1"/>
                </a:solidFill>
                <a:effectLst/>
                <a:latin typeface="+mn-lt"/>
                <a:ea typeface="+mn-ea"/>
                <a:cs typeface="+mn-cs"/>
              </a:rPr>
              <a:t>webapps</a:t>
            </a:r>
            <a:r>
              <a:rPr lang="en-US" sz="1200" b="0" i="0" u="none" strike="noStrike" kern="1200" dirty="0">
                <a:solidFill>
                  <a:schemeClr val="tx1"/>
                </a:solidFill>
                <a:effectLst/>
                <a:latin typeface="+mn-lt"/>
                <a:ea typeface="+mn-ea"/>
                <a:cs typeface="+mn-cs"/>
              </a:rPr>
              <a:t> are created with PHP. You create some files, write PHP code, then simply deploy it. We don't have to worry about routing much, and the app is rendered on the server by default.</a:t>
            </a:r>
          </a:p>
          <a:p>
            <a:endParaRPr lang="en-US" dirty="0"/>
          </a:p>
        </p:txBody>
      </p:sp>
      <p:sp>
        <p:nvSpPr>
          <p:cNvPr id="4" name="Slide Number Placeholder 3"/>
          <p:cNvSpPr>
            <a:spLocks noGrp="1"/>
          </p:cNvSpPr>
          <p:nvPr>
            <p:ph type="sldNum" sz="quarter" idx="5"/>
          </p:nvPr>
        </p:nvSpPr>
        <p:spPr/>
        <p:txBody>
          <a:bodyPr/>
          <a:lstStyle/>
          <a:p>
            <a:fld id="{1E5B1EE5-6314-6A42-9613-6A07601D09A1}" type="slidenum">
              <a:rPr lang="en-US" smtClean="0"/>
              <a:t>3</a:t>
            </a:fld>
            <a:endParaRPr lang="en-US"/>
          </a:p>
        </p:txBody>
      </p:sp>
    </p:spTree>
    <p:extLst>
      <p:ext uri="{BB962C8B-B14F-4D97-AF65-F5344CB8AC3E}">
        <p14:creationId xmlns:p14="http://schemas.microsoft.com/office/powerpoint/2010/main" val="18491340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Even still, there's a high learning curve before you can build a proper application. That's because you need to learn about client-side routing, page layout, and so on. If you'd like to perform server-side rendering for faster page loads, things can become even more difficult.</a:t>
            </a:r>
          </a:p>
          <a:p>
            <a:r>
              <a:rPr lang="en-US" sz="1200" b="1" i="0" u="none" strike="noStrike" kern="1200" dirty="0">
                <a:solidFill>
                  <a:schemeClr val="tx1"/>
                </a:solidFill>
                <a:effectLst/>
                <a:latin typeface="+mn-lt"/>
                <a:ea typeface="+mn-ea"/>
                <a:cs typeface="+mn-cs"/>
              </a:rPr>
              <a:t>So, we need something simple but customizable.</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Think about how </a:t>
            </a:r>
            <a:r>
              <a:rPr lang="en-US" sz="1200" b="0" i="0" u="none" strike="noStrike" kern="1200" dirty="0" err="1">
                <a:solidFill>
                  <a:schemeClr val="tx1"/>
                </a:solidFill>
                <a:effectLst/>
                <a:latin typeface="+mn-lt"/>
                <a:ea typeface="+mn-ea"/>
                <a:cs typeface="+mn-cs"/>
              </a:rPr>
              <a:t>webapps</a:t>
            </a:r>
            <a:r>
              <a:rPr lang="en-US" sz="1200" b="0" i="0" u="none" strike="noStrike" kern="1200" dirty="0">
                <a:solidFill>
                  <a:schemeClr val="tx1"/>
                </a:solidFill>
                <a:effectLst/>
                <a:latin typeface="+mn-lt"/>
                <a:ea typeface="+mn-ea"/>
                <a:cs typeface="+mn-cs"/>
              </a:rPr>
              <a:t> are created with PHP. You create some files, write PHP code, then simply deploy it. We don't have to worry about routing much, and the app is rendered on the server by default.</a:t>
            </a:r>
          </a:p>
          <a:p>
            <a:endParaRPr lang="en-US" dirty="0"/>
          </a:p>
        </p:txBody>
      </p:sp>
      <p:sp>
        <p:nvSpPr>
          <p:cNvPr id="4" name="Slide Number Placeholder 3"/>
          <p:cNvSpPr>
            <a:spLocks noGrp="1"/>
          </p:cNvSpPr>
          <p:nvPr>
            <p:ph type="sldNum" sz="quarter" idx="5"/>
          </p:nvPr>
        </p:nvSpPr>
        <p:spPr/>
        <p:txBody>
          <a:bodyPr/>
          <a:lstStyle/>
          <a:p>
            <a:fld id="{1E5B1EE5-6314-6A42-9613-6A07601D09A1}" type="slidenum">
              <a:rPr lang="en-US" smtClean="0"/>
              <a:t>21</a:t>
            </a:fld>
            <a:endParaRPr lang="en-US"/>
          </a:p>
        </p:txBody>
      </p:sp>
    </p:spTree>
    <p:extLst>
      <p:ext uri="{BB962C8B-B14F-4D97-AF65-F5344CB8AC3E}">
        <p14:creationId xmlns:p14="http://schemas.microsoft.com/office/powerpoint/2010/main" val="2129664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Even still, there's a high learning curve before you can build a proper application. That's because you need to learn about client-side routing, page layout, and so on. If you'd like to perform server-side rendering for faster page loads, things can become even more difficult.</a:t>
            </a:r>
          </a:p>
          <a:p>
            <a:r>
              <a:rPr lang="en-US" sz="1200" b="1" i="0" u="none" strike="noStrike" kern="1200" dirty="0">
                <a:solidFill>
                  <a:schemeClr val="tx1"/>
                </a:solidFill>
                <a:effectLst/>
                <a:latin typeface="+mn-lt"/>
                <a:ea typeface="+mn-ea"/>
                <a:cs typeface="+mn-cs"/>
              </a:rPr>
              <a:t>So, we need something simple but customizable.</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Think about how </a:t>
            </a:r>
            <a:r>
              <a:rPr lang="en-US" sz="1200" b="0" i="0" u="none" strike="noStrike" kern="1200" dirty="0" err="1">
                <a:solidFill>
                  <a:schemeClr val="tx1"/>
                </a:solidFill>
                <a:effectLst/>
                <a:latin typeface="+mn-lt"/>
                <a:ea typeface="+mn-ea"/>
                <a:cs typeface="+mn-cs"/>
              </a:rPr>
              <a:t>webapps</a:t>
            </a:r>
            <a:r>
              <a:rPr lang="en-US" sz="1200" b="0" i="0" u="none" strike="noStrike" kern="1200" dirty="0">
                <a:solidFill>
                  <a:schemeClr val="tx1"/>
                </a:solidFill>
                <a:effectLst/>
                <a:latin typeface="+mn-lt"/>
                <a:ea typeface="+mn-ea"/>
                <a:cs typeface="+mn-cs"/>
              </a:rPr>
              <a:t> are created with PHP. You create some files, write PHP code, then simply deploy it. We don't have to worry about routing much, and the app is rendered on the server by default.</a:t>
            </a:r>
          </a:p>
          <a:p>
            <a:endParaRPr lang="en-US" dirty="0"/>
          </a:p>
        </p:txBody>
      </p:sp>
      <p:sp>
        <p:nvSpPr>
          <p:cNvPr id="4" name="Slide Number Placeholder 3"/>
          <p:cNvSpPr>
            <a:spLocks noGrp="1"/>
          </p:cNvSpPr>
          <p:nvPr>
            <p:ph type="sldNum" sz="quarter" idx="5"/>
          </p:nvPr>
        </p:nvSpPr>
        <p:spPr/>
        <p:txBody>
          <a:bodyPr/>
          <a:lstStyle/>
          <a:p>
            <a:fld id="{1E5B1EE5-6314-6A42-9613-6A07601D09A1}" type="slidenum">
              <a:rPr lang="en-US" smtClean="0"/>
              <a:t>22</a:t>
            </a:fld>
            <a:endParaRPr lang="en-US"/>
          </a:p>
        </p:txBody>
      </p:sp>
    </p:spTree>
    <p:extLst>
      <p:ext uri="{BB962C8B-B14F-4D97-AF65-F5344CB8AC3E}">
        <p14:creationId xmlns:p14="http://schemas.microsoft.com/office/powerpoint/2010/main" val="34111493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Even still, there's a high learning curve before you can build a proper application. That's because you need to learn about client-side routing, page layout, and so on. If you'd like to perform server-side rendering for faster page loads, things can become even more difficult.</a:t>
            </a:r>
          </a:p>
          <a:p>
            <a:r>
              <a:rPr lang="en-US" sz="1200" b="1" i="0" u="none" strike="noStrike" kern="1200" dirty="0">
                <a:solidFill>
                  <a:schemeClr val="tx1"/>
                </a:solidFill>
                <a:effectLst/>
                <a:latin typeface="+mn-lt"/>
                <a:ea typeface="+mn-ea"/>
                <a:cs typeface="+mn-cs"/>
              </a:rPr>
              <a:t>So, we need something simple but customizable.</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Think about how </a:t>
            </a:r>
            <a:r>
              <a:rPr lang="en-US" sz="1200" b="0" i="0" u="none" strike="noStrike" kern="1200" dirty="0" err="1">
                <a:solidFill>
                  <a:schemeClr val="tx1"/>
                </a:solidFill>
                <a:effectLst/>
                <a:latin typeface="+mn-lt"/>
                <a:ea typeface="+mn-ea"/>
                <a:cs typeface="+mn-cs"/>
              </a:rPr>
              <a:t>webapps</a:t>
            </a:r>
            <a:r>
              <a:rPr lang="en-US" sz="1200" b="0" i="0" u="none" strike="noStrike" kern="1200" dirty="0">
                <a:solidFill>
                  <a:schemeClr val="tx1"/>
                </a:solidFill>
                <a:effectLst/>
                <a:latin typeface="+mn-lt"/>
                <a:ea typeface="+mn-ea"/>
                <a:cs typeface="+mn-cs"/>
              </a:rPr>
              <a:t> are created with PHP. You create some files, write PHP code, then simply deploy it. We don't have to worry about routing much, and the app is rendered on the server by default.</a:t>
            </a:r>
          </a:p>
          <a:p>
            <a:endParaRPr lang="en-US" dirty="0"/>
          </a:p>
        </p:txBody>
      </p:sp>
      <p:sp>
        <p:nvSpPr>
          <p:cNvPr id="4" name="Slide Number Placeholder 3"/>
          <p:cNvSpPr>
            <a:spLocks noGrp="1"/>
          </p:cNvSpPr>
          <p:nvPr>
            <p:ph type="sldNum" sz="quarter" idx="5"/>
          </p:nvPr>
        </p:nvSpPr>
        <p:spPr/>
        <p:txBody>
          <a:bodyPr/>
          <a:lstStyle/>
          <a:p>
            <a:fld id="{1E5B1EE5-6314-6A42-9613-6A07601D09A1}" type="slidenum">
              <a:rPr lang="en-US" smtClean="0"/>
              <a:t>23</a:t>
            </a:fld>
            <a:endParaRPr lang="en-US"/>
          </a:p>
        </p:txBody>
      </p:sp>
    </p:spTree>
    <p:extLst>
      <p:ext uri="{BB962C8B-B14F-4D97-AF65-F5344CB8AC3E}">
        <p14:creationId xmlns:p14="http://schemas.microsoft.com/office/powerpoint/2010/main" val="40511396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Even still, there's a high learning curve before you can build a proper application. That's because you need to learn about client-side routing, page layout, and so on. If you'd like to perform server-side rendering for faster page loads, things can become even more difficult.</a:t>
            </a:r>
          </a:p>
          <a:p>
            <a:r>
              <a:rPr lang="en-US" sz="1200" b="1" i="0" u="none" strike="noStrike" kern="1200" dirty="0">
                <a:solidFill>
                  <a:schemeClr val="tx1"/>
                </a:solidFill>
                <a:effectLst/>
                <a:latin typeface="+mn-lt"/>
                <a:ea typeface="+mn-ea"/>
                <a:cs typeface="+mn-cs"/>
              </a:rPr>
              <a:t>So, we need something simple but customizable.</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Think about how </a:t>
            </a:r>
            <a:r>
              <a:rPr lang="en-US" sz="1200" b="0" i="0" u="none" strike="noStrike" kern="1200" dirty="0" err="1">
                <a:solidFill>
                  <a:schemeClr val="tx1"/>
                </a:solidFill>
                <a:effectLst/>
                <a:latin typeface="+mn-lt"/>
                <a:ea typeface="+mn-ea"/>
                <a:cs typeface="+mn-cs"/>
              </a:rPr>
              <a:t>webapps</a:t>
            </a:r>
            <a:r>
              <a:rPr lang="en-US" sz="1200" b="0" i="0" u="none" strike="noStrike" kern="1200" dirty="0">
                <a:solidFill>
                  <a:schemeClr val="tx1"/>
                </a:solidFill>
                <a:effectLst/>
                <a:latin typeface="+mn-lt"/>
                <a:ea typeface="+mn-ea"/>
                <a:cs typeface="+mn-cs"/>
              </a:rPr>
              <a:t> are created with PHP. You create some files, write PHP code, then simply deploy it. We don't have to worry about routing much, and the app is rendered on the server by default.</a:t>
            </a:r>
          </a:p>
          <a:p>
            <a:endParaRPr lang="en-US" dirty="0"/>
          </a:p>
        </p:txBody>
      </p:sp>
      <p:sp>
        <p:nvSpPr>
          <p:cNvPr id="4" name="Slide Number Placeholder 3"/>
          <p:cNvSpPr>
            <a:spLocks noGrp="1"/>
          </p:cNvSpPr>
          <p:nvPr>
            <p:ph type="sldNum" sz="quarter" idx="5"/>
          </p:nvPr>
        </p:nvSpPr>
        <p:spPr/>
        <p:txBody>
          <a:bodyPr/>
          <a:lstStyle/>
          <a:p>
            <a:fld id="{1E5B1EE5-6314-6A42-9613-6A07601D09A1}" type="slidenum">
              <a:rPr lang="en-US" smtClean="0"/>
              <a:t>24</a:t>
            </a:fld>
            <a:endParaRPr lang="en-US"/>
          </a:p>
        </p:txBody>
      </p:sp>
    </p:spTree>
    <p:extLst>
      <p:ext uri="{BB962C8B-B14F-4D97-AF65-F5344CB8AC3E}">
        <p14:creationId xmlns:p14="http://schemas.microsoft.com/office/powerpoint/2010/main" val="13731242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Even still, there's a high learning curve before you can build a proper application. That's because you need to learn about client-side routing, page layout, and so on. If you'd like to perform server-side rendering for faster page loads, things can become even more difficult.</a:t>
            </a:r>
          </a:p>
          <a:p>
            <a:r>
              <a:rPr lang="en-US" sz="1200" b="1" i="0" u="none" strike="noStrike" kern="1200" dirty="0">
                <a:solidFill>
                  <a:schemeClr val="tx1"/>
                </a:solidFill>
                <a:effectLst/>
                <a:latin typeface="+mn-lt"/>
                <a:ea typeface="+mn-ea"/>
                <a:cs typeface="+mn-cs"/>
              </a:rPr>
              <a:t>So, we need something simple but customizable.</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Think about how </a:t>
            </a:r>
            <a:r>
              <a:rPr lang="en-US" sz="1200" b="0" i="0" u="none" strike="noStrike" kern="1200" dirty="0" err="1">
                <a:solidFill>
                  <a:schemeClr val="tx1"/>
                </a:solidFill>
                <a:effectLst/>
                <a:latin typeface="+mn-lt"/>
                <a:ea typeface="+mn-ea"/>
                <a:cs typeface="+mn-cs"/>
              </a:rPr>
              <a:t>webapps</a:t>
            </a:r>
            <a:r>
              <a:rPr lang="en-US" sz="1200" b="0" i="0" u="none" strike="noStrike" kern="1200" dirty="0">
                <a:solidFill>
                  <a:schemeClr val="tx1"/>
                </a:solidFill>
                <a:effectLst/>
                <a:latin typeface="+mn-lt"/>
                <a:ea typeface="+mn-ea"/>
                <a:cs typeface="+mn-cs"/>
              </a:rPr>
              <a:t> are created with PHP. You create some files, write PHP code, then simply deploy it. We don't have to worry about routing much, and the app is rendered on the server by default.</a:t>
            </a:r>
          </a:p>
          <a:p>
            <a:endParaRPr lang="en-US" dirty="0"/>
          </a:p>
        </p:txBody>
      </p:sp>
      <p:sp>
        <p:nvSpPr>
          <p:cNvPr id="4" name="Slide Number Placeholder 3"/>
          <p:cNvSpPr>
            <a:spLocks noGrp="1"/>
          </p:cNvSpPr>
          <p:nvPr>
            <p:ph type="sldNum" sz="quarter" idx="5"/>
          </p:nvPr>
        </p:nvSpPr>
        <p:spPr/>
        <p:txBody>
          <a:bodyPr/>
          <a:lstStyle/>
          <a:p>
            <a:fld id="{1E5B1EE5-6314-6A42-9613-6A07601D09A1}" type="slidenum">
              <a:rPr lang="en-US" smtClean="0"/>
              <a:t>25</a:t>
            </a:fld>
            <a:endParaRPr lang="en-US"/>
          </a:p>
        </p:txBody>
      </p:sp>
    </p:spTree>
    <p:extLst>
      <p:ext uri="{BB962C8B-B14F-4D97-AF65-F5344CB8AC3E}">
        <p14:creationId xmlns:p14="http://schemas.microsoft.com/office/powerpoint/2010/main" val="1170191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Even still, there's a high learning curve before you can build a proper application. That's because you need to learn about client-side routing, page layout, and so on. If you'd like to perform server-side rendering for faster page loads, things can become even more difficult.</a:t>
            </a:r>
          </a:p>
          <a:p>
            <a:r>
              <a:rPr lang="en-US" sz="1200" b="1" i="0" u="none" strike="noStrike" kern="1200" dirty="0">
                <a:solidFill>
                  <a:schemeClr val="tx1"/>
                </a:solidFill>
                <a:effectLst/>
                <a:latin typeface="+mn-lt"/>
                <a:ea typeface="+mn-ea"/>
                <a:cs typeface="+mn-cs"/>
              </a:rPr>
              <a:t>So, we need something simple but customizable.</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Think about how </a:t>
            </a:r>
            <a:r>
              <a:rPr lang="en-US" sz="1200" b="0" i="0" u="none" strike="noStrike" kern="1200" dirty="0" err="1">
                <a:solidFill>
                  <a:schemeClr val="tx1"/>
                </a:solidFill>
                <a:effectLst/>
                <a:latin typeface="+mn-lt"/>
                <a:ea typeface="+mn-ea"/>
                <a:cs typeface="+mn-cs"/>
              </a:rPr>
              <a:t>webapps</a:t>
            </a:r>
            <a:r>
              <a:rPr lang="en-US" sz="1200" b="0" i="0" u="none" strike="noStrike" kern="1200" dirty="0">
                <a:solidFill>
                  <a:schemeClr val="tx1"/>
                </a:solidFill>
                <a:effectLst/>
                <a:latin typeface="+mn-lt"/>
                <a:ea typeface="+mn-ea"/>
                <a:cs typeface="+mn-cs"/>
              </a:rPr>
              <a:t> are created with PHP. You create some files, write PHP code, then simply deploy it. We don't have to worry about routing much, and the app is rendered on the server by default.</a:t>
            </a:r>
          </a:p>
          <a:p>
            <a:endParaRPr lang="en-US" dirty="0"/>
          </a:p>
        </p:txBody>
      </p:sp>
      <p:sp>
        <p:nvSpPr>
          <p:cNvPr id="4" name="Slide Number Placeholder 3"/>
          <p:cNvSpPr>
            <a:spLocks noGrp="1"/>
          </p:cNvSpPr>
          <p:nvPr>
            <p:ph type="sldNum" sz="quarter" idx="5"/>
          </p:nvPr>
        </p:nvSpPr>
        <p:spPr/>
        <p:txBody>
          <a:bodyPr/>
          <a:lstStyle/>
          <a:p>
            <a:fld id="{1E5B1EE5-6314-6A42-9613-6A07601D09A1}" type="slidenum">
              <a:rPr lang="en-US" smtClean="0"/>
              <a:t>4</a:t>
            </a:fld>
            <a:endParaRPr lang="en-US"/>
          </a:p>
        </p:txBody>
      </p:sp>
    </p:spTree>
    <p:extLst>
      <p:ext uri="{BB962C8B-B14F-4D97-AF65-F5344CB8AC3E}">
        <p14:creationId xmlns:p14="http://schemas.microsoft.com/office/powerpoint/2010/main" val="4038381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Even still, there's a high learning curve before you can build a proper application. That's because you need to learn about client-side routing, page layout, and so on. If you'd like to perform server-side rendering for faster page loads, things can become even more difficult.</a:t>
            </a:r>
          </a:p>
          <a:p>
            <a:r>
              <a:rPr lang="en-US" sz="1200" b="1" i="0" u="none" strike="noStrike" kern="1200" dirty="0">
                <a:solidFill>
                  <a:schemeClr val="tx1"/>
                </a:solidFill>
                <a:effectLst/>
                <a:latin typeface="+mn-lt"/>
                <a:ea typeface="+mn-ea"/>
                <a:cs typeface="+mn-cs"/>
              </a:rPr>
              <a:t>So, we need something simple but customizable.</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Think about how </a:t>
            </a:r>
            <a:r>
              <a:rPr lang="en-US" sz="1200" b="0" i="0" u="none" strike="noStrike" kern="1200" dirty="0" err="1">
                <a:solidFill>
                  <a:schemeClr val="tx1"/>
                </a:solidFill>
                <a:effectLst/>
                <a:latin typeface="+mn-lt"/>
                <a:ea typeface="+mn-ea"/>
                <a:cs typeface="+mn-cs"/>
              </a:rPr>
              <a:t>webapps</a:t>
            </a:r>
            <a:r>
              <a:rPr lang="en-US" sz="1200" b="0" i="0" u="none" strike="noStrike" kern="1200" dirty="0">
                <a:solidFill>
                  <a:schemeClr val="tx1"/>
                </a:solidFill>
                <a:effectLst/>
                <a:latin typeface="+mn-lt"/>
                <a:ea typeface="+mn-ea"/>
                <a:cs typeface="+mn-cs"/>
              </a:rPr>
              <a:t> are created with PHP. You create some files, write PHP code, then simply deploy it. We don't have to worry about routing much, and the app is rendered on the server by default.</a:t>
            </a:r>
          </a:p>
          <a:p>
            <a:endParaRPr lang="en-US" dirty="0"/>
          </a:p>
        </p:txBody>
      </p:sp>
      <p:sp>
        <p:nvSpPr>
          <p:cNvPr id="4" name="Slide Number Placeholder 3"/>
          <p:cNvSpPr>
            <a:spLocks noGrp="1"/>
          </p:cNvSpPr>
          <p:nvPr>
            <p:ph type="sldNum" sz="quarter" idx="5"/>
          </p:nvPr>
        </p:nvSpPr>
        <p:spPr/>
        <p:txBody>
          <a:bodyPr/>
          <a:lstStyle/>
          <a:p>
            <a:fld id="{1E5B1EE5-6314-6A42-9613-6A07601D09A1}" type="slidenum">
              <a:rPr lang="en-US" smtClean="0"/>
              <a:t>5</a:t>
            </a:fld>
            <a:endParaRPr lang="en-US"/>
          </a:p>
        </p:txBody>
      </p:sp>
    </p:spTree>
    <p:extLst>
      <p:ext uri="{BB962C8B-B14F-4D97-AF65-F5344CB8AC3E}">
        <p14:creationId xmlns:p14="http://schemas.microsoft.com/office/powerpoint/2010/main" val="3872976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Even still, there's a high learning curve before you can build a proper application. That's because you need to learn about client-side routing, page layout, and so on. If you'd like to perform server-side rendering for faster page loads, things can become even more difficult.</a:t>
            </a:r>
          </a:p>
          <a:p>
            <a:r>
              <a:rPr lang="en-US" sz="1200" b="1" i="0" u="none" strike="noStrike" kern="1200" dirty="0">
                <a:solidFill>
                  <a:schemeClr val="tx1"/>
                </a:solidFill>
                <a:effectLst/>
                <a:latin typeface="+mn-lt"/>
                <a:ea typeface="+mn-ea"/>
                <a:cs typeface="+mn-cs"/>
              </a:rPr>
              <a:t>So, we need something simple but customizable.</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Think about how </a:t>
            </a:r>
            <a:r>
              <a:rPr lang="en-US" sz="1200" b="0" i="0" u="none" strike="noStrike" kern="1200" dirty="0" err="1">
                <a:solidFill>
                  <a:schemeClr val="tx1"/>
                </a:solidFill>
                <a:effectLst/>
                <a:latin typeface="+mn-lt"/>
                <a:ea typeface="+mn-ea"/>
                <a:cs typeface="+mn-cs"/>
              </a:rPr>
              <a:t>webapps</a:t>
            </a:r>
            <a:r>
              <a:rPr lang="en-US" sz="1200" b="0" i="0" u="none" strike="noStrike" kern="1200" dirty="0">
                <a:solidFill>
                  <a:schemeClr val="tx1"/>
                </a:solidFill>
                <a:effectLst/>
                <a:latin typeface="+mn-lt"/>
                <a:ea typeface="+mn-ea"/>
                <a:cs typeface="+mn-cs"/>
              </a:rPr>
              <a:t> are created with PHP. You create some files, write PHP code, then simply deploy it. We don't have to worry about routing much, and the app is rendered on the server by default.</a:t>
            </a:r>
          </a:p>
          <a:p>
            <a:endParaRPr lang="en-US" dirty="0"/>
          </a:p>
        </p:txBody>
      </p:sp>
      <p:sp>
        <p:nvSpPr>
          <p:cNvPr id="4" name="Slide Number Placeholder 3"/>
          <p:cNvSpPr>
            <a:spLocks noGrp="1"/>
          </p:cNvSpPr>
          <p:nvPr>
            <p:ph type="sldNum" sz="quarter" idx="5"/>
          </p:nvPr>
        </p:nvSpPr>
        <p:spPr/>
        <p:txBody>
          <a:bodyPr/>
          <a:lstStyle/>
          <a:p>
            <a:fld id="{1E5B1EE5-6314-6A42-9613-6A07601D09A1}" type="slidenum">
              <a:rPr lang="en-US" smtClean="0"/>
              <a:t>6</a:t>
            </a:fld>
            <a:endParaRPr lang="en-US"/>
          </a:p>
        </p:txBody>
      </p:sp>
    </p:spTree>
    <p:extLst>
      <p:ext uri="{BB962C8B-B14F-4D97-AF65-F5344CB8AC3E}">
        <p14:creationId xmlns:p14="http://schemas.microsoft.com/office/powerpoint/2010/main" val="31382912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Even still, there's a high learning curve before you can build a proper application. That's because you need to learn about client-side routing, page layout, and so on. If you'd like to perform server-side rendering for faster page loads, things can become even more difficult.</a:t>
            </a:r>
          </a:p>
          <a:p>
            <a:r>
              <a:rPr lang="en-US" sz="1200" b="1" i="0" u="none" strike="noStrike" kern="1200" dirty="0">
                <a:solidFill>
                  <a:schemeClr val="tx1"/>
                </a:solidFill>
                <a:effectLst/>
                <a:latin typeface="+mn-lt"/>
                <a:ea typeface="+mn-ea"/>
                <a:cs typeface="+mn-cs"/>
              </a:rPr>
              <a:t>So, we need something simple but customizable.</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Think about how </a:t>
            </a:r>
            <a:r>
              <a:rPr lang="en-US" sz="1200" b="0" i="0" u="none" strike="noStrike" kern="1200" dirty="0" err="1">
                <a:solidFill>
                  <a:schemeClr val="tx1"/>
                </a:solidFill>
                <a:effectLst/>
                <a:latin typeface="+mn-lt"/>
                <a:ea typeface="+mn-ea"/>
                <a:cs typeface="+mn-cs"/>
              </a:rPr>
              <a:t>webapps</a:t>
            </a:r>
            <a:r>
              <a:rPr lang="en-US" sz="1200" b="0" i="0" u="none" strike="noStrike" kern="1200" dirty="0">
                <a:solidFill>
                  <a:schemeClr val="tx1"/>
                </a:solidFill>
                <a:effectLst/>
                <a:latin typeface="+mn-lt"/>
                <a:ea typeface="+mn-ea"/>
                <a:cs typeface="+mn-cs"/>
              </a:rPr>
              <a:t> are created with PHP. You create some files, write PHP code, then simply deploy it. We don't have to worry about routing much, and the app is rendered on the server by default.</a:t>
            </a:r>
          </a:p>
          <a:p>
            <a:endParaRPr lang="en-US" dirty="0"/>
          </a:p>
        </p:txBody>
      </p:sp>
      <p:sp>
        <p:nvSpPr>
          <p:cNvPr id="4" name="Slide Number Placeholder 3"/>
          <p:cNvSpPr>
            <a:spLocks noGrp="1"/>
          </p:cNvSpPr>
          <p:nvPr>
            <p:ph type="sldNum" sz="quarter" idx="5"/>
          </p:nvPr>
        </p:nvSpPr>
        <p:spPr/>
        <p:txBody>
          <a:bodyPr/>
          <a:lstStyle/>
          <a:p>
            <a:fld id="{1E5B1EE5-6314-6A42-9613-6A07601D09A1}" type="slidenum">
              <a:rPr lang="en-US" smtClean="0"/>
              <a:t>7</a:t>
            </a:fld>
            <a:endParaRPr lang="en-US"/>
          </a:p>
        </p:txBody>
      </p:sp>
    </p:spTree>
    <p:extLst>
      <p:ext uri="{BB962C8B-B14F-4D97-AF65-F5344CB8AC3E}">
        <p14:creationId xmlns:p14="http://schemas.microsoft.com/office/powerpoint/2010/main" val="1507631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Even still, there's a high learning curve before you can build a proper application. That's because you need to learn about client-side routing, page layout, and so on. If you'd like to perform server-side rendering for faster page loads, things can become even more difficult.</a:t>
            </a:r>
          </a:p>
          <a:p>
            <a:r>
              <a:rPr lang="en-US" sz="1200" b="1" i="0" u="none" strike="noStrike" kern="1200" dirty="0">
                <a:solidFill>
                  <a:schemeClr val="tx1"/>
                </a:solidFill>
                <a:effectLst/>
                <a:latin typeface="+mn-lt"/>
                <a:ea typeface="+mn-ea"/>
                <a:cs typeface="+mn-cs"/>
              </a:rPr>
              <a:t>So, we need something simple but customizable.</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Think about how </a:t>
            </a:r>
            <a:r>
              <a:rPr lang="en-US" sz="1200" b="0" i="0" u="none" strike="noStrike" kern="1200" dirty="0" err="1">
                <a:solidFill>
                  <a:schemeClr val="tx1"/>
                </a:solidFill>
                <a:effectLst/>
                <a:latin typeface="+mn-lt"/>
                <a:ea typeface="+mn-ea"/>
                <a:cs typeface="+mn-cs"/>
              </a:rPr>
              <a:t>webapps</a:t>
            </a:r>
            <a:r>
              <a:rPr lang="en-US" sz="1200" b="0" i="0" u="none" strike="noStrike" kern="1200" dirty="0">
                <a:solidFill>
                  <a:schemeClr val="tx1"/>
                </a:solidFill>
                <a:effectLst/>
                <a:latin typeface="+mn-lt"/>
                <a:ea typeface="+mn-ea"/>
                <a:cs typeface="+mn-cs"/>
              </a:rPr>
              <a:t> are created with PHP. You create some files, write PHP code, then simply deploy it. We don't have to worry about routing much, and the app is rendered on the server by default.</a:t>
            </a:r>
          </a:p>
          <a:p>
            <a:endParaRPr lang="en-US" dirty="0"/>
          </a:p>
        </p:txBody>
      </p:sp>
      <p:sp>
        <p:nvSpPr>
          <p:cNvPr id="4" name="Slide Number Placeholder 3"/>
          <p:cNvSpPr>
            <a:spLocks noGrp="1"/>
          </p:cNvSpPr>
          <p:nvPr>
            <p:ph type="sldNum" sz="quarter" idx="5"/>
          </p:nvPr>
        </p:nvSpPr>
        <p:spPr/>
        <p:txBody>
          <a:bodyPr/>
          <a:lstStyle/>
          <a:p>
            <a:fld id="{1E5B1EE5-6314-6A42-9613-6A07601D09A1}" type="slidenum">
              <a:rPr lang="en-US" smtClean="0"/>
              <a:t>8</a:t>
            </a:fld>
            <a:endParaRPr lang="en-US"/>
          </a:p>
        </p:txBody>
      </p:sp>
    </p:spTree>
    <p:extLst>
      <p:ext uri="{BB962C8B-B14F-4D97-AF65-F5344CB8AC3E}">
        <p14:creationId xmlns:p14="http://schemas.microsoft.com/office/powerpoint/2010/main" val="1250018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Even still, there's a high learning curve before you can build a proper application. That's because you need to learn about client-side routing, page layout, and so on. If you'd like to perform server-side rendering for faster page loads, things can become even more difficult.</a:t>
            </a:r>
          </a:p>
          <a:p>
            <a:r>
              <a:rPr lang="en-US" sz="1200" b="1" i="0" u="none" strike="noStrike" kern="1200" dirty="0">
                <a:solidFill>
                  <a:schemeClr val="tx1"/>
                </a:solidFill>
                <a:effectLst/>
                <a:latin typeface="+mn-lt"/>
                <a:ea typeface="+mn-ea"/>
                <a:cs typeface="+mn-cs"/>
              </a:rPr>
              <a:t>So, we need something simple but customizable.</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Think about how </a:t>
            </a:r>
            <a:r>
              <a:rPr lang="en-US" sz="1200" b="0" i="0" u="none" strike="noStrike" kern="1200" dirty="0" err="1">
                <a:solidFill>
                  <a:schemeClr val="tx1"/>
                </a:solidFill>
                <a:effectLst/>
                <a:latin typeface="+mn-lt"/>
                <a:ea typeface="+mn-ea"/>
                <a:cs typeface="+mn-cs"/>
              </a:rPr>
              <a:t>webapps</a:t>
            </a:r>
            <a:r>
              <a:rPr lang="en-US" sz="1200" b="0" i="0" u="none" strike="noStrike" kern="1200" dirty="0">
                <a:solidFill>
                  <a:schemeClr val="tx1"/>
                </a:solidFill>
                <a:effectLst/>
                <a:latin typeface="+mn-lt"/>
                <a:ea typeface="+mn-ea"/>
                <a:cs typeface="+mn-cs"/>
              </a:rPr>
              <a:t> are created with PHP. You create some files, write PHP code, then simply deploy it. We don't have to worry about routing much, and the app is rendered on the server by default.</a:t>
            </a:r>
          </a:p>
          <a:p>
            <a:endParaRPr lang="en-US" dirty="0"/>
          </a:p>
        </p:txBody>
      </p:sp>
      <p:sp>
        <p:nvSpPr>
          <p:cNvPr id="4" name="Slide Number Placeholder 3"/>
          <p:cNvSpPr>
            <a:spLocks noGrp="1"/>
          </p:cNvSpPr>
          <p:nvPr>
            <p:ph type="sldNum" sz="quarter" idx="5"/>
          </p:nvPr>
        </p:nvSpPr>
        <p:spPr/>
        <p:txBody>
          <a:bodyPr/>
          <a:lstStyle/>
          <a:p>
            <a:fld id="{1E5B1EE5-6314-6A42-9613-6A07601D09A1}" type="slidenum">
              <a:rPr lang="en-US" smtClean="0"/>
              <a:t>9</a:t>
            </a:fld>
            <a:endParaRPr lang="en-US"/>
          </a:p>
        </p:txBody>
      </p:sp>
    </p:spTree>
    <p:extLst>
      <p:ext uri="{BB962C8B-B14F-4D97-AF65-F5344CB8AC3E}">
        <p14:creationId xmlns:p14="http://schemas.microsoft.com/office/powerpoint/2010/main" val="3939864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Even still, there's a high learning curve before you can build a proper application. That's because you need to learn about client-side routing, page layout, and so on. If you'd like to perform server-side rendering for faster page loads, things can become even more difficult.</a:t>
            </a:r>
          </a:p>
          <a:p>
            <a:r>
              <a:rPr lang="en-US" sz="1200" b="1" i="0" u="none" strike="noStrike" kern="1200" dirty="0">
                <a:solidFill>
                  <a:schemeClr val="tx1"/>
                </a:solidFill>
                <a:effectLst/>
                <a:latin typeface="+mn-lt"/>
                <a:ea typeface="+mn-ea"/>
                <a:cs typeface="+mn-cs"/>
              </a:rPr>
              <a:t>So, we need something simple but customizable.</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Think about how </a:t>
            </a:r>
            <a:r>
              <a:rPr lang="en-US" sz="1200" b="0" i="0" u="none" strike="noStrike" kern="1200" dirty="0" err="1">
                <a:solidFill>
                  <a:schemeClr val="tx1"/>
                </a:solidFill>
                <a:effectLst/>
                <a:latin typeface="+mn-lt"/>
                <a:ea typeface="+mn-ea"/>
                <a:cs typeface="+mn-cs"/>
              </a:rPr>
              <a:t>webapps</a:t>
            </a:r>
            <a:r>
              <a:rPr lang="en-US" sz="1200" b="0" i="0" u="none" strike="noStrike" kern="1200" dirty="0">
                <a:solidFill>
                  <a:schemeClr val="tx1"/>
                </a:solidFill>
                <a:effectLst/>
                <a:latin typeface="+mn-lt"/>
                <a:ea typeface="+mn-ea"/>
                <a:cs typeface="+mn-cs"/>
              </a:rPr>
              <a:t> are created with PHP. You create some files, write PHP code, then simply deploy it. We don't have to worry about routing much, and the app is rendered on the server by default.</a:t>
            </a:r>
          </a:p>
          <a:p>
            <a:endParaRPr lang="en-US" dirty="0"/>
          </a:p>
        </p:txBody>
      </p:sp>
      <p:sp>
        <p:nvSpPr>
          <p:cNvPr id="4" name="Slide Number Placeholder 3"/>
          <p:cNvSpPr>
            <a:spLocks noGrp="1"/>
          </p:cNvSpPr>
          <p:nvPr>
            <p:ph type="sldNum" sz="quarter" idx="5"/>
          </p:nvPr>
        </p:nvSpPr>
        <p:spPr/>
        <p:txBody>
          <a:bodyPr/>
          <a:lstStyle/>
          <a:p>
            <a:fld id="{1E5B1EE5-6314-6A42-9613-6A07601D09A1}" type="slidenum">
              <a:rPr lang="en-US" smtClean="0"/>
              <a:t>10</a:t>
            </a:fld>
            <a:endParaRPr lang="en-US"/>
          </a:p>
        </p:txBody>
      </p:sp>
    </p:spTree>
    <p:extLst>
      <p:ext uri="{BB962C8B-B14F-4D97-AF65-F5344CB8AC3E}">
        <p14:creationId xmlns:p14="http://schemas.microsoft.com/office/powerpoint/2010/main" val="2453676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900" b="0" i="0">
                <a:solidFill>
                  <a:schemeClr val="bg1"/>
                </a:solidFill>
                <a:latin typeface="Arial"/>
                <a:cs typeface="Arial"/>
              </a:defRPr>
            </a:lvl1pPr>
          </a:lstStyle>
          <a:p>
            <a:pPr marL="12700">
              <a:lnSpc>
                <a:spcPct val="100000"/>
              </a:lnSpc>
              <a:spcBef>
                <a:spcPts val="85"/>
              </a:spcBef>
            </a:pPr>
            <a:r>
              <a:rPr spc="-20" dirty="0"/>
              <a:t>©2016 </a:t>
            </a:r>
            <a:r>
              <a:rPr spc="-140" dirty="0"/>
              <a:t>STEVENS </a:t>
            </a:r>
            <a:r>
              <a:rPr spc="-100" dirty="0"/>
              <a:t>INSTITUTE </a:t>
            </a:r>
            <a:r>
              <a:rPr spc="-114" dirty="0"/>
              <a:t>OF</a:t>
            </a:r>
            <a:r>
              <a:rPr spc="-185" dirty="0"/>
              <a:t> </a:t>
            </a:r>
            <a:r>
              <a:rPr spc="-125" dirty="0"/>
              <a:t>TECHNOLOGY</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10/15/19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000" b="0" i="0">
                <a:solidFill>
                  <a:srgbClr val="262626"/>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8000" b="0" i="0">
                <a:solidFill>
                  <a:srgbClr val="262626"/>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900" b="0" i="0">
                <a:solidFill>
                  <a:schemeClr val="bg1"/>
                </a:solidFill>
                <a:latin typeface="Arial"/>
                <a:cs typeface="Arial"/>
              </a:defRPr>
            </a:lvl1pPr>
          </a:lstStyle>
          <a:p>
            <a:pPr marL="12700">
              <a:lnSpc>
                <a:spcPct val="100000"/>
              </a:lnSpc>
              <a:spcBef>
                <a:spcPts val="85"/>
              </a:spcBef>
            </a:pPr>
            <a:r>
              <a:rPr spc="-20" dirty="0"/>
              <a:t>©2016 </a:t>
            </a:r>
            <a:r>
              <a:rPr spc="-140" dirty="0"/>
              <a:t>STEVENS </a:t>
            </a:r>
            <a:r>
              <a:rPr spc="-100" dirty="0"/>
              <a:t>INSTITUTE </a:t>
            </a:r>
            <a:r>
              <a:rPr spc="-114" dirty="0"/>
              <a:t>OF</a:t>
            </a:r>
            <a:r>
              <a:rPr spc="-185" dirty="0"/>
              <a:t> </a:t>
            </a:r>
            <a:r>
              <a:rPr spc="-125" dirty="0"/>
              <a:t>TECHNOLOGY</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10/15/19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 y="6400800"/>
            <a:ext cx="12192000" cy="457200"/>
          </a:xfrm>
          <a:custGeom>
            <a:avLst/>
            <a:gdLst/>
            <a:ahLst/>
            <a:cxnLst/>
            <a:rect l="l" t="t" r="r" b="b"/>
            <a:pathLst>
              <a:path w="12192000" h="457200">
                <a:moveTo>
                  <a:pt x="0" y="457200"/>
                </a:moveTo>
                <a:lnTo>
                  <a:pt x="12192000" y="457200"/>
                </a:lnTo>
                <a:lnTo>
                  <a:pt x="12192000" y="0"/>
                </a:lnTo>
                <a:lnTo>
                  <a:pt x="0" y="0"/>
                </a:lnTo>
                <a:lnTo>
                  <a:pt x="0" y="457200"/>
                </a:lnTo>
                <a:close/>
              </a:path>
            </a:pathLst>
          </a:custGeom>
          <a:solidFill>
            <a:srgbClr val="BD582C"/>
          </a:solidFill>
        </p:spPr>
        <p:txBody>
          <a:bodyPr wrap="square" lIns="0" tIns="0" rIns="0" bIns="0" rtlCol="0"/>
          <a:lstStyle/>
          <a:p>
            <a:endParaRPr/>
          </a:p>
        </p:txBody>
      </p:sp>
      <p:sp>
        <p:nvSpPr>
          <p:cNvPr id="17" name="bk object 17"/>
          <p:cNvSpPr/>
          <p:nvPr/>
        </p:nvSpPr>
        <p:spPr>
          <a:xfrm>
            <a:off x="0" y="6334316"/>
            <a:ext cx="12192000" cy="66040"/>
          </a:xfrm>
          <a:custGeom>
            <a:avLst/>
            <a:gdLst/>
            <a:ahLst/>
            <a:cxnLst/>
            <a:rect l="l" t="t" r="r" b="b"/>
            <a:pathLst>
              <a:path w="12192000" h="66039">
                <a:moveTo>
                  <a:pt x="0" y="65998"/>
                </a:moveTo>
                <a:lnTo>
                  <a:pt x="12192001" y="65998"/>
                </a:lnTo>
                <a:lnTo>
                  <a:pt x="12192001" y="0"/>
                </a:lnTo>
                <a:lnTo>
                  <a:pt x="0" y="0"/>
                </a:lnTo>
                <a:lnTo>
                  <a:pt x="0" y="65998"/>
                </a:lnTo>
                <a:close/>
              </a:path>
            </a:pathLst>
          </a:custGeom>
          <a:solidFill>
            <a:srgbClr val="E48312"/>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8000" b="0" i="0">
                <a:solidFill>
                  <a:srgbClr val="262626"/>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900" b="0" i="0">
                <a:solidFill>
                  <a:schemeClr val="bg1"/>
                </a:solidFill>
                <a:latin typeface="Arial"/>
                <a:cs typeface="Arial"/>
              </a:defRPr>
            </a:lvl1pPr>
          </a:lstStyle>
          <a:p>
            <a:pPr marL="12700">
              <a:lnSpc>
                <a:spcPct val="100000"/>
              </a:lnSpc>
              <a:spcBef>
                <a:spcPts val="85"/>
              </a:spcBef>
            </a:pPr>
            <a:r>
              <a:rPr spc="-20" dirty="0"/>
              <a:t>©2016 </a:t>
            </a:r>
            <a:r>
              <a:rPr spc="-140" dirty="0"/>
              <a:t>STEVENS </a:t>
            </a:r>
            <a:r>
              <a:rPr spc="-100" dirty="0"/>
              <a:t>INSTITUTE </a:t>
            </a:r>
            <a:r>
              <a:rPr spc="-114" dirty="0"/>
              <a:t>OF</a:t>
            </a:r>
            <a:r>
              <a:rPr spc="-185" dirty="0"/>
              <a:t> </a:t>
            </a:r>
            <a:r>
              <a:rPr spc="-125" dirty="0"/>
              <a:t>TECHNOLOGY</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10/15/19</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000" b="0" i="0">
                <a:solidFill>
                  <a:srgbClr val="262626"/>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900" b="0" i="0">
                <a:solidFill>
                  <a:schemeClr val="bg1"/>
                </a:solidFill>
                <a:latin typeface="Arial"/>
                <a:cs typeface="Arial"/>
              </a:defRPr>
            </a:lvl1pPr>
          </a:lstStyle>
          <a:p>
            <a:pPr marL="12700">
              <a:lnSpc>
                <a:spcPct val="100000"/>
              </a:lnSpc>
              <a:spcBef>
                <a:spcPts val="85"/>
              </a:spcBef>
            </a:pPr>
            <a:r>
              <a:rPr spc="-20" dirty="0"/>
              <a:t>©2016 </a:t>
            </a:r>
            <a:r>
              <a:rPr spc="-140" dirty="0"/>
              <a:t>STEVENS </a:t>
            </a:r>
            <a:r>
              <a:rPr spc="-100" dirty="0"/>
              <a:t>INSTITUTE </a:t>
            </a:r>
            <a:r>
              <a:rPr spc="-114" dirty="0"/>
              <a:t>OF</a:t>
            </a:r>
            <a:r>
              <a:rPr spc="-185" dirty="0"/>
              <a:t> </a:t>
            </a:r>
            <a:r>
              <a:rPr spc="-125" dirty="0"/>
              <a:t>TECHNOLOGY</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10/15/19</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3175" y="6400800"/>
            <a:ext cx="12188825" cy="457200"/>
          </a:xfrm>
          <a:custGeom>
            <a:avLst/>
            <a:gdLst/>
            <a:ahLst/>
            <a:cxnLst/>
            <a:rect l="l" t="t" r="r" b="b"/>
            <a:pathLst>
              <a:path w="12188825" h="457200">
                <a:moveTo>
                  <a:pt x="0" y="457200"/>
                </a:moveTo>
                <a:lnTo>
                  <a:pt x="12188825" y="457200"/>
                </a:lnTo>
                <a:lnTo>
                  <a:pt x="12188825" y="0"/>
                </a:lnTo>
                <a:lnTo>
                  <a:pt x="0" y="0"/>
                </a:lnTo>
                <a:lnTo>
                  <a:pt x="0" y="457200"/>
                </a:lnTo>
                <a:close/>
              </a:path>
            </a:pathLst>
          </a:custGeom>
          <a:solidFill>
            <a:srgbClr val="BD582C"/>
          </a:solidFill>
        </p:spPr>
        <p:txBody>
          <a:bodyPr wrap="square" lIns="0" tIns="0" rIns="0" bIns="0" rtlCol="0"/>
          <a:lstStyle/>
          <a:p>
            <a:endParaRPr/>
          </a:p>
        </p:txBody>
      </p:sp>
      <p:sp>
        <p:nvSpPr>
          <p:cNvPr id="17" name="bk object 17"/>
          <p:cNvSpPr/>
          <p:nvPr/>
        </p:nvSpPr>
        <p:spPr>
          <a:xfrm>
            <a:off x="14" y="6334316"/>
            <a:ext cx="12188825" cy="64135"/>
          </a:xfrm>
          <a:custGeom>
            <a:avLst/>
            <a:gdLst/>
            <a:ahLst/>
            <a:cxnLst/>
            <a:rect l="l" t="t" r="r" b="b"/>
            <a:pathLst>
              <a:path w="12188825" h="64135">
                <a:moveTo>
                  <a:pt x="0" y="64007"/>
                </a:moveTo>
                <a:lnTo>
                  <a:pt x="12188825" y="64007"/>
                </a:lnTo>
                <a:lnTo>
                  <a:pt x="12188825" y="0"/>
                </a:lnTo>
                <a:lnTo>
                  <a:pt x="0" y="0"/>
                </a:lnTo>
                <a:lnTo>
                  <a:pt x="0" y="64007"/>
                </a:lnTo>
                <a:close/>
              </a:path>
            </a:pathLst>
          </a:custGeom>
          <a:solidFill>
            <a:srgbClr val="E48312"/>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defRPr sz="900" b="0" i="0">
                <a:solidFill>
                  <a:schemeClr val="bg1"/>
                </a:solidFill>
                <a:latin typeface="Arial"/>
                <a:cs typeface="Arial"/>
              </a:defRPr>
            </a:lvl1pPr>
          </a:lstStyle>
          <a:p>
            <a:pPr marL="12700">
              <a:lnSpc>
                <a:spcPct val="100000"/>
              </a:lnSpc>
              <a:spcBef>
                <a:spcPts val="85"/>
              </a:spcBef>
            </a:pPr>
            <a:r>
              <a:rPr spc="-20" dirty="0"/>
              <a:t>©2016 </a:t>
            </a:r>
            <a:r>
              <a:rPr spc="-140" dirty="0"/>
              <a:t>STEVENS </a:t>
            </a:r>
            <a:r>
              <a:rPr spc="-100" dirty="0"/>
              <a:t>INSTITUTE </a:t>
            </a:r>
            <a:r>
              <a:rPr spc="-114" dirty="0"/>
              <a:t>OF</a:t>
            </a:r>
            <a:r>
              <a:rPr spc="-185" dirty="0"/>
              <a:t> </a:t>
            </a:r>
            <a:r>
              <a:rPr spc="-125" dirty="0"/>
              <a:t>TECHNOLOGY</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10/15/19</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 y="6400800"/>
            <a:ext cx="12192000" cy="457200"/>
          </a:xfrm>
          <a:custGeom>
            <a:avLst/>
            <a:gdLst/>
            <a:ahLst/>
            <a:cxnLst/>
            <a:rect l="l" t="t" r="r" b="b"/>
            <a:pathLst>
              <a:path w="12192000" h="457200">
                <a:moveTo>
                  <a:pt x="0" y="457200"/>
                </a:moveTo>
                <a:lnTo>
                  <a:pt x="12192000" y="457200"/>
                </a:lnTo>
                <a:lnTo>
                  <a:pt x="12192000" y="0"/>
                </a:lnTo>
                <a:lnTo>
                  <a:pt x="0" y="0"/>
                </a:lnTo>
                <a:lnTo>
                  <a:pt x="0" y="457200"/>
                </a:lnTo>
                <a:close/>
              </a:path>
            </a:pathLst>
          </a:custGeom>
          <a:solidFill>
            <a:srgbClr val="BD582C"/>
          </a:solidFill>
        </p:spPr>
        <p:txBody>
          <a:bodyPr wrap="square" lIns="0" tIns="0" rIns="0" bIns="0" rtlCol="0"/>
          <a:lstStyle/>
          <a:p>
            <a:endParaRPr/>
          </a:p>
        </p:txBody>
      </p:sp>
      <p:sp>
        <p:nvSpPr>
          <p:cNvPr id="2" name="Holder 2"/>
          <p:cNvSpPr>
            <a:spLocks noGrp="1"/>
          </p:cNvSpPr>
          <p:nvPr>
            <p:ph type="title"/>
          </p:nvPr>
        </p:nvSpPr>
        <p:spPr>
          <a:xfrm>
            <a:off x="1096009" y="1960032"/>
            <a:ext cx="9999980" cy="2277745"/>
          </a:xfrm>
          <a:prstGeom prst="rect">
            <a:avLst/>
          </a:prstGeom>
        </p:spPr>
        <p:txBody>
          <a:bodyPr wrap="square" lIns="0" tIns="0" rIns="0" bIns="0">
            <a:spAutoFit/>
          </a:bodyPr>
          <a:lstStyle>
            <a:lvl1pPr>
              <a:defRPr sz="8000" b="0" i="0">
                <a:solidFill>
                  <a:srgbClr val="262626"/>
                </a:solidFill>
                <a:latin typeface="Arial"/>
                <a:cs typeface="Arial"/>
              </a:defRPr>
            </a:lvl1pPr>
          </a:lstStyle>
          <a:p>
            <a:endParaRPr/>
          </a:p>
        </p:txBody>
      </p:sp>
      <p:sp>
        <p:nvSpPr>
          <p:cNvPr id="3" name="Holder 3"/>
          <p:cNvSpPr>
            <a:spLocks noGrp="1"/>
          </p:cNvSpPr>
          <p:nvPr>
            <p:ph type="body" idx="1"/>
          </p:nvPr>
        </p:nvSpPr>
        <p:spPr>
          <a:xfrm>
            <a:off x="1096009" y="1960032"/>
            <a:ext cx="9999980" cy="2277745"/>
          </a:xfrm>
          <a:prstGeom prst="rect">
            <a:avLst/>
          </a:prstGeom>
        </p:spPr>
        <p:txBody>
          <a:bodyPr wrap="square" lIns="0" tIns="0" rIns="0" bIns="0">
            <a:spAutoFit/>
          </a:bodyPr>
          <a:lstStyle>
            <a:lvl1pPr>
              <a:defRPr sz="8000" b="0" i="0">
                <a:solidFill>
                  <a:srgbClr val="262626"/>
                </a:solidFill>
                <a:latin typeface="Arial"/>
                <a:cs typeface="Arial"/>
              </a:defRPr>
            </a:lvl1pPr>
          </a:lstStyle>
          <a:p>
            <a:endParaRPr/>
          </a:p>
        </p:txBody>
      </p:sp>
      <p:sp>
        <p:nvSpPr>
          <p:cNvPr id="4" name="Holder 4"/>
          <p:cNvSpPr>
            <a:spLocks noGrp="1"/>
          </p:cNvSpPr>
          <p:nvPr>
            <p:ph type="ftr" sz="quarter" idx="5"/>
          </p:nvPr>
        </p:nvSpPr>
        <p:spPr>
          <a:xfrm>
            <a:off x="5042693" y="6554638"/>
            <a:ext cx="2112645" cy="170179"/>
          </a:xfrm>
          <a:prstGeom prst="rect">
            <a:avLst/>
          </a:prstGeom>
        </p:spPr>
        <p:txBody>
          <a:bodyPr wrap="square" lIns="0" tIns="0" rIns="0" bIns="0">
            <a:spAutoFit/>
          </a:bodyPr>
          <a:lstStyle>
            <a:lvl1pPr>
              <a:defRPr sz="900" b="0" i="0">
                <a:solidFill>
                  <a:schemeClr val="bg1"/>
                </a:solidFill>
                <a:latin typeface="Arial"/>
                <a:cs typeface="Arial"/>
              </a:defRPr>
            </a:lvl1pPr>
          </a:lstStyle>
          <a:p>
            <a:pPr marL="12700">
              <a:lnSpc>
                <a:spcPct val="100000"/>
              </a:lnSpc>
              <a:spcBef>
                <a:spcPts val="85"/>
              </a:spcBef>
            </a:pPr>
            <a:r>
              <a:rPr spc="-20" dirty="0"/>
              <a:t>©2016 </a:t>
            </a:r>
            <a:r>
              <a:rPr spc="-140" dirty="0"/>
              <a:t>STEVENS </a:t>
            </a:r>
            <a:r>
              <a:rPr spc="-100" dirty="0"/>
              <a:t>INSTITUTE </a:t>
            </a:r>
            <a:r>
              <a:rPr spc="-114" dirty="0"/>
              <a:t>OF</a:t>
            </a:r>
            <a:r>
              <a:rPr spc="-185" dirty="0"/>
              <a:t> </a:t>
            </a:r>
            <a:r>
              <a:rPr spc="-125" dirty="0"/>
              <a:t>TECHNOLOGY</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10/15/19</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hyperlink" Target="http://localhost:3000/post?title=Hello%20Next.js"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hyperlink" Target="https://nextjs.org/docs#dynamic-routing" TargetMode="External"/><Relationship Id="rId4" Type="http://schemas.openxmlformats.org/officeDocument/2006/relationships/hyperlink" Target="http://localhost:3000/p/hello-nextjs"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nextjs.org/docs#userouter"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zeit/styled-jsx"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ebpack.js.org/concepts/hot-module-replacemen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175" y="6400800"/>
            <a:ext cx="12188825" cy="457200"/>
          </a:xfrm>
          <a:custGeom>
            <a:avLst/>
            <a:gdLst/>
            <a:ahLst/>
            <a:cxnLst/>
            <a:rect l="l" t="t" r="r" b="b"/>
            <a:pathLst>
              <a:path w="12188825" h="457200">
                <a:moveTo>
                  <a:pt x="0" y="457200"/>
                </a:moveTo>
                <a:lnTo>
                  <a:pt x="12188825" y="457200"/>
                </a:lnTo>
                <a:lnTo>
                  <a:pt x="12188825" y="0"/>
                </a:lnTo>
                <a:lnTo>
                  <a:pt x="0" y="0"/>
                </a:lnTo>
                <a:lnTo>
                  <a:pt x="0" y="457200"/>
                </a:lnTo>
                <a:close/>
              </a:path>
            </a:pathLst>
          </a:custGeom>
          <a:solidFill>
            <a:srgbClr val="BD582C"/>
          </a:solidFill>
        </p:spPr>
        <p:txBody>
          <a:bodyPr wrap="square" lIns="0" tIns="0" rIns="0" bIns="0" rtlCol="0"/>
          <a:lstStyle/>
          <a:p>
            <a:endParaRPr/>
          </a:p>
        </p:txBody>
      </p:sp>
      <p:sp>
        <p:nvSpPr>
          <p:cNvPr id="3" name="object 3"/>
          <p:cNvSpPr/>
          <p:nvPr/>
        </p:nvSpPr>
        <p:spPr>
          <a:xfrm>
            <a:off x="14" y="6334316"/>
            <a:ext cx="12188825" cy="64135"/>
          </a:xfrm>
          <a:custGeom>
            <a:avLst/>
            <a:gdLst/>
            <a:ahLst/>
            <a:cxnLst/>
            <a:rect l="l" t="t" r="r" b="b"/>
            <a:pathLst>
              <a:path w="12188825" h="64135">
                <a:moveTo>
                  <a:pt x="0" y="64007"/>
                </a:moveTo>
                <a:lnTo>
                  <a:pt x="12188825" y="64007"/>
                </a:lnTo>
                <a:lnTo>
                  <a:pt x="12188825" y="0"/>
                </a:lnTo>
                <a:lnTo>
                  <a:pt x="0" y="0"/>
                </a:lnTo>
                <a:lnTo>
                  <a:pt x="0" y="64007"/>
                </a:lnTo>
                <a:close/>
              </a:path>
            </a:pathLst>
          </a:custGeom>
          <a:solidFill>
            <a:srgbClr val="E48312"/>
          </a:solidFill>
        </p:spPr>
        <p:txBody>
          <a:bodyPr wrap="square" lIns="0" tIns="0" rIns="0" bIns="0" rtlCol="0"/>
          <a:lstStyle/>
          <a:p>
            <a:endParaRPr/>
          </a:p>
        </p:txBody>
      </p:sp>
      <p:sp>
        <p:nvSpPr>
          <p:cNvPr id="4" name="object 4"/>
          <p:cNvSpPr/>
          <p:nvPr/>
        </p:nvSpPr>
        <p:spPr>
          <a:xfrm>
            <a:off x="1207657" y="4343400"/>
            <a:ext cx="9875520" cy="0"/>
          </a:xfrm>
          <a:custGeom>
            <a:avLst/>
            <a:gdLst/>
            <a:ahLst/>
            <a:cxnLst/>
            <a:rect l="l" t="t" r="r" b="b"/>
            <a:pathLst>
              <a:path w="9875520">
                <a:moveTo>
                  <a:pt x="0" y="0"/>
                </a:moveTo>
                <a:lnTo>
                  <a:pt x="9875520" y="1"/>
                </a:lnTo>
              </a:path>
            </a:pathLst>
          </a:custGeom>
          <a:ln w="8466">
            <a:solidFill>
              <a:srgbClr val="7F7F7F"/>
            </a:solidFill>
          </a:ln>
        </p:spPr>
        <p:txBody>
          <a:bodyPr wrap="square" lIns="0" tIns="0" rIns="0" bIns="0" rtlCol="0"/>
          <a:lstStyle/>
          <a:p>
            <a:endParaRPr/>
          </a:p>
        </p:txBody>
      </p:sp>
      <p:sp>
        <p:nvSpPr>
          <p:cNvPr id="5" name="object 5"/>
          <p:cNvSpPr txBox="1">
            <a:spLocks noGrp="1"/>
          </p:cNvSpPr>
          <p:nvPr>
            <p:ph type="title"/>
          </p:nvPr>
        </p:nvSpPr>
        <p:spPr>
          <a:xfrm>
            <a:off x="762000" y="1997939"/>
            <a:ext cx="10896600" cy="1138004"/>
          </a:xfrm>
          <a:prstGeom prst="rect">
            <a:avLst/>
          </a:prstGeom>
        </p:spPr>
        <p:txBody>
          <a:bodyPr vert="horz" wrap="square" lIns="0" tIns="194310" rIns="0" bIns="0" rtlCol="0">
            <a:spAutoFit/>
          </a:bodyPr>
          <a:lstStyle/>
          <a:p>
            <a:pPr marL="12700" marR="5080">
              <a:lnSpc>
                <a:spcPct val="85100"/>
              </a:lnSpc>
              <a:spcBef>
                <a:spcPts val="1530"/>
              </a:spcBef>
            </a:pPr>
            <a:r>
              <a:rPr lang="en-US" sz="7200" dirty="0" err="1"/>
              <a:t>Next.js</a:t>
            </a:r>
            <a:endParaRPr sz="7200" dirty="0"/>
          </a:p>
        </p:txBody>
      </p:sp>
      <p:sp>
        <p:nvSpPr>
          <p:cNvPr id="6" name="object 6"/>
          <p:cNvSpPr txBox="1"/>
          <p:nvPr/>
        </p:nvSpPr>
        <p:spPr>
          <a:xfrm>
            <a:off x="1178791" y="4432299"/>
            <a:ext cx="4418965" cy="391160"/>
          </a:xfrm>
          <a:prstGeom prst="rect">
            <a:avLst/>
          </a:prstGeom>
        </p:spPr>
        <p:txBody>
          <a:bodyPr vert="horz" wrap="square" lIns="0" tIns="12700" rIns="0" bIns="0" rtlCol="0">
            <a:spAutoFit/>
          </a:bodyPr>
          <a:lstStyle/>
          <a:p>
            <a:pPr marL="12700">
              <a:lnSpc>
                <a:spcPct val="100000"/>
              </a:lnSpc>
              <a:spcBef>
                <a:spcPts val="100"/>
              </a:spcBef>
            </a:pPr>
            <a:r>
              <a:rPr sz="2400" spc="-70" dirty="0">
                <a:solidFill>
                  <a:srgbClr val="637052"/>
                </a:solidFill>
                <a:latin typeface="Arial"/>
                <a:cs typeface="Arial"/>
              </a:rPr>
              <a:t>CS-554 </a:t>
            </a:r>
            <a:r>
              <a:rPr sz="2400" spc="-140" dirty="0">
                <a:solidFill>
                  <a:srgbClr val="637052"/>
                </a:solidFill>
                <a:latin typeface="Arial"/>
                <a:cs typeface="Arial"/>
              </a:rPr>
              <a:t>– </a:t>
            </a:r>
            <a:r>
              <a:rPr sz="2400" spc="-170" dirty="0">
                <a:solidFill>
                  <a:srgbClr val="637052"/>
                </a:solidFill>
                <a:latin typeface="Arial"/>
                <a:cs typeface="Arial"/>
              </a:rPr>
              <a:t>WEB</a:t>
            </a:r>
            <a:r>
              <a:rPr sz="2400" spc="-125" dirty="0">
                <a:solidFill>
                  <a:srgbClr val="637052"/>
                </a:solidFill>
                <a:latin typeface="Arial"/>
                <a:cs typeface="Arial"/>
              </a:rPr>
              <a:t> </a:t>
            </a:r>
            <a:r>
              <a:rPr sz="2400" spc="-80" dirty="0">
                <a:solidFill>
                  <a:srgbClr val="637052"/>
                </a:solidFill>
                <a:latin typeface="Arial"/>
                <a:cs typeface="Arial"/>
              </a:rPr>
              <a:t>PROGRAMMING</a:t>
            </a:r>
            <a:endParaRPr sz="240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34316"/>
            <a:ext cx="12192000" cy="66040"/>
          </a:xfrm>
          <a:custGeom>
            <a:avLst/>
            <a:gdLst/>
            <a:ahLst/>
            <a:cxnLst/>
            <a:rect l="l" t="t" r="r" b="b"/>
            <a:pathLst>
              <a:path w="12192000" h="66039">
                <a:moveTo>
                  <a:pt x="0" y="65998"/>
                </a:moveTo>
                <a:lnTo>
                  <a:pt x="12192001" y="65998"/>
                </a:lnTo>
                <a:lnTo>
                  <a:pt x="12192001" y="0"/>
                </a:lnTo>
                <a:lnTo>
                  <a:pt x="0" y="0"/>
                </a:lnTo>
                <a:lnTo>
                  <a:pt x="0" y="65998"/>
                </a:lnTo>
                <a:close/>
              </a:path>
            </a:pathLst>
          </a:custGeom>
          <a:solidFill>
            <a:srgbClr val="E48312"/>
          </a:solidFill>
        </p:spPr>
        <p:txBody>
          <a:bodyPr wrap="square" lIns="0" tIns="0" rIns="0" bIns="0" rtlCol="0"/>
          <a:lstStyle/>
          <a:p>
            <a:endParaRPr/>
          </a:p>
        </p:txBody>
      </p:sp>
      <p:sp>
        <p:nvSpPr>
          <p:cNvPr id="3" name="object 3"/>
          <p:cNvSpPr/>
          <p:nvPr/>
        </p:nvSpPr>
        <p:spPr>
          <a:xfrm>
            <a:off x="1193531" y="1737845"/>
            <a:ext cx="9966960" cy="0"/>
          </a:xfrm>
          <a:custGeom>
            <a:avLst/>
            <a:gdLst/>
            <a:ahLst/>
            <a:cxnLst/>
            <a:rect l="l" t="t" r="r" b="b"/>
            <a:pathLst>
              <a:path w="9966960">
                <a:moveTo>
                  <a:pt x="0" y="0"/>
                </a:moveTo>
                <a:lnTo>
                  <a:pt x="9966960" y="1"/>
                </a:lnTo>
              </a:path>
            </a:pathLst>
          </a:custGeom>
          <a:ln w="8466">
            <a:solidFill>
              <a:srgbClr val="7F7F7F"/>
            </a:solidFill>
          </a:ln>
        </p:spPr>
        <p:txBody>
          <a:bodyPr wrap="square" lIns="0" tIns="0" rIns="0" bIns="0" rtlCol="0"/>
          <a:lstStyle/>
          <a:p>
            <a:endParaRPr/>
          </a:p>
        </p:txBody>
      </p:sp>
      <p:sp>
        <p:nvSpPr>
          <p:cNvPr id="4" name="object 4"/>
          <p:cNvSpPr txBox="1">
            <a:spLocks noGrp="1"/>
          </p:cNvSpPr>
          <p:nvPr>
            <p:ph type="title"/>
          </p:nvPr>
        </p:nvSpPr>
        <p:spPr>
          <a:xfrm>
            <a:off x="1176020" y="910166"/>
            <a:ext cx="8915400" cy="751488"/>
          </a:xfrm>
          <a:prstGeom prst="rect">
            <a:avLst/>
          </a:prstGeom>
        </p:spPr>
        <p:txBody>
          <a:bodyPr vert="horz" wrap="square" lIns="0" tIns="12700" rIns="0" bIns="0" rtlCol="0">
            <a:spAutoFit/>
          </a:bodyPr>
          <a:lstStyle/>
          <a:p>
            <a:pPr marL="12700">
              <a:lnSpc>
                <a:spcPct val="100000"/>
              </a:lnSpc>
              <a:spcBef>
                <a:spcPts val="100"/>
              </a:spcBef>
            </a:pPr>
            <a:r>
              <a:rPr lang="en-US" sz="4800" dirty="0">
                <a:solidFill>
                  <a:srgbClr val="404040"/>
                </a:solidFill>
              </a:rPr>
              <a:t>Using Shared Components</a:t>
            </a:r>
            <a:endParaRPr sz="4800" dirty="0"/>
          </a:p>
        </p:txBody>
      </p:sp>
      <p:sp>
        <p:nvSpPr>
          <p:cNvPr id="7" name="TextBox 6">
            <a:extLst>
              <a:ext uri="{FF2B5EF4-FFF2-40B4-BE49-F238E27FC236}">
                <a16:creationId xmlns:a16="http://schemas.microsoft.com/office/drawing/2014/main" id="{AFBA96A7-5F05-3842-8A2C-899733C37A06}"/>
              </a:ext>
            </a:extLst>
          </p:cNvPr>
          <p:cNvSpPr txBox="1"/>
          <p:nvPr/>
        </p:nvSpPr>
        <p:spPr>
          <a:xfrm>
            <a:off x="-10886" y="6629400"/>
            <a:ext cx="5192486" cy="276999"/>
          </a:xfrm>
          <a:prstGeom prst="rect">
            <a:avLst/>
          </a:prstGeom>
          <a:noFill/>
        </p:spPr>
        <p:txBody>
          <a:bodyPr wrap="square" rtlCol="0">
            <a:spAutoFit/>
          </a:bodyPr>
          <a:lstStyle/>
          <a:p>
            <a:r>
              <a:rPr lang="en-US" sz="1200" dirty="0"/>
              <a:t>Source:  https://</a:t>
            </a:r>
            <a:r>
              <a:rPr lang="en-US" sz="1200" dirty="0" err="1"/>
              <a:t>reactjs.org</a:t>
            </a:r>
            <a:r>
              <a:rPr lang="en-US" sz="1200" dirty="0"/>
              <a:t>/docs/handling-</a:t>
            </a:r>
            <a:r>
              <a:rPr lang="en-US" sz="1200" dirty="0" err="1"/>
              <a:t>events.html</a:t>
            </a:r>
            <a:endParaRPr lang="en-US" sz="1200" dirty="0"/>
          </a:p>
        </p:txBody>
      </p:sp>
      <p:pic>
        <p:nvPicPr>
          <p:cNvPr id="6" name="Picture 5" descr="A screenshot of a social media post&#10;&#10;Description automatically generated">
            <a:extLst>
              <a:ext uri="{FF2B5EF4-FFF2-40B4-BE49-F238E27FC236}">
                <a16:creationId xmlns:a16="http://schemas.microsoft.com/office/drawing/2014/main" id="{C0768370-A848-7045-9528-8DBDBFCE63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0541" y="1661654"/>
            <a:ext cx="4472940" cy="4663440"/>
          </a:xfrm>
          <a:prstGeom prst="rect">
            <a:avLst/>
          </a:prstGeom>
        </p:spPr>
      </p:pic>
    </p:spTree>
    <p:extLst>
      <p:ext uri="{BB962C8B-B14F-4D97-AF65-F5344CB8AC3E}">
        <p14:creationId xmlns:p14="http://schemas.microsoft.com/office/powerpoint/2010/main" val="2443201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34316"/>
            <a:ext cx="12192000" cy="66040"/>
          </a:xfrm>
          <a:custGeom>
            <a:avLst/>
            <a:gdLst/>
            <a:ahLst/>
            <a:cxnLst/>
            <a:rect l="l" t="t" r="r" b="b"/>
            <a:pathLst>
              <a:path w="12192000" h="66039">
                <a:moveTo>
                  <a:pt x="0" y="65998"/>
                </a:moveTo>
                <a:lnTo>
                  <a:pt x="12192001" y="65998"/>
                </a:lnTo>
                <a:lnTo>
                  <a:pt x="12192001" y="0"/>
                </a:lnTo>
                <a:lnTo>
                  <a:pt x="0" y="0"/>
                </a:lnTo>
                <a:lnTo>
                  <a:pt x="0" y="65998"/>
                </a:lnTo>
                <a:close/>
              </a:path>
            </a:pathLst>
          </a:custGeom>
          <a:solidFill>
            <a:srgbClr val="E48312"/>
          </a:solidFill>
        </p:spPr>
        <p:txBody>
          <a:bodyPr wrap="square" lIns="0" tIns="0" rIns="0" bIns="0" rtlCol="0"/>
          <a:lstStyle/>
          <a:p>
            <a:endParaRPr/>
          </a:p>
        </p:txBody>
      </p:sp>
      <p:sp>
        <p:nvSpPr>
          <p:cNvPr id="3" name="object 3"/>
          <p:cNvSpPr/>
          <p:nvPr/>
        </p:nvSpPr>
        <p:spPr>
          <a:xfrm>
            <a:off x="1193531" y="1737845"/>
            <a:ext cx="9966960" cy="0"/>
          </a:xfrm>
          <a:custGeom>
            <a:avLst/>
            <a:gdLst/>
            <a:ahLst/>
            <a:cxnLst/>
            <a:rect l="l" t="t" r="r" b="b"/>
            <a:pathLst>
              <a:path w="9966960">
                <a:moveTo>
                  <a:pt x="0" y="0"/>
                </a:moveTo>
                <a:lnTo>
                  <a:pt x="9966960" y="1"/>
                </a:lnTo>
              </a:path>
            </a:pathLst>
          </a:custGeom>
          <a:ln w="8466">
            <a:solidFill>
              <a:srgbClr val="7F7F7F"/>
            </a:solidFill>
          </a:ln>
        </p:spPr>
        <p:txBody>
          <a:bodyPr wrap="square" lIns="0" tIns="0" rIns="0" bIns="0" rtlCol="0"/>
          <a:lstStyle/>
          <a:p>
            <a:endParaRPr/>
          </a:p>
        </p:txBody>
      </p:sp>
      <p:sp>
        <p:nvSpPr>
          <p:cNvPr id="4" name="object 4"/>
          <p:cNvSpPr txBox="1">
            <a:spLocks noGrp="1"/>
          </p:cNvSpPr>
          <p:nvPr>
            <p:ph type="title"/>
          </p:nvPr>
        </p:nvSpPr>
        <p:spPr>
          <a:xfrm>
            <a:off x="1176020" y="910166"/>
            <a:ext cx="8915400" cy="751488"/>
          </a:xfrm>
          <a:prstGeom prst="rect">
            <a:avLst/>
          </a:prstGeom>
        </p:spPr>
        <p:txBody>
          <a:bodyPr vert="horz" wrap="square" lIns="0" tIns="12700" rIns="0" bIns="0" rtlCol="0">
            <a:spAutoFit/>
          </a:bodyPr>
          <a:lstStyle/>
          <a:p>
            <a:pPr marL="12700">
              <a:lnSpc>
                <a:spcPct val="100000"/>
              </a:lnSpc>
              <a:spcBef>
                <a:spcPts val="100"/>
              </a:spcBef>
            </a:pPr>
            <a:r>
              <a:rPr lang="en-US" sz="4800" dirty="0">
                <a:solidFill>
                  <a:srgbClr val="404040"/>
                </a:solidFill>
              </a:rPr>
              <a:t>Using the Header Component</a:t>
            </a:r>
            <a:endParaRPr sz="4800" dirty="0"/>
          </a:p>
        </p:txBody>
      </p:sp>
      <p:sp>
        <p:nvSpPr>
          <p:cNvPr id="7" name="TextBox 6">
            <a:extLst>
              <a:ext uri="{FF2B5EF4-FFF2-40B4-BE49-F238E27FC236}">
                <a16:creationId xmlns:a16="http://schemas.microsoft.com/office/drawing/2014/main" id="{AFBA96A7-5F05-3842-8A2C-899733C37A06}"/>
              </a:ext>
            </a:extLst>
          </p:cNvPr>
          <p:cNvSpPr txBox="1"/>
          <p:nvPr/>
        </p:nvSpPr>
        <p:spPr>
          <a:xfrm>
            <a:off x="-10886" y="6629400"/>
            <a:ext cx="5192486" cy="276999"/>
          </a:xfrm>
          <a:prstGeom prst="rect">
            <a:avLst/>
          </a:prstGeom>
          <a:noFill/>
        </p:spPr>
        <p:txBody>
          <a:bodyPr wrap="square" rtlCol="0">
            <a:spAutoFit/>
          </a:bodyPr>
          <a:lstStyle/>
          <a:p>
            <a:r>
              <a:rPr lang="en-US" sz="1200" dirty="0"/>
              <a:t>Source:  https://</a:t>
            </a:r>
            <a:r>
              <a:rPr lang="en-US" sz="1200" dirty="0" err="1"/>
              <a:t>reactjs.org</a:t>
            </a:r>
            <a:r>
              <a:rPr lang="en-US" sz="1200" dirty="0"/>
              <a:t>/docs/handling-</a:t>
            </a:r>
            <a:r>
              <a:rPr lang="en-US" sz="1200" dirty="0" err="1"/>
              <a:t>events.html</a:t>
            </a:r>
            <a:endParaRPr lang="en-US" sz="1200" dirty="0"/>
          </a:p>
        </p:txBody>
      </p:sp>
      <p:pic>
        <p:nvPicPr>
          <p:cNvPr id="8" name="Picture 7" descr="A screenshot of a cell phone&#10;&#10;Description automatically generated">
            <a:extLst>
              <a:ext uri="{FF2B5EF4-FFF2-40B4-BE49-F238E27FC236}">
                <a16:creationId xmlns:a16="http://schemas.microsoft.com/office/drawing/2014/main" id="{10942FAA-1553-144D-806C-E0EA6B88BB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6650" y="1762785"/>
            <a:ext cx="7378700" cy="4470400"/>
          </a:xfrm>
          <a:prstGeom prst="rect">
            <a:avLst/>
          </a:prstGeom>
        </p:spPr>
      </p:pic>
    </p:spTree>
    <p:extLst>
      <p:ext uri="{BB962C8B-B14F-4D97-AF65-F5344CB8AC3E}">
        <p14:creationId xmlns:p14="http://schemas.microsoft.com/office/powerpoint/2010/main" val="783126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34316"/>
            <a:ext cx="12192000" cy="66040"/>
          </a:xfrm>
          <a:custGeom>
            <a:avLst/>
            <a:gdLst/>
            <a:ahLst/>
            <a:cxnLst/>
            <a:rect l="l" t="t" r="r" b="b"/>
            <a:pathLst>
              <a:path w="12192000" h="66039">
                <a:moveTo>
                  <a:pt x="0" y="65998"/>
                </a:moveTo>
                <a:lnTo>
                  <a:pt x="12192001" y="65998"/>
                </a:lnTo>
                <a:lnTo>
                  <a:pt x="12192001" y="0"/>
                </a:lnTo>
                <a:lnTo>
                  <a:pt x="0" y="0"/>
                </a:lnTo>
                <a:lnTo>
                  <a:pt x="0" y="65998"/>
                </a:lnTo>
                <a:close/>
              </a:path>
            </a:pathLst>
          </a:custGeom>
          <a:solidFill>
            <a:srgbClr val="E48312"/>
          </a:solidFill>
        </p:spPr>
        <p:txBody>
          <a:bodyPr wrap="square" lIns="0" tIns="0" rIns="0" bIns="0" rtlCol="0"/>
          <a:lstStyle/>
          <a:p>
            <a:endParaRPr/>
          </a:p>
        </p:txBody>
      </p:sp>
      <p:sp>
        <p:nvSpPr>
          <p:cNvPr id="3" name="object 3"/>
          <p:cNvSpPr/>
          <p:nvPr/>
        </p:nvSpPr>
        <p:spPr>
          <a:xfrm>
            <a:off x="1193531" y="1737845"/>
            <a:ext cx="9966960" cy="0"/>
          </a:xfrm>
          <a:custGeom>
            <a:avLst/>
            <a:gdLst/>
            <a:ahLst/>
            <a:cxnLst/>
            <a:rect l="l" t="t" r="r" b="b"/>
            <a:pathLst>
              <a:path w="9966960">
                <a:moveTo>
                  <a:pt x="0" y="0"/>
                </a:moveTo>
                <a:lnTo>
                  <a:pt x="9966960" y="1"/>
                </a:lnTo>
              </a:path>
            </a:pathLst>
          </a:custGeom>
          <a:ln w="8466">
            <a:solidFill>
              <a:srgbClr val="7F7F7F"/>
            </a:solidFill>
          </a:ln>
        </p:spPr>
        <p:txBody>
          <a:bodyPr wrap="square" lIns="0" tIns="0" rIns="0" bIns="0" rtlCol="0"/>
          <a:lstStyle/>
          <a:p>
            <a:endParaRPr/>
          </a:p>
        </p:txBody>
      </p:sp>
      <p:sp>
        <p:nvSpPr>
          <p:cNvPr id="4" name="object 4"/>
          <p:cNvSpPr txBox="1">
            <a:spLocks noGrp="1"/>
          </p:cNvSpPr>
          <p:nvPr>
            <p:ph type="title"/>
          </p:nvPr>
        </p:nvSpPr>
        <p:spPr>
          <a:xfrm>
            <a:off x="723900" y="282794"/>
            <a:ext cx="8915400" cy="751488"/>
          </a:xfrm>
          <a:prstGeom prst="rect">
            <a:avLst/>
          </a:prstGeom>
        </p:spPr>
        <p:txBody>
          <a:bodyPr vert="horz" wrap="square" lIns="0" tIns="12700" rIns="0" bIns="0" rtlCol="0">
            <a:spAutoFit/>
          </a:bodyPr>
          <a:lstStyle/>
          <a:p>
            <a:pPr marL="12700">
              <a:lnSpc>
                <a:spcPct val="100000"/>
              </a:lnSpc>
              <a:spcBef>
                <a:spcPts val="100"/>
              </a:spcBef>
            </a:pPr>
            <a:r>
              <a:rPr lang="en-US" sz="4800" dirty="0">
                <a:solidFill>
                  <a:srgbClr val="404040"/>
                </a:solidFill>
              </a:rPr>
              <a:t>Layout Component</a:t>
            </a:r>
            <a:endParaRPr sz="4800" dirty="0"/>
          </a:p>
        </p:txBody>
      </p:sp>
      <p:sp>
        <p:nvSpPr>
          <p:cNvPr id="7" name="TextBox 6">
            <a:extLst>
              <a:ext uri="{FF2B5EF4-FFF2-40B4-BE49-F238E27FC236}">
                <a16:creationId xmlns:a16="http://schemas.microsoft.com/office/drawing/2014/main" id="{AFBA96A7-5F05-3842-8A2C-899733C37A06}"/>
              </a:ext>
            </a:extLst>
          </p:cNvPr>
          <p:cNvSpPr txBox="1"/>
          <p:nvPr/>
        </p:nvSpPr>
        <p:spPr>
          <a:xfrm>
            <a:off x="-10886" y="6629400"/>
            <a:ext cx="5192486" cy="276999"/>
          </a:xfrm>
          <a:prstGeom prst="rect">
            <a:avLst/>
          </a:prstGeom>
          <a:noFill/>
        </p:spPr>
        <p:txBody>
          <a:bodyPr wrap="square" rtlCol="0">
            <a:spAutoFit/>
          </a:bodyPr>
          <a:lstStyle/>
          <a:p>
            <a:r>
              <a:rPr lang="en-US" sz="1200" dirty="0"/>
              <a:t>Source:  https://</a:t>
            </a:r>
            <a:r>
              <a:rPr lang="en-US" sz="1200" dirty="0" err="1"/>
              <a:t>reactjs.org</a:t>
            </a:r>
            <a:r>
              <a:rPr lang="en-US" sz="1200" dirty="0"/>
              <a:t>/docs/handling-</a:t>
            </a:r>
            <a:r>
              <a:rPr lang="en-US" sz="1200" dirty="0" err="1"/>
              <a:t>events.html</a:t>
            </a:r>
            <a:endParaRPr lang="en-US" sz="1200" dirty="0"/>
          </a:p>
        </p:txBody>
      </p:sp>
      <p:pic>
        <p:nvPicPr>
          <p:cNvPr id="6" name="Picture 5" descr="A screenshot of a social media post&#10;&#10;Description automatically generated">
            <a:extLst>
              <a:ext uri="{FF2B5EF4-FFF2-40B4-BE49-F238E27FC236}">
                <a16:creationId xmlns:a16="http://schemas.microsoft.com/office/drawing/2014/main" id="{26147511-EEE8-6B45-A32D-4AC7EB38FE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078040"/>
            <a:ext cx="5694680" cy="5289296"/>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D443B00B-F6F0-344C-B078-70191E8506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7460" y="1690497"/>
            <a:ext cx="5844540" cy="3477006"/>
          </a:xfrm>
          <a:prstGeom prst="rect">
            <a:avLst/>
          </a:prstGeom>
        </p:spPr>
      </p:pic>
      <p:sp>
        <p:nvSpPr>
          <p:cNvPr id="11" name="TextBox 10">
            <a:extLst>
              <a:ext uri="{FF2B5EF4-FFF2-40B4-BE49-F238E27FC236}">
                <a16:creationId xmlns:a16="http://schemas.microsoft.com/office/drawing/2014/main" id="{22AA34DB-98A8-5647-B57D-2E88C51E35F6}"/>
              </a:ext>
            </a:extLst>
          </p:cNvPr>
          <p:cNvSpPr txBox="1"/>
          <p:nvPr/>
        </p:nvSpPr>
        <p:spPr>
          <a:xfrm>
            <a:off x="2621280" y="4941395"/>
            <a:ext cx="3657600" cy="923330"/>
          </a:xfrm>
          <a:prstGeom prst="rect">
            <a:avLst/>
          </a:prstGeom>
          <a:noFill/>
        </p:spPr>
        <p:txBody>
          <a:bodyPr wrap="square" rtlCol="0">
            <a:spAutoFit/>
          </a:bodyPr>
          <a:lstStyle/>
          <a:p>
            <a:r>
              <a:rPr lang="en-US" dirty="0"/>
              <a:t>Note: If you remove {</a:t>
            </a:r>
            <a:r>
              <a:rPr lang="en-US" dirty="0" err="1"/>
              <a:t>props.children</a:t>
            </a:r>
            <a:r>
              <a:rPr lang="en-US" dirty="0"/>
              <a:t>}, the Layout cannot render the content we put inside the Layout</a:t>
            </a:r>
          </a:p>
        </p:txBody>
      </p:sp>
    </p:spTree>
    <p:extLst>
      <p:ext uri="{BB962C8B-B14F-4D97-AF65-F5344CB8AC3E}">
        <p14:creationId xmlns:p14="http://schemas.microsoft.com/office/powerpoint/2010/main" val="295275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34316"/>
            <a:ext cx="12192000" cy="66040"/>
          </a:xfrm>
          <a:custGeom>
            <a:avLst/>
            <a:gdLst/>
            <a:ahLst/>
            <a:cxnLst/>
            <a:rect l="l" t="t" r="r" b="b"/>
            <a:pathLst>
              <a:path w="12192000" h="66039">
                <a:moveTo>
                  <a:pt x="0" y="65998"/>
                </a:moveTo>
                <a:lnTo>
                  <a:pt x="12192001" y="65998"/>
                </a:lnTo>
                <a:lnTo>
                  <a:pt x="12192001" y="0"/>
                </a:lnTo>
                <a:lnTo>
                  <a:pt x="0" y="0"/>
                </a:lnTo>
                <a:lnTo>
                  <a:pt x="0" y="65998"/>
                </a:lnTo>
                <a:close/>
              </a:path>
            </a:pathLst>
          </a:custGeom>
          <a:solidFill>
            <a:srgbClr val="E48312"/>
          </a:solidFill>
        </p:spPr>
        <p:txBody>
          <a:bodyPr wrap="square" lIns="0" tIns="0" rIns="0" bIns="0" rtlCol="0"/>
          <a:lstStyle/>
          <a:p>
            <a:endParaRPr/>
          </a:p>
        </p:txBody>
      </p:sp>
      <p:sp>
        <p:nvSpPr>
          <p:cNvPr id="3" name="object 3"/>
          <p:cNvSpPr/>
          <p:nvPr/>
        </p:nvSpPr>
        <p:spPr>
          <a:xfrm>
            <a:off x="1193531" y="1737845"/>
            <a:ext cx="9966960" cy="0"/>
          </a:xfrm>
          <a:custGeom>
            <a:avLst/>
            <a:gdLst/>
            <a:ahLst/>
            <a:cxnLst/>
            <a:rect l="l" t="t" r="r" b="b"/>
            <a:pathLst>
              <a:path w="9966960">
                <a:moveTo>
                  <a:pt x="0" y="0"/>
                </a:moveTo>
                <a:lnTo>
                  <a:pt x="9966960" y="1"/>
                </a:lnTo>
              </a:path>
            </a:pathLst>
          </a:custGeom>
          <a:ln w="8466">
            <a:solidFill>
              <a:srgbClr val="7F7F7F"/>
            </a:solidFill>
          </a:ln>
        </p:spPr>
        <p:txBody>
          <a:bodyPr wrap="square" lIns="0" tIns="0" rIns="0" bIns="0" rtlCol="0"/>
          <a:lstStyle/>
          <a:p>
            <a:endParaRPr/>
          </a:p>
        </p:txBody>
      </p:sp>
      <p:sp>
        <p:nvSpPr>
          <p:cNvPr id="4" name="object 4"/>
          <p:cNvSpPr txBox="1">
            <a:spLocks noGrp="1"/>
          </p:cNvSpPr>
          <p:nvPr>
            <p:ph type="title"/>
          </p:nvPr>
        </p:nvSpPr>
        <p:spPr>
          <a:xfrm>
            <a:off x="1066800" y="47782"/>
            <a:ext cx="6824980" cy="751488"/>
          </a:xfrm>
          <a:prstGeom prst="rect">
            <a:avLst/>
          </a:prstGeom>
        </p:spPr>
        <p:txBody>
          <a:bodyPr vert="horz" wrap="square" lIns="0" tIns="12700" rIns="0" bIns="0" rtlCol="0">
            <a:spAutoFit/>
          </a:bodyPr>
          <a:lstStyle/>
          <a:p>
            <a:pPr marL="12700">
              <a:lnSpc>
                <a:spcPct val="100000"/>
              </a:lnSpc>
              <a:spcBef>
                <a:spcPts val="100"/>
              </a:spcBef>
            </a:pPr>
            <a:r>
              <a:rPr lang="en-US" sz="4800" dirty="0">
                <a:solidFill>
                  <a:srgbClr val="404040"/>
                </a:solidFill>
              </a:rPr>
              <a:t>Create Dynamic Pages</a:t>
            </a:r>
            <a:endParaRPr sz="4800" dirty="0"/>
          </a:p>
        </p:txBody>
      </p:sp>
      <p:sp>
        <p:nvSpPr>
          <p:cNvPr id="7" name="TextBox 6">
            <a:extLst>
              <a:ext uri="{FF2B5EF4-FFF2-40B4-BE49-F238E27FC236}">
                <a16:creationId xmlns:a16="http://schemas.microsoft.com/office/drawing/2014/main" id="{AFBA96A7-5F05-3842-8A2C-899733C37A06}"/>
              </a:ext>
            </a:extLst>
          </p:cNvPr>
          <p:cNvSpPr txBox="1"/>
          <p:nvPr/>
        </p:nvSpPr>
        <p:spPr>
          <a:xfrm>
            <a:off x="-10886" y="6629400"/>
            <a:ext cx="5192486" cy="276999"/>
          </a:xfrm>
          <a:prstGeom prst="rect">
            <a:avLst/>
          </a:prstGeom>
          <a:noFill/>
        </p:spPr>
        <p:txBody>
          <a:bodyPr wrap="square" rtlCol="0">
            <a:spAutoFit/>
          </a:bodyPr>
          <a:lstStyle/>
          <a:p>
            <a:r>
              <a:rPr lang="en-US" sz="1200" dirty="0"/>
              <a:t>Source:  https://</a:t>
            </a:r>
            <a:r>
              <a:rPr lang="en-US" sz="1200" dirty="0" err="1"/>
              <a:t>reactjs.org</a:t>
            </a:r>
            <a:r>
              <a:rPr lang="en-US" sz="1200" dirty="0"/>
              <a:t>/docs/handling-</a:t>
            </a:r>
            <a:r>
              <a:rPr lang="en-US" sz="1200" dirty="0" err="1"/>
              <a:t>events.html</a:t>
            </a:r>
            <a:endParaRPr lang="en-US" sz="1200" dirty="0"/>
          </a:p>
        </p:txBody>
      </p:sp>
      <p:pic>
        <p:nvPicPr>
          <p:cNvPr id="6" name="Picture 5" descr="A screenshot of a cell phone&#10;&#10;Description automatically generated">
            <a:extLst>
              <a:ext uri="{FF2B5EF4-FFF2-40B4-BE49-F238E27FC236}">
                <a16:creationId xmlns:a16="http://schemas.microsoft.com/office/drawing/2014/main" id="{A65B325A-510B-554A-B21A-2E83576B7A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8940" y="830451"/>
            <a:ext cx="6294120" cy="5472684"/>
          </a:xfrm>
          <a:prstGeom prst="rect">
            <a:avLst/>
          </a:prstGeom>
        </p:spPr>
      </p:pic>
    </p:spTree>
    <p:extLst>
      <p:ext uri="{BB962C8B-B14F-4D97-AF65-F5344CB8AC3E}">
        <p14:creationId xmlns:p14="http://schemas.microsoft.com/office/powerpoint/2010/main" val="276682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34316"/>
            <a:ext cx="12192000" cy="66040"/>
          </a:xfrm>
          <a:custGeom>
            <a:avLst/>
            <a:gdLst/>
            <a:ahLst/>
            <a:cxnLst/>
            <a:rect l="l" t="t" r="r" b="b"/>
            <a:pathLst>
              <a:path w="12192000" h="66039">
                <a:moveTo>
                  <a:pt x="0" y="65998"/>
                </a:moveTo>
                <a:lnTo>
                  <a:pt x="12192001" y="65998"/>
                </a:lnTo>
                <a:lnTo>
                  <a:pt x="12192001" y="0"/>
                </a:lnTo>
                <a:lnTo>
                  <a:pt x="0" y="0"/>
                </a:lnTo>
                <a:lnTo>
                  <a:pt x="0" y="65998"/>
                </a:lnTo>
                <a:close/>
              </a:path>
            </a:pathLst>
          </a:custGeom>
          <a:solidFill>
            <a:srgbClr val="E48312"/>
          </a:solidFill>
        </p:spPr>
        <p:txBody>
          <a:bodyPr wrap="square" lIns="0" tIns="0" rIns="0" bIns="0" rtlCol="0"/>
          <a:lstStyle/>
          <a:p>
            <a:endParaRPr/>
          </a:p>
        </p:txBody>
      </p:sp>
      <p:sp>
        <p:nvSpPr>
          <p:cNvPr id="3" name="object 3"/>
          <p:cNvSpPr/>
          <p:nvPr/>
        </p:nvSpPr>
        <p:spPr>
          <a:xfrm>
            <a:off x="1193531" y="1737845"/>
            <a:ext cx="9966960" cy="0"/>
          </a:xfrm>
          <a:custGeom>
            <a:avLst/>
            <a:gdLst/>
            <a:ahLst/>
            <a:cxnLst/>
            <a:rect l="l" t="t" r="r" b="b"/>
            <a:pathLst>
              <a:path w="9966960">
                <a:moveTo>
                  <a:pt x="0" y="0"/>
                </a:moveTo>
                <a:lnTo>
                  <a:pt x="9966960" y="1"/>
                </a:lnTo>
              </a:path>
            </a:pathLst>
          </a:custGeom>
          <a:ln w="8466">
            <a:solidFill>
              <a:srgbClr val="7F7F7F"/>
            </a:solidFill>
          </a:ln>
        </p:spPr>
        <p:txBody>
          <a:bodyPr wrap="square" lIns="0" tIns="0" rIns="0" bIns="0" rtlCol="0"/>
          <a:lstStyle/>
          <a:p>
            <a:endParaRPr/>
          </a:p>
        </p:txBody>
      </p:sp>
      <p:sp>
        <p:nvSpPr>
          <p:cNvPr id="4" name="object 4"/>
          <p:cNvSpPr txBox="1">
            <a:spLocks noGrp="1"/>
          </p:cNvSpPr>
          <p:nvPr>
            <p:ph type="title"/>
          </p:nvPr>
        </p:nvSpPr>
        <p:spPr>
          <a:xfrm>
            <a:off x="1066800" y="47782"/>
            <a:ext cx="6824980" cy="751488"/>
          </a:xfrm>
          <a:prstGeom prst="rect">
            <a:avLst/>
          </a:prstGeom>
        </p:spPr>
        <p:txBody>
          <a:bodyPr vert="horz" wrap="square" lIns="0" tIns="12700" rIns="0" bIns="0" rtlCol="0">
            <a:spAutoFit/>
          </a:bodyPr>
          <a:lstStyle/>
          <a:p>
            <a:pPr marL="12700">
              <a:lnSpc>
                <a:spcPct val="100000"/>
              </a:lnSpc>
              <a:spcBef>
                <a:spcPts val="100"/>
              </a:spcBef>
            </a:pPr>
            <a:r>
              <a:rPr lang="en-US" sz="4800" dirty="0">
                <a:solidFill>
                  <a:srgbClr val="404040"/>
                </a:solidFill>
              </a:rPr>
              <a:t>Create Dynamic Pages</a:t>
            </a:r>
            <a:endParaRPr sz="4800" dirty="0"/>
          </a:p>
        </p:txBody>
      </p:sp>
      <p:sp>
        <p:nvSpPr>
          <p:cNvPr id="7" name="TextBox 6">
            <a:extLst>
              <a:ext uri="{FF2B5EF4-FFF2-40B4-BE49-F238E27FC236}">
                <a16:creationId xmlns:a16="http://schemas.microsoft.com/office/drawing/2014/main" id="{AFBA96A7-5F05-3842-8A2C-899733C37A06}"/>
              </a:ext>
            </a:extLst>
          </p:cNvPr>
          <p:cNvSpPr txBox="1"/>
          <p:nvPr/>
        </p:nvSpPr>
        <p:spPr>
          <a:xfrm>
            <a:off x="-10886" y="6629400"/>
            <a:ext cx="5192486" cy="276999"/>
          </a:xfrm>
          <a:prstGeom prst="rect">
            <a:avLst/>
          </a:prstGeom>
          <a:noFill/>
        </p:spPr>
        <p:txBody>
          <a:bodyPr wrap="square" rtlCol="0">
            <a:spAutoFit/>
          </a:bodyPr>
          <a:lstStyle/>
          <a:p>
            <a:r>
              <a:rPr lang="en-US" sz="1200" dirty="0"/>
              <a:t>Source:  https://</a:t>
            </a:r>
            <a:r>
              <a:rPr lang="en-US" sz="1200" dirty="0" err="1"/>
              <a:t>reactjs.org</a:t>
            </a:r>
            <a:r>
              <a:rPr lang="en-US" sz="1200" dirty="0"/>
              <a:t>/docs/handling-</a:t>
            </a:r>
            <a:r>
              <a:rPr lang="en-US" sz="1200" dirty="0" err="1"/>
              <a:t>events.html</a:t>
            </a:r>
            <a:endParaRPr lang="en-US" sz="1200" dirty="0"/>
          </a:p>
        </p:txBody>
      </p:sp>
      <p:pic>
        <p:nvPicPr>
          <p:cNvPr id="8" name="Picture 7" descr="A screenshot of a cell phone&#10;&#10;Description automatically generated">
            <a:extLst>
              <a:ext uri="{FF2B5EF4-FFF2-40B4-BE49-F238E27FC236}">
                <a16:creationId xmlns:a16="http://schemas.microsoft.com/office/drawing/2014/main" id="{3D64AC54-4149-214A-81DF-9DE19142A5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849821"/>
            <a:ext cx="5016500" cy="4394200"/>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AA83B0AA-05B0-CF44-A40F-B030796BF8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10200" y="4153975"/>
            <a:ext cx="6454902" cy="2129790"/>
          </a:xfrm>
          <a:prstGeom prst="rect">
            <a:avLst/>
          </a:prstGeom>
        </p:spPr>
      </p:pic>
    </p:spTree>
    <p:extLst>
      <p:ext uri="{BB962C8B-B14F-4D97-AF65-F5344CB8AC3E}">
        <p14:creationId xmlns:p14="http://schemas.microsoft.com/office/powerpoint/2010/main" val="519005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34316"/>
            <a:ext cx="12192000" cy="66040"/>
          </a:xfrm>
          <a:custGeom>
            <a:avLst/>
            <a:gdLst/>
            <a:ahLst/>
            <a:cxnLst/>
            <a:rect l="l" t="t" r="r" b="b"/>
            <a:pathLst>
              <a:path w="12192000" h="66039">
                <a:moveTo>
                  <a:pt x="0" y="65998"/>
                </a:moveTo>
                <a:lnTo>
                  <a:pt x="12192001" y="65998"/>
                </a:lnTo>
                <a:lnTo>
                  <a:pt x="12192001" y="0"/>
                </a:lnTo>
                <a:lnTo>
                  <a:pt x="0" y="0"/>
                </a:lnTo>
                <a:lnTo>
                  <a:pt x="0" y="65998"/>
                </a:lnTo>
                <a:close/>
              </a:path>
            </a:pathLst>
          </a:custGeom>
          <a:solidFill>
            <a:srgbClr val="E48312"/>
          </a:solidFill>
        </p:spPr>
        <p:txBody>
          <a:bodyPr wrap="square" lIns="0" tIns="0" rIns="0" bIns="0" rtlCol="0"/>
          <a:lstStyle/>
          <a:p>
            <a:endParaRPr/>
          </a:p>
        </p:txBody>
      </p:sp>
      <p:sp>
        <p:nvSpPr>
          <p:cNvPr id="3" name="object 3"/>
          <p:cNvSpPr/>
          <p:nvPr/>
        </p:nvSpPr>
        <p:spPr>
          <a:xfrm>
            <a:off x="1193531" y="1737845"/>
            <a:ext cx="9966960" cy="0"/>
          </a:xfrm>
          <a:custGeom>
            <a:avLst/>
            <a:gdLst/>
            <a:ahLst/>
            <a:cxnLst/>
            <a:rect l="l" t="t" r="r" b="b"/>
            <a:pathLst>
              <a:path w="9966960">
                <a:moveTo>
                  <a:pt x="0" y="0"/>
                </a:moveTo>
                <a:lnTo>
                  <a:pt x="9966960" y="1"/>
                </a:lnTo>
              </a:path>
            </a:pathLst>
          </a:custGeom>
          <a:ln w="8466">
            <a:solidFill>
              <a:srgbClr val="7F7F7F"/>
            </a:solidFill>
          </a:ln>
        </p:spPr>
        <p:txBody>
          <a:bodyPr wrap="square" lIns="0" tIns="0" rIns="0" bIns="0" rtlCol="0"/>
          <a:lstStyle/>
          <a:p>
            <a:endParaRPr/>
          </a:p>
        </p:txBody>
      </p:sp>
      <p:sp>
        <p:nvSpPr>
          <p:cNvPr id="4" name="object 4"/>
          <p:cNvSpPr txBox="1">
            <a:spLocks noGrp="1"/>
          </p:cNvSpPr>
          <p:nvPr>
            <p:ph type="title"/>
          </p:nvPr>
        </p:nvSpPr>
        <p:spPr>
          <a:xfrm>
            <a:off x="1193531" y="986357"/>
            <a:ext cx="6824980" cy="751488"/>
          </a:xfrm>
          <a:prstGeom prst="rect">
            <a:avLst/>
          </a:prstGeom>
        </p:spPr>
        <p:txBody>
          <a:bodyPr vert="horz" wrap="square" lIns="0" tIns="12700" rIns="0" bIns="0" rtlCol="0">
            <a:spAutoFit/>
          </a:bodyPr>
          <a:lstStyle/>
          <a:p>
            <a:pPr marL="12700">
              <a:lnSpc>
                <a:spcPct val="100000"/>
              </a:lnSpc>
              <a:spcBef>
                <a:spcPts val="100"/>
              </a:spcBef>
            </a:pPr>
            <a:r>
              <a:rPr lang="en-US" sz="4800" dirty="0" err="1">
                <a:solidFill>
                  <a:srgbClr val="404040"/>
                </a:solidFill>
              </a:rPr>
              <a:t>useRouter</a:t>
            </a:r>
            <a:endParaRPr sz="4800" dirty="0"/>
          </a:p>
        </p:txBody>
      </p:sp>
      <p:sp>
        <p:nvSpPr>
          <p:cNvPr id="7" name="TextBox 6">
            <a:extLst>
              <a:ext uri="{FF2B5EF4-FFF2-40B4-BE49-F238E27FC236}">
                <a16:creationId xmlns:a16="http://schemas.microsoft.com/office/drawing/2014/main" id="{AFBA96A7-5F05-3842-8A2C-899733C37A06}"/>
              </a:ext>
            </a:extLst>
          </p:cNvPr>
          <p:cNvSpPr txBox="1"/>
          <p:nvPr/>
        </p:nvSpPr>
        <p:spPr>
          <a:xfrm>
            <a:off x="-10886" y="6629400"/>
            <a:ext cx="5192486" cy="276999"/>
          </a:xfrm>
          <a:prstGeom prst="rect">
            <a:avLst/>
          </a:prstGeom>
          <a:noFill/>
        </p:spPr>
        <p:txBody>
          <a:bodyPr wrap="square" rtlCol="0">
            <a:spAutoFit/>
          </a:bodyPr>
          <a:lstStyle/>
          <a:p>
            <a:r>
              <a:rPr lang="en-US" sz="1200" dirty="0"/>
              <a:t>Source:  https://</a:t>
            </a:r>
            <a:r>
              <a:rPr lang="en-US" sz="1200" dirty="0" err="1"/>
              <a:t>reactjs.org</a:t>
            </a:r>
            <a:r>
              <a:rPr lang="en-US" sz="1200" dirty="0"/>
              <a:t>/docs/handling-</a:t>
            </a:r>
            <a:r>
              <a:rPr lang="en-US" sz="1200" dirty="0" err="1"/>
              <a:t>events.html</a:t>
            </a:r>
            <a:endParaRPr lang="en-US" sz="1200" dirty="0"/>
          </a:p>
        </p:txBody>
      </p:sp>
      <p:pic>
        <p:nvPicPr>
          <p:cNvPr id="6" name="Picture 5" descr="A screenshot of a cell phone&#10;&#10;Description automatically generated">
            <a:extLst>
              <a:ext uri="{FF2B5EF4-FFF2-40B4-BE49-F238E27FC236}">
                <a16:creationId xmlns:a16="http://schemas.microsoft.com/office/drawing/2014/main" id="{A37B3435-0925-FF4D-B941-1CFFB8657B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7" y="1737852"/>
            <a:ext cx="6529959" cy="1580007"/>
          </a:xfrm>
          <a:prstGeom prst="rect">
            <a:avLst/>
          </a:prstGeom>
        </p:spPr>
      </p:pic>
      <p:pic>
        <p:nvPicPr>
          <p:cNvPr id="11" name="Picture 10" descr="A screenshot of a social media post&#10;&#10;Description automatically generated">
            <a:extLst>
              <a:ext uri="{FF2B5EF4-FFF2-40B4-BE49-F238E27FC236}">
                <a16:creationId xmlns:a16="http://schemas.microsoft.com/office/drawing/2014/main" id="{0EF75475-02C8-AD4E-981A-35A0E45CB3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97040" y="432244"/>
            <a:ext cx="5219700" cy="5842000"/>
          </a:xfrm>
          <a:prstGeom prst="rect">
            <a:avLst/>
          </a:prstGeom>
        </p:spPr>
      </p:pic>
    </p:spTree>
    <p:extLst>
      <p:ext uri="{BB962C8B-B14F-4D97-AF65-F5344CB8AC3E}">
        <p14:creationId xmlns:p14="http://schemas.microsoft.com/office/powerpoint/2010/main" val="2614528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34316"/>
            <a:ext cx="12192000" cy="66040"/>
          </a:xfrm>
          <a:custGeom>
            <a:avLst/>
            <a:gdLst/>
            <a:ahLst/>
            <a:cxnLst/>
            <a:rect l="l" t="t" r="r" b="b"/>
            <a:pathLst>
              <a:path w="12192000" h="66039">
                <a:moveTo>
                  <a:pt x="0" y="65998"/>
                </a:moveTo>
                <a:lnTo>
                  <a:pt x="12192001" y="65998"/>
                </a:lnTo>
                <a:lnTo>
                  <a:pt x="12192001" y="0"/>
                </a:lnTo>
                <a:lnTo>
                  <a:pt x="0" y="0"/>
                </a:lnTo>
                <a:lnTo>
                  <a:pt x="0" y="65998"/>
                </a:lnTo>
                <a:close/>
              </a:path>
            </a:pathLst>
          </a:custGeom>
          <a:solidFill>
            <a:srgbClr val="E48312"/>
          </a:solidFill>
        </p:spPr>
        <p:txBody>
          <a:bodyPr wrap="square" lIns="0" tIns="0" rIns="0" bIns="0" rtlCol="0"/>
          <a:lstStyle/>
          <a:p>
            <a:endParaRPr/>
          </a:p>
        </p:txBody>
      </p:sp>
      <p:sp>
        <p:nvSpPr>
          <p:cNvPr id="3" name="object 3"/>
          <p:cNvSpPr/>
          <p:nvPr/>
        </p:nvSpPr>
        <p:spPr>
          <a:xfrm>
            <a:off x="1193531" y="1737845"/>
            <a:ext cx="9966960" cy="0"/>
          </a:xfrm>
          <a:custGeom>
            <a:avLst/>
            <a:gdLst/>
            <a:ahLst/>
            <a:cxnLst/>
            <a:rect l="l" t="t" r="r" b="b"/>
            <a:pathLst>
              <a:path w="9966960">
                <a:moveTo>
                  <a:pt x="0" y="0"/>
                </a:moveTo>
                <a:lnTo>
                  <a:pt x="9966960" y="1"/>
                </a:lnTo>
              </a:path>
            </a:pathLst>
          </a:custGeom>
          <a:ln w="8466">
            <a:solidFill>
              <a:srgbClr val="7F7F7F"/>
            </a:solidFill>
          </a:ln>
        </p:spPr>
        <p:txBody>
          <a:bodyPr wrap="square" lIns="0" tIns="0" rIns="0" bIns="0" rtlCol="0"/>
          <a:lstStyle/>
          <a:p>
            <a:endParaRPr/>
          </a:p>
        </p:txBody>
      </p:sp>
      <p:sp>
        <p:nvSpPr>
          <p:cNvPr id="4" name="object 4"/>
          <p:cNvSpPr txBox="1">
            <a:spLocks noGrp="1"/>
          </p:cNvSpPr>
          <p:nvPr>
            <p:ph type="title"/>
          </p:nvPr>
        </p:nvSpPr>
        <p:spPr>
          <a:xfrm>
            <a:off x="1176020" y="228600"/>
            <a:ext cx="6824980" cy="1490152"/>
          </a:xfrm>
          <a:prstGeom prst="rect">
            <a:avLst/>
          </a:prstGeom>
        </p:spPr>
        <p:txBody>
          <a:bodyPr vert="horz" wrap="square" lIns="0" tIns="12700" rIns="0" bIns="0" rtlCol="0">
            <a:spAutoFit/>
          </a:bodyPr>
          <a:lstStyle/>
          <a:p>
            <a:pPr marL="12700">
              <a:lnSpc>
                <a:spcPct val="100000"/>
              </a:lnSpc>
              <a:spcBef>
                <a:spcPts val="100"/>
              </a:spcBef>
            </a:pPr>
            <a:r>
              <a:rPr lang="en-US" sz="4800" dirty="0">
                <a:solidFill>
                  <a:srgbClr val="404040"/>
                </a:solidFill>
              </a:rPr>
              <a:t>Clean URL’s with Dynamic Routing</a:t>
            </a:r>
            <a:endParaRPr sz="4800" dirty="0"/>
          </a:p>
        </p:txBody>
      </p:sp>
      <p:sp>
        <p:nvSpPr>
          <p:cNvPr id="7" name="TextBox 6">
            <a:extLst>
              <a:ext uri="{FF2B5EF4-FFF2-40B4-BE49-F238E27FC236}">
                <a16:creationId xmlns:a16="http://schemas.microsoft.com/office/drawing/2014/main" id="{AFBA96A7-5F05-3842-8A2C-899733C37A06}"/>
              </a:ext>
            </a:extLst>
          </p:cNvPr>
          <p:cNvSpPr txBox="1"/>
          <p:nvPr/>
        </p:nvSpPr>
        <p:spPr>
          <a:xfrm>
            <a:off x="-10886" y="6629400"/>
            <a:ext cx="5192486" cy="276999"/>
          </a:xfrm>
          <a:prstGeom prst="rect">
            <a:avLst/>
          </a:prstGeom>
          <a:noFill/>
        </p:spPr>
        <p:txBody>
          <a:bodyPr wrap="square" rtlCol="0">
            <a:spAutoFit/>
          </a:bodyPr>
          <a:lstStyle/>
          <a:p>
            <a:r>
              <a:rPr lang="en-US" sz="1200" dirty="0"/>
              <a:t>Source:  https://</a:t>
            </a:r>
            <a:r>
              <a:rPr lang="en-US" sz="1200" dirty="0" err="1"/>
              <a:t>reactjs.org</a:t>
            </a:r>
            <a:r>
              <a:rPr lang="en-US" sz="1200" dirty="0"/>
              <a:t>/docs/handling-</a:t>
            </a:r>
            <a:r>
              <a:rPr lang="en-US" sz="1200" dirty="0" err="1"/>
              <a:t>events.html</a:t>
            </a:r>
            <a:endParaRPr lang="en-US" sz="1200" dirty="0"/>
          </a:p>
        </p:txBody>
      </p:sp>
      <p:sp>
        <p:nvSpPr>
          <p:cNvPr id="5" name="TextBox 4">
            <a:extLst>
              <a:ext uri="{FF2B5EF4-FFF2-40B4-BE49-F238E27FC236}">
                <a16:creationId xmlns:a16="http://schemas.microsoft.com/office/drawing/2014/main" id="{A364CA65-FE54-3C41-8D5F-C16D8C9E6B57}"/>
              </a:ext>
            </a:extLst>
          </p:cNvPr>
          <p:cNvSpPr txBox="1"/>
          <p:nvPr/>
        </p:nvSpPr>
        <p:spPr>
          <a:xfrm>
            <a:off x="2438400" y="1756939"/>
            <a:ext cx="8153400" cy="3693319"/>
          </a:xfrm>
          <a:prstGeom prst="rect">
            <a:avLst/>
          </a:prstGeom>
          <a:noFill/>
        </p:spPr>
        <p:txBody>
          <a:bodyPr wrap="square" rtlCol="0">
            <a:spAutoFit/>
          </a:bodyPr>
          <a:lstStyle/>
          <a:p>
            <a:r>
              <a:rPr lang="en-US" dirty="0"/>
              <a:t>we learned how to create dynamic pages with query strings. As shown in the example:</a:t>
            </a:r>
          </a:p>
          <a:p>
            <a:r>
              <a:rPr lang="en-US" dirty="0">
                <a:hlinkClick r:id="rId3"/>
              </a:rPr>
              <a:t>http://localhost:3000/post?title=Hello%20Next.js</a:t>
            </a:r>
            <a:endParaRPr lang="en-US" dirty="0"/>
          </a:p>
          <a:p>
            <a:endParaRPr lang="en-US" dirty="0"/>
          </a:p>
          <a:p>
            <a:r>
              <a:rPr lang="en-US" dirty="0"/>
              <a:t>But that URL doesn't look as clean as something like this:</a:t>
            </a:r>
          </a:p>
          <a:p>
            <a:r>
              <a:rPr lang="en-US" dirty="0">
                <a:hlinkClick r:id="rId4"/>
              </a:rPr>
              <a:t>http://localhost:3000/p/hello-nextjs</a:t>
            </a:r>
            <a:endParaRPr lang="en-US" dirty="0"/>
          </a:p>
          <a:p>
            <a:endParaRPr lang="en-US" dirty="0"/>
          </a:p>
          <a:p>
            <a:r>
              <a:rPr lang="en-US" dirty="0"/>
              <a:t>We are going to use the </a:t>
            </a:r>
            <a:r>
              <a:rPr lang="en-US" dirty="0">
                <a:hlinkClick r:id="rId5"/>
              </a:rPr>
              <a:t>Dynamic Routing</a:t>
            </a:r>
            <a:r>
              <a:rPr lang="en-US" dirty="0"/>
              <a:t> feature of </a:t>
            </a:r>
            <a:r>
              <a:rPr lang="en-US" dirty="0" err="1"/>
              <a:t>Next.js</a:t>
            </a:r>
            <a:r>
              <a:rPr lang="en-US" dirty="0"/>
              <a:t>, it allows you to handle dynamic routes in /pages</a:t>
            </a:r>
          </a:p>
          <a:p>
            <a:endParaRPr lang="en-US" dirty="0"/>
          </a:p>
          <a:p>
            <a:endParaRPr lang="en-US" dirty="0"/>
          </a:p>
          <a:p>
            <a:r>
              <a:rPr lang="en-US" dirty="0"/>
              <a:t>Let’s look at a dynamic route by adding a new page to pages/p/[id].</a:t>
            </a:r>
            <a:r>
              <a:rPr lang="en-US" dirty="0" err="1"/>
              <a:t>js</a:t>
            </a:r>
            <a:r>
              <a:rPr lang="en-US" dirty="0"/>
              <a:t>, notice that you need to add the folder /p inside /pages first, and that the page is called [id].</a:t>
            </a:r>
            <a:r>
              <a:rPr lang="en-US" dirty="0" err="1"/>
              <a:t>js</a:t>
            </a:r>
            <a:r>
              <a:rPr lang="en-US" dirty="0"/>
              <a:t>. </a:t>
            </a:r>
          </a:p>
        </p:txBody>
      </p:sp>
    </p:spTree>
    <p:extLst>
      <p:ext uri="{BB962C8B-B14F-4D97-AF65-F5344CB8AC3E}">
        <p14:creationId xmlns:p14="http://schemas.microsoft.com/office/powerpoint/2010/main" val="1078568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34316"/>
            <a:ext cx="12192000" cy="66040"/>
          </a:xfrm>
          <a:custGeom>
            <a:avLst/>
            <a:gdLst/>
            <a:ahLst/>
            <a:cxnLst/>
            <a:rect l="l" t="t" r="r" b="b"/>
            <a:pathLst>
              <a:path w="12192000" h="66039">
                <a:moveTo>
                  <a:pt x="0" y="65998"/>
                </a:moveTo>
                <a:lnTo>
                  <a:pt x="12192001" y="65998"/>
                </a:lnTo>
                <a:lnTo>
                  <a:pt x="12192001" y="0"/>
                </a:lnTo>
                <a:lnTo>
                  <a:pt x="0" y="0"/>
                </a:lnTo>
                <a:lnTo>
                  <a:pt x="0" y="65998"/>
                </a:lnTo>
                <a:close/>
              </a:path>
            </a:pathLst>
          </a:custGeom>
          <a:solidFill>
            <a:srgbClr val="E48312"/>
          </a:solidFill>
        </p:spPr>
        <p:txBody>
          <a:bodyPr wrap="square" lIns="0" tIns="0" rIns="0" bIns="0" rtlCol="0"/>
          <a:lstStyle/>
          <a:p>
            <a:endParaRPr/>
          </a:p>
        </p:txBody>
      </p:sp>
      <p:sp>
        <p:nvSpPr>
          <p:cNvPr id="3" name="object 3"/>
          <p:cNvSpPr/>
          <p:nvPr/>
        </p:nvSpPr>
        <p:spPr>
          <a:xfrm>
            <a:off x="1193531" y="1737845"/>
            <a:ext cx="9966960" cy="0"/>
          </a:xfrm>
          <a:custGeom>
            <a:avLst/>
            <a:gdLst/>
            <a:ahLst/>
            <a:cxnLst/>
            <a:rect l="l" t="t" r="r" b="b"/>
            <a:pathLst>
              <a:path w="9966960">
                <a:moveTo>
                  <a:pt x="0" y="0"/>
                </a:moveTo>
                <a:lnTo>
                  <a:pt x="9966960" y="1"/>
                </a:lnTo>
              </a:path>
            </a:pathLst>
          </a:custGeom>
          <a:ln w="8466">
            <a:solidFill>
              <a:srgbClr val="7F7F7F"/>
            </a:solidFill>
          </a:ln>
        </p:spPr>
        <p:txBody>
          <a:bodyPr wrap="square" lIns="0" tIns="0" rIns="0" bIns="0" rtlCol="0"/>
          <a:lstStyle/>
          <a:p>
            <a:endParaRPr/>
          </a:p>
        </p:txBody>
      </p:sp>
      <p:sp>
        <p:nvSpPr>
          <p:cNvPr id="4" name="object 4"/>
          <p:cNvSpPr txBox="1">
            <a:spLocks noGrp="1"/>
          </p:cNvSpPr>
          <p:nvPr>
            <p:ph type="title"/>
          </p:nvPr>
        </p:nvSpPr>
        <p:spPr>
          <a:xfrm>
            <a:off x="1176020" y="228600"/>
            <a:ext cx="6824980" cy="1490152"/>
          </a:xfrm>
          <a:prstGeom prst="rect">
            <a:avLst/>
          </a:prstGeom>
        </p:spPr>
        <p:txBody>
          <a:bodyPr vert="horz" wrap="square" lIns="0" tIns="12700" rIns="0" bIns="0" rtlCol="0">
            <a:spAutoFit/>
          </a:bodyPr>
          <a:lstStyle/>
          <a:p>
            <a:pPr marL="12700">
              <a:lnSpc>
                <a:spcPct val="100000"/>
              </a:lnSpc>
              <a:spcBef>
                <a:spcPts val="100"/>
              </a:spcBef>
            </a:pPr>
            <a:r>
              <a:rPr lang="en-US" sz="4800" dirty="0">
                <a:solidFill>
                  <a:srgbClr val="404040"/>
                </a:solidFill>
              </a:rPr>
              <a:t>Clean URL’s with Dynamic Routing</a:t>
            </a:r>
            <a:endParaRPr sz="4800" dirty="0"/>
          </a:p>
        </p:txBody>
      </p:sp>
      <p:sp>
        <p:nvSpPr>
          <p:cNvPr id="7" name="TextBox 6">
            <a:extLst>
              <a:ext uri="{FF2B5EF4-FFF2-40B4-BE49-F238E27FC236}">
                <a16:creationId xmlns:a16="http://schemas.microsoft.com/office/drawing/2014/main" id="{AFBA96A7-5F05-3842-8A2C-899733C37A06}"/>
              </a:ext>
            </a:extLst>
          </p:cNvPr>
          <p:cNvSpPr txBox="1"/>
          <p:nvPr/>
        </p:nvSpPr>
        <p:spPr>
          <a:xfrm>
            <a:off x="-10886" y="6629400"/>
            <a:ext cx="5192486" cy="276999"/>
          </a:xfrm>
          <a:prstGeom prst="rect">
            <a:avLst/>
          </a:prstGeom>
          <a:noFill/>
        </p:spPr>
        <p:txBody>
          <a:bodyPr wrap="square" rtlCol="0">
            <a:spAutoFit/>
          </a:bodyPr>
          <a:lstStyle/>
          <a:p>
            <a:r>
              <a:rPr lang="en-US" sz="1200" dirty="0"/>
              <a:t>Source:  https://</a:t>
            </a:r>
            <a:r>
              <a:rPr lang="en-US" sz="1200" dirty="0" err="1"/>
              <a:t>reactjs.org</a:t>
            </a:r>
            <a:r>
              <a:rPr lang="en-US" sz="1200" dirty="0"/>
              <a:t>/docs/handling-</a:t>
            </a:r>
            <a:r>
              <a:rPr lang="en-US" sz="1200" dirty="0" err="1"/>
              <a:t>events.html</a:t>
            </a:r>
            <a:endParaRPr lang="en-US" sz="1200" dirty="0"/>
          </a:p>
        </p:txBody>
      </p:sp>
      <p:pic>
        <p:nvPicPr>
          <p:cNvPr id="8" name="Picture 7" descr="A screenshot of a cell phone&#10;&#10;Description automatically generated">
            <a:extLst>
              <a:ext uri="{FF2B5EF4-FFF2-40B4-BE49-F238E27FC236}">
                <a16:creationId xmlns:a16="http://schemas.microsoft.com/office/drawing/2014/main" id="{1FA934B2-14AA-3747-8355-D177D88F8B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947796"/>
            <a:ext cx="5207000" cy="3860800"/>
          </a:xfrm>
          <a:prstGeom prst="rect">
            <a:avLst/>
          </a:prstGeom>
        </p:spPr>
      </p:pic>
      <p:sp>
        <p:nvSpPr>
          <p:cNvPr id="9" name="TextBox 8">
            <a:extLst>
              <a:ext uri="{FF2B5EF4-FFF2-40B4-BE49-F238E27FC236}">
                <a16:creationId xmlns:a16="http://schemas.microsoft.com/office/drawing/2014/main" id="{4B83C95D-718D-904C-A02E-865E897C1F4A}"/>
              </a:ext>
            </a:extLst>
          </p:cNvPr>
          <p:cNvSpPr txBox="1"/>
          <p:nvPr/>
        </p:nvSpPr>
        <p:spPr>
          <a:xfrm>
            <a:off x="6477000" y="1756939"/>
            <a:ext cx="4800600" cy="4278094"/>
          </a:xfrm>
          <a:prstGeom prst="rect">
            <a:avLst/>
          </a:prstGeom>
          <a:noFill/>
        </p:spPr>
        <p:txBody>
          <a:bodyPr wrap="square" rtlCol="0">
            <a:spAutoFit/>
          </a:bodyPr>
          <a:lstStyle/>
          <a:p>
            <a:r>
              <a:rPr lang="en-US" sz="1600" dirty="0"/>
              <a:t>This page is special, instead of handling a static route like /about, it will handle routes that come after /p/. For example, /p/hello-</a:t>
            </a:r>
            <a:r>
              <a:rPr lang="en-US" sz="1600" dirty="0" err="1"/>
              <a:t>nextjs</a:t>
            </a:r>
            <a:r>
              <a:rPr lang="en-US" sz="1600" dirty="0"/>
              <a:t> will be handled by this page. Although, /p/post-1/another will not.</a:t>
            </a:r>
          </a:p>
          <a:p>
            <a:endParaRPr lang="en-US" sz="1600" dirty="0"/>
          </a:p>
          <a:p>
            <a:r>
              <a:rPr lang="en-US" sz="1600" dirty="0"/>
              <a:t>Having brackets ([]) in the page name makes it a dynamic route. Currently, you can not make part of a page name dynamic only the full name. For example, /pages/p/[id].</a:t>
            </a:r>
            <a:r>
              <a:rPr lang="en-US" sz="1600" dirty="0" err="1"/>
              <a:t>js</a:t>
            </a:r>
            <a:r>
              <a:rPr lang="en-US" sz="1600" dirty="0"/>
              <a:t> is supported but /pages/p/post-[id].</a:t>
            </a:r>
            <a:r>
              <a:rPr lang="en-US" sz="1600" dirty="0" err="1"/>
              <a:t>js</a:t>
            </a:r>
            <a:r>
              <a:rPr lang="en-US" sz="1600" dirty="0"/>
              <a:t> is not currently.</a:t>
            </a:r>
          </a:p>
          <a:p>
            <a:endParaRPr lang="en-US" sz="1600" dirty="0"/>
          </a:p>
          <a:p>
            <a:r>
              <a:rPr lang="en-US" sz="1600" dirty="0"/>
              <a:t>When creating the dynamic route we added id between the brackets ([]). This is the name of the query param received by the page, so for /p/hello-</a:t>
            </a:r>
            <a:r>
              <a:rPr lang="en-US" sz="1600" dirty="0" err="1"/>
              <a:t>nextjs</a:t>
            </a:r>
            <a:r>
              <a:rPr lang="en-US" sz="1600" dirty="0"/>
              <a:t> the query object will have { id: 'hello-</a:t>
            </a:r>
            <a:r>
              <a:rPr lang="en-US" sz="1600" dirty="0" err="1"/>
              <a:t>nextjs</a:t>
            </a:r>
            <a:r>
              <a:rPr lang="en-US" sz="1600" dirty="0"/>
              <a:t>'}, and we can access it with </a:t>
            </a:r>
            <a:r>
              <a:rPr lang="en-US" sz="1600" dirty="0">
                <a:hlinkClick r:id="rId4"/>
              </a:rPr>
              <a:t>useRouter()</a:t>
            </a:r>
            <a:r>
              <a:rPr lang="en-US" sz="1600" dirty="0"/>
              <a:t>.</a:t>
            </a:r>
          </a:p>
          <a:p>
            <a:endParaRPr lang="en-US" sz="1600" dirty="0"/>
          </a:p>
        </p:txBody>
      </p:sp>
      <p:sp>
        <p:nvSpPr>
          <p:cNvPr id="10" name="TextBox 9">
            <a:extLst>
              <a:ext uri="{FF2B5EF4-FFF2-40B4-BE49-F238E27FC236}">
                <a16:creationId xmlns:a16="http://schemas.microsoft.com/office/drawing/2014/main" id="{1C65F8C0-5269-2A44-9C77-23C2F34C82EA}"/>
              </a:ext>
            </a:extLst>
          </p:cNvPr>
          <p:cNvSpPr txBox="1"/>
          <p:nvPr/>
        </p:nvSpPr>
        <p:spPr>
          <a:xfrm>
            <a:off x="292100" y="1536608"/>
            <a:ext cx="1066800" cy="646331"/>
          </a:xfrm>
          <a:prstGeom prst="rect">
            <a:avLst/>
          </a:prstGeom>
          <a:noFill/>
        </p:spPr>
        <p:txBody>
          <a:bodyPr wrap="square" rtlCol="0">
            <a:spAutoFit/>
          </a:bodyPr>
          <a:lstStyle/>
          <a:p>
            <a:r>
              <a:rPr lang="en-US" dirty="0"/>
              <a:t>[id].</a:t>
            </a:r>
            <a:r>
              <a:rPr lang="en-US" dirty="0" err="1"/>
              <a:t>js</a:t>
            </a:r>
            <a:endParaRPr lang="en-US" dirty="0"/>
          </a:p>
          <a:p>
            <a:endParaRPr lang="en-US" dirty="0"/>
          </a:p>
        </p:txBody>
      </p:sp>
    </p:spTree>
    <p:extLst>
      <p:ext uri="{BB962C8B-B14F-4D97-AF65-F5344CB8AC3E}">
        <p14:creationId xmlns:p14="http://schemas.microsoft.com/office/powerpoint/2010/main" val="551526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34316"/>
            <a:ext cx="12192000" cy="66040"/>
          </a:xfrm>
          <a:custGeom>
            <a:avLst/>
            <a:gdLst/>
            <a:ahLst/>
            <a:cxnLst/>
            <a:rect l="l" t="t" r="r" b="b"/>
            <a:pathLst>
              <a:path w="12192000" h="66039">
                <a:moveTo>
                  <a:pt x="0" y="65998"/>
                </a:moveTo>
                <a:lnTo>
                  <a:pt x="12192001" y="65998"/>
                </a:lnTo>
                <a:lnTo>
                  <a:pt x="12192001" y="0"/>
                </a:lnTo>
                <a:lnTo>
                  <a:pt x="0" y="0"/>
                </a:lnTo>
                <a:lnTo>
                  <a:pt x="0" y="65998"/>
                </a:lnTo>
                <a:close/>
              </a:path>
            </a:pathLst>
          </a:custGeom>
          <a:solidFill>
            <a:srgbClr val="E48312"/>
          </a:solidFill>
        </p:spPr>
        <p:txBody>
          <a:bodyPr wrap="square" lIns="0" tIns="0" rIns="0" bIns="0" rtlCol="0"/>
          <a:lstStyle/>
          <a:p>
            <a:endParaRPr/>
          </a:p>
        </p:txBody>
      </p:sp>
      <p:sp>
        <p:nvSpPr>
          <p:cNvPr id="3" name="object 3"/>
          <p:cNvSpPr/>
          <p:nvPr/>
        </p:nvSpPr>
        <p:spPr>
          <a:xfrm>
            <a:off x="1193531" y="1737845"/>
            <a:ext cx="9966960" cy="0"/>
          </a:xfrm>
          <a:custGeom>
            <a:avLst/>
            <a:gdLst/>
            <a:ahLst/>
            <a:cxnLst/>
            <a:rect l="l" t="t" r="r" b="b"/>
            <a:pathLst>
              <a:path w="9966960">
                <a:moveTo>
                  <a:pt x="0" y="0"/>
                </a:moveTo>
                <a:lnTo>
                  <a:pt x="9966960" y="1"/>
                </a:lnTo>
              </a:path>
            </a:pathLst>
          </a:custGeom>
          <a:ln w="8466">
            <a:solidFill>
              <a:srgbClr val="7F7F7F"/>
            </a:solidFill>
          </a:ln>
        </p:spPr>
        <p:txBody>
          <a:bodyPr wrap="square" lIns="0" tIns="0" rIns="0" bIns="0" rtlCol="0"/>
          <a:lstStyle/>
          <a:p>
            <a:endParaRPr/>
          </a:p>
        </p:txBody>
      </p:sp>
      <p:sp>
        <p:nvSpPr>
          <p:cNvPr id="4" name="object 4"/>
          <p:cNvSpPr txBox="1">
            <a:spLocks noGrp="1"/>
          </p:cNvSpPr>
          <p:nvPr>
            <p:ph type="title"/>
          </p:nvPr>
        </p:nvSpPr>
        <p:spPr>
          <a:xfrm>
            <a:off x="1176020" y="228600"/>
            <a:ext cx="6824980" cy="1490152"/>
          </a:xfrm>
          <a:prstGeom prst="rect">
            <a:avLst/>
          </a:prstGeom>
        </p:spPr>
        <p:txBody>
          <a:bodyPr vert="horz" wrap="square" lIns="0" tIns="12700" rIns="0" bIns="0" rtlCol="0">
            <a:spAutoFit/>
          </a:bodyPr>
          <a:lstStyle/>
          <a:p>
            <a:pPr marL="12700">
              <a:lnSpc>
                <a:spcPct val="100000"/>
              </a:lnSpc>
              <a:spcBef>
                <a:spcPts val="100"/>
              </a:spcBef>
            </a:pPr>
            <a:r>
              <a:rPr lang="en-US" sz="4800" dirty="0">
                <a:solidFill>
                  <a:srgbClr val="404040"/>
                </a:solidFill>
              </a:rPr>
              <a:t>Clean URL’s with Dynamic Routing</a:t>
            </a:r>
            <a:endParaRPr sz="4800" dirty="0"/>
          </a:p>
        </p:txBody>
      </p:sp>
      <p:sp>
        <p:nvSpPr>
          <p:cNvPr id="7" name="TextBox 6">
            <a:extLst>
              <a:ext uri="{FF2B5EF4-FFF2-40B4-BE49-F238E27FC236}">
                <a16:creationId xmlns:a16="http://schemas.microsoft.com/office/drawing/2014/main" id="{AFBA96A7-5F05-3842-8A2C-899733C37A06}"/>
              </a:ext>
            </a:extLst>
          </p:cNvPr>
          <p:cNvSpPr txBox="1"/>
          <p:nvPr/>
        </p:nvSpPr>
        <p:spPr>
          <a:xfrm>
            <a:off x="-10886" y="6629400"/>
            <a:ext cx="5192486" cy="276999"/>
          </a:xfrm>
          <a:prstGeom prst="rect">
            <a:avLst/>
          </a:prstGeom>
          <a:noFill/>
        </p:spPr>
        <p:txBody>
          <a:bodyPr wrap="square" rtlCol="0">
            <a:spAutoFit/>
          </a:bodyPr>
          <a:lstStyle/>
          <a:p>
            <a:r>
              <a:rPr lang="en-US" sz="1200" dirty="0"/>
              <a:t>Source:  https://</a:t>
            </a:r>
            <a:r>
              <a:rPr lang="en-US" sz="1200" dirty="0" err="1"/>
              <a:t>reactjs.org</a:t>
            </a:r>
            <a:r>
              <a:rPr lang="en-US" sz="1200" dirty="0"/>
              <a:t>/docs/handling-</a:t>
            </a:r>
            <a:r>
              <a:rPr lang="en-US" sz="1200" dirty="0" err="1"/>
              <a:t>events.html</a:t>
            </a:r>
            <a:endParaRPr lang="en-US" sz="1200" dirty="0"/>
          </a:p>
        </p:txBody>
      </p:sp>
      <p:pic>
        <p:nvPicPr>
          <p:cNvPr id="6" name="Picture 5" descr="A screenshot of a cell phone&#10;&#10;Description automatically generated">
            <a:extLst>
              <a:ext uri="{FF2B5EF4-FFF2-40B4-BE49-F238E27FC236}">
                <a16:creationId xmlns:a16="http://schemas.microsoft.com/office/drawing/2014/main" id="{DD98CC1C-7973-2441-8C47-D145715D92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3600" y="209931"/>
            <a:ext cx="6113780" cy="6419469"/>
          </a:xfrm>
          <a:prstGeom prst="rect">
            <a:avLst/>
          </a:prstGeom>
        </p:spPr>
      </p:pic>
      <p:sp>
        <p:nvSpPr>
          <p:cNvPr id="11" name="TextBox 10">
            <a:extLst>
              <a:ext uri="{FF2B5EF4-FFF2-40B4-BE49-F238E27FC236}">
                <a16:creationId xmlns:a16="http://schemas.microsoft.com/office/drawing/2014/main" id="{B72C4BC7-CE57-FD40-B312-7ADAB25EFE41}"/>
              </a:ext>
            </a:extLst>
          </p:cNvPr>
          <p:cNvSpPr txBox="1"/>
          <p:nvPr/>
        </p:nvSpPr>
        <p:spPr>
          <a:xfrm>
            <a:off x="1176020" y="2133600"/>
            <a:ext cx="4157980" cy="2308324"/>
          </a:xfrm>
          <a:prstGeom prst="rect">
            <a:avLst/>
          </a:prstGeom>
          <a:noFill/>
        </p:spPr>
        <p:txBody>
          <a:bodyPr wrap="square" rtlCol="0">
            <a:spAutoFit/>
          </a:bodyPr>
          <a:lstStyle/>
          <a:p>
            <a:r>
              <a:rPr lang="en-US" dirty="0"/>
              <a:t>In the &lt;Link&gt; element, the </a:t>
            </a:r>
            <a:r>
              <a:rPr lang="en-US" dirty="0" err="1"/>
              <a:t>href</a:t>
            </a:r>
            <a:r>
              <a:rPr lang="en-US" dirty="0"/>
              <a:t> prop is now the path of the page in the pages folder and as is the URL to show in URL bar of the browser.</a:t>
            </a:r>
          </a:p>
          <a:p>
            <a:endParaRPr lang="en-US" dirty="0"/>
          </a:p>
          <a:p>
            <a:r>
              <a:rPr lang="en-US" dirty="0"/>
              <a:t>Dynamic routing works pretty nicely with the browser history, all you have to do is to add the as prop to the link component.</a:t>
            </a:r>
          </a:p>
        </p:txBody>
      </p:sp>
    </p:spTree>
    <p:extLst>
      <p:ext uri="{BB962C8B-B14F-4D97-AF65-F5344CB8AC3E}">
        <p14:creationId xmlns:p14="http://schemas.microsoft.com/office/powerpoint/2010/main" val="24766086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34316"/>
            <a:ext cx="12192000" cy="66040"/>
          </a:xfrm>
          <a:custGeom>
            <a:avLst/>
            <a:gdLst/>
            <a:ahLst/>
            <a:cxnLst/>
            <a:rect l="l" t="t" r="r" b="b"/>
            <a:pathLst>
              <a:path w="12192000" h="66039">
                <a:moveTo>
                  <a:pt x="0" y="65998"/>
                </a:moveTo>
                <a:lnTo>
                  <a:pt x="12192001" y="65998"/>
                </a:lnTo>
                <a:lnTo>
                  <a:pt x="12192001" y="0"/>
                </a:lnTo>
                <a:lnTo>
                  <a:pt x="0" y="0"/>
                </a:lnTo>
                <a:lnTo>
                  <a:pt x="0" y="65998"/>
                </a:lnTo>
                <a:close/>
              </a:path>
            </a:pathLst>
          </a:custGeom>
          <a:solidFill>
            <a:srgbClr val="E48312"/>
          </a:solidFill>
        </p:spPr>
        <p:txBody>
          <a:bodyPr wrap="square" lIns="0" tIns="0" rIns="0" bIns="0" rtlCol="0"/>
          <a:lstStyle/>
          <a:p>
            <a:endParaRPr/>
          </a:p>
        </p:txBody>
      </p:sp>
      <p:sp>
        <p:nvSpPr>
          <p:cNvPr id="3" name="object 3"/>
          <p:cNvSpPr/>
          <p:nvPr/>
        </p:nvSpPr>
        <p:spPr>
          <a:xfrm>
            <a:off x="1193531" y="1737845"/>
            <a:ext cx="9966960" cy="0"/>
          </a:xfrm>
          <a:custGeom>
            <a:avLst/>
            <a:gdLst/>
            <a:ahLst/>
            <a:cxnLst/>
            <a:rect l="l" t="t" r="r" b="b"/>
            <a:pathLst>
              <a:path w="9966960">
                <a:moveTo>
                  <a:pt x="0" y="0"/>
                </a:moveTo>
                <a:lnTo>
                  <a:pt x="9966960" y="1"/>
                </a:lnTo>
              </a:path>
            </a:pathLst>
          </a:custGeom>
          <a:ln w="8466">
            <a:solidFill>
              <a:srgbClr val="7F7F7F"/>
            </a:solidFill>
          </a:ln>
        </p:spPr>
        <p:txBody>
          <a:bodyPr wrap="square" lIns="0" tIns="0" rIns="0" bIns="0" rtlCol="0"/>
          <a:lstStyle/>
          <a:p>
            <a:endParaRPr/>
          </a:p>
        </p:txBody>
      </p:sp>
      <p:sp>
        <p:nvSpPr>
          <p:cNvPr id="4" name="object 4"/>
          <p:cNvSpPr txBox="1">
            <a:spLocks noGrp="1"/>
          </p:cNvSpPr>
          <p:nvPr>
            <p:ph type="title"/>
          </p:nvPr>
        </p:nvSpPr>
        <p:spPr>
          <a:xfrm>
            <a:off x="1193531" y="960957"/>
            <a:ext cx="6824980" cy="751488"/>
          </a:xfrm>
          <a:prstGeom prst="rect">
            <a:avLst/>
          </a:prstGeom>
        </p:spPr>
        <p:txBody>
          <a:bodyPr vert="horz" wrap="square" lIns="0" tIns="12700" rIns="0" bIns="0" rtlCol="0">
            <a:spAutoFit/>
          </a:bodyPr>
          <a:lstStyle/>
          <a:p>
            <a:pPr marL="12700">
              <a:lnSpc>
                <a:spcPct val="100000"/>
              </a:lnSpc>
              <a:spcBef>
                <a:spcPts val="100"/>
              </a:spcBef>
            </a:pPr>
            <a:r>
              <a:rPr lang="en-US" sz="4800" dirty="0">
                <a:solidFill>
                  <a:srgbClr val="404040"/>
                </a:solidFill>
              </a:rPr>
              <a:t>Fetching Data</a:t>
            </a:r>
            <a:endParaRPr sz="4800" dirty="0"/>
          </a:p>
        </p:txBody>
      </p:sp>
      <p:sp>
        <p:nvSpPr>
          <p:cNvPr id="7" name="TextBox 6">
            <a:extLst>
              <a:ext uri="{FF2B5EF4-FFF2-40B4-BE49-F238E27FC236}">
                <a16:creationId xmlns:a16="http://schemas.microsoft.com/office/drawing/2014/main" id="{AFBA96A7-5F05-3842-8A2C-899733C37A06}"/>
              </a:ext>
            </a:extLst>
          </p:cNvPr>
          <p:cNvSpPr txBox="1"/>
          <p:nvPr/>
        </p:nvSpPr>
        <p:spPr>
          <a:xfrm>
            <a:off x="-10886" y="6629400"/>
            <a:ext cx="5192486" cy="276999"/>
          </a:xfrm>
          <a:prstGeom prst="rect">
            <a:avLst/>
          </a:prstGeom>
          <a:noFill/>
        </p:spPr>
        <p:txBody>
          <a:bodyPr wrap="square" rtlCol="0">
            <a:spAutoFit/>
          </a:bodyPr>
          <a:lstStyle/>
          <a:p>
            <a:r>
              <a:rPr lang="en-US" sz="1200" dirty="0"/>
              <a:t>Source:  https://</a:t>
            </a:r>
            <a:r>
              <a:rPr lang="en-US" sz="1200" dirty="0" err="1"/>
              <a:t>reactjs.org</a:t>
            </a:r>
            <a:r>
              <a:rPr lang="en-US" sz="1200" dirty="0"/>
              <a:t>/docs/handling-</a:t>
            </a:r>
            <a:r>
              <a:rPr lang="en-US" sz="1200" dirty="0" err="1"/>
              <a:t>events.html</a:t>
            </a:r>
            <a:endParaRPr lang="en-US" sz="1200" dirty="0"/>
          </a:p>
        </p:txBody>
      </p:sp>
      <p:pic>
        <p:nvPicPr>
          <p:cNvPr id="10" name="Picture 9" descr="A screenshot of a cell phone&#10;&#10;Description automatically generated">
            <a:extLst>
              <a:ext uri="{FF2B5EF4-FFF2-40B4-BE49-F238E27FC236}">
                <a16:creationId xmlns:a16="http://schemas.microsoft.com/office/drawing/2014/main" id="{306167B9-D23B-3843-A63A-321820FDCD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2362200"/>
            <a:ext cx="8675370" cy="2668270"/>
          </a:xfrm>
          <a:prstGeom prst="rect">
            <a:avLst/>
          </a:prstGeom>
        </p:spPr>
      </p:pic>
    </p:spTree>
    <p:extLst>
      <p:ext uri="{BB962C8B-B14F-4D97-AF65-F5344CB8AC3E}">
        <p14:creationId xmlns:p14="http://schemas.microsoft.com/office/powerpoint/2010/main" val="325573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34316"/>
            <a:ext cx="12192000" cy="66040"/>
          </a:xfrm>
          <a:custGeom>
            <a:avLst/>
            <a:gdLst/>
            <a:ahLst/>
            <a:cxnLst/>
            <a:rect l="l" t="t" r="r" b="b"/>
            <a:pathLst>
              <a:path w="12192000" h="66039">
                <a:moveTo>
                  <a:pt x="0" y="65998"/>
                </a:moveTo>
                <a:lnTo>
                  <a:pt x="12192001" y="65998"/>
                </a:lnTo>
                <a:lnTo>
                  <a:pt x="12192001" y="0"/>
                </a:lnTo>
                <a:lnTo>
                  <a:pt x="0" y="0"/>
                </a:lnTo>
                <a:lnTo>
                  <a:pt x="0" y="65998"/>
                </a:lnTo>
                <a:close/>
              </a:path>
            </a:pathLst>
          </a:custGeom>
          <a:solidFill>
            <a:srgbClr val="E48312"/>
          </a:solidFill>
        </p:spPr>
        <p:txBody>
          <a:bodyPr wrap="square" lIns="0" tIns="0" rIns="0" bIns="0" rtlCol="0"/>
          <a:lstStyle/>
          <a:p>
            <a:endParaRPr/>
          </a:p>
        </p:txBody>
      </p:sp>
      <p:sp>
        <p:nvSpPr>
          <p:cNvPr id="3" name="object 3"/>
          <p:cNvSpPr/>
          <p:nvPr/>
        </p:nvSpPr>
        <p:spPr>
          <a:xfrm>
            <a:off x="1193531" y="1737845"/>
            <a:ext cx="9966960" cy="0"/>
          </a:xfrm>
          <a:custGeom>
            <a:avLst/>
            <a:gdLst/>
            <a:ahLst/>
            <a:cxnLst/>
            <a:rect l="l" t="t" r="r" b="b"/>
            <a:pathLst>
              <a:path w="9966960">
                <a:moveTo>
                  <a:pt x="0" y="0"/>
                </a:moveTo>
                <a:lnTo>
                  <a:pt x="9966960" y="1"/>
                </a:lnTo>
              </a:path>
            </a:pathLst>
          </a:custGeom>
          <a:ln w="8466">
            <a:solidFill>
              <a:srgbClr val="7F7F7F"/>
            </a:solidFill>
          </a:ln>
        </p:spPr>
        <p:txBody>
          <a:bodyPr wrap="square" lIns="0" tIns="0" rIns="0" bIns="0" rtlCol="0"/>
          <a:lstStyle/>
          <a:p>
            <a:endParaRPr/>
          </a:p>
        </p:txBody>
      </p:sp>
      <p:sp>
        <p:nvSpPr>
          <p:cNvPr id="4" name="object 4"/>
          <p:cNvSpPr txBox="1">
            <a:spLocks noGrp="1"/>
          </p:cNvSpPr>
          <p:nvPr>
            <p:ph type="title"/>
          </p:nvPr>
        </p:nvSpPr>
        <p:spPr>
          <a:xfrm>
            <a:off x="1176020" y="910166"/>
            <a:ext cx="6824980" cy="751488"/>
          </a:xfrm>
          <a:prstGeom prst="rect">
            <a:avLst/>
          </a:prstGeom>
        </p:spPr>
        <p:txBody>
          <a:bodyPr vert="horz" wrap="square" lIns="0" tIns="12700" rIns="0" bIns="0" rtlCol="0">
            <a:spAutoFit/>
          </a:bodyPr>
          <a:lstStyle/>
          <a:p>
            <a:pPr marL="12700">
              <a:lnSpc>
                <a:spcPct val="100000"/>
              </a:lnSpc>
              <a:spcBef>
                <a:spcPts val="100"/>
              </a:spcBef>
            </a:pPr>
            <a:r>
              <a:rPr lang="en-US" sz="4800" dirty="0">
                <a:solidFill>
                  <a:srgbClr val="404040"/>
                </a:solidFill>
              </a:rPr>
              <a:t>What is </a:t>
            </a:r>
            <a:r>
              <a:rPr lang="en-US" sz="4800" dirty="0" err="1">
                <a:solidFill>
                  <a:srgbClr val="404040"/>
                </a:solidFill>
              </a:rPr>
              <a:t>Next.js</a:t>
            </a:r>
            <a:r>
              <a:rPr lang="en-US" sz="4800" dirty="0">
                <a:solidFill>
                  <a:srgbClr val="404040"/>
                </a:solidFill>
              </a:rPr>
              <a:t>?</a:t>
            </a:r>
            <a:endParaRPr sz="4800" dirty="0"/>
          </a:p>
        </p:txBody>
      </p:sp>
      <p:sp>
        <p:nvSpPr>
          <p:cNvPr id="7" name="TextBox 6">
            <a:extLst>
              <a:ext uri="{FF2B5EF4-FFF2-40B4-BE49-F238E27FC236}">
                <a16:creationId xmlns:a16="http://schemas.microsoft.com/office/drawing/2014/main" id="{AFBA96A7-5F05-3842-8A2C-899733C37A06}"/>
              </a:ext>
            </a:extLst>
          </p:cNvPr>
          <p:cNvSpPr txBox="1"/>
          <p:nvPr/>
        </p:nvSpPr>
        <p:spPr>
          <a:xfrm>
            <a:off x="-10886" y="6629400"/>
            <a:ext cx="5192486" cy="276999"/>
          </a:xfrm>
          <a:prstGeom prst="rect">
            <a:avLst/>
          </a:prstGeom>
          <a:noFill/>
        </p:spPr>
        <p:txBody>
          <a:bodyPr wrap="square" rtlCol="0">
            <a:spAutoFit/>
          </a:bodyPr>
          <a:lstStyle/>
          <a:p>
            <a:r>
              <a:rPr lang="en-US" sz="1200" dirty="0"/>
              <a:t>Source:  https://</a:t>
            </a:r>
            <a:r>
              <a:rPr lang="en-US" sz="1200" dirty="0" err="1"/>
              <a:t>reactjs.org</a:t>
            </a:r>
            <a:r>
              <a:rPr lang="en-US" sz="1200" dirty="0"/>
              <a:t>/docs/handling-</a:t>
            </a:r>
            <a:r>
              <a:rPr lang="en-US" sz="1200" dirty="0" err="1"/>
              <a:t>events.html</a:t>
            </a:r>
            <a:endParaRPr lang="en-US" sz="1200" dirty="0"/>
          </a:p>
        </p:txBody>
      </p:sp>
      <p:sp>
        <p:nvSpPr>
          <p:cNvPr id="5" name="TextBox 4">
            <a:extLst>
              <a:ext uri="{FF2B5EF4-FFF2-40B4-BE49-F238E27FC236}">
                <a16:creationId xmlns:a16="http://schemas.microsoft.com/office/drawing/2014/main" id="{5186C368-7C3A-8240-911F-9C466113512E}"/>
              </a:ext>
            </a:extLst>
          </p:cNvPr>
          <p:cNvSpPr txBox="1"/>
          <p:nvPr/>
        </p:nvSpPr>
        <p:spPr>
          <a:xfrm>
            <a:off x="838200" y="1905000"/>
            <a:ext cx="10744200" cy="4062651"/>
          </a:xfrm>
          <a:prstGeom prst="rect">
            <a:avLst/>
          </a:prstGeom>
          <a:noFill/>
        </p:spPr>
        <p:txBody>
          <a:bodyPr wrap="square" rtlCol="0">
            <a:spAutoFit/>
          </a:bodyPr>
          <a:lstStyle/>
          <a:p>
            <a:r>
              <a:rPr lang="en-US" sz="2400" dirty="0" err="1"/>
              <a:t>Next.js</a:t>
            </a:r>
            <a:r>
              <a:rPr lang="en-US" sz="2400" dirty="0"/>
              <a:t> is a universal JavaScript framework that runs in the browser and the server. It offers developers an easy way to get started, and as it uses </a:t>
            </a:r>
            <a:r>
              <a:rPr lang="en-US" sz="2400" dirty="0" err="1"/>
              <a:t>React.js</a:t>
            </a:r>
            <a:r>
              <a:rPr lang="en-US" sz="2400" dirty="0"/>
              <a:t> for templating. </a:t>
            </a:r>
          </a:p>
          <a:p>
            <a:endParaRPr lang="en-US" sz="2400" dirty="0"/>
          </a:p>
          <a:p>
            <a:r>
              <a:rPr lang="en-US" sz="2400" dirty="0"/>
              <a:t> It is also a straightforward way for developers with React experience to get productive fast.</a:t>
            </a:r>
          </a:p>
          <a:p>
            <a:endParaRPr lang="en-US" sz="2400" dirty="0"/>
          </a:p>
          <a:p>
            <a:endParaRPr lang="en-US" sz="2400" dirty="0"/>
          </a:p>
          <a:p>
            <a:r>
              <a:rPr lang="en-US" sz="2400" dirty="0"/>
              <a:t>The advantages of this approach is to be able to create Rich User experiences in a uniform way, without compromising Search Engine Optimization (SEO) factors that are key to good ranking on Google and other search engines. </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34316"/>
            <a:ext cx="12192000" cy="66040"/>
          </a:xfrm>
          <a:custGeom>
            <a:avLst/>
            <a:gdLst/>
            <a:ahLst/>
            <a:cxnLst/>
            <a:rect l="l" t="t" r="r" b="b"/>
            <a:pathLst>
              <a:path w="12192000" h="66039">
                <a:moveTo>
                  <a:pt x="0" y="65998"/>
                </a:moveTo>
                <a:lnTo>
                  <a:pt x="12192001" y="65998"/>
                </a:lnTo>
                <a:lnTo>
                  <a:pt x="12192001" y="0"/>
                </a:lnTo>
                <a:lnTo>
                  <a:pt x="0" y="0"/>
                </a:lnTo>
                <a:lnTo>
                  <a:pt x="0" y="65998"/>
                </a:lnTo>
                <a:close/>
              </a:path>
            </a:pathLst>
          </a:custGeom>
          <a:solidFill>
            <a:srgbClr val="E48312"/>
          </a:solidFill>
        </p:spPr>
        <p:txBody>
          <a:bodyPr wrap="square" lIns="0" tIns="0" rIns="0" bIns="0" rtlCol="0"/>
          <a:lstStyle/>
          <a:p>
            <a:endParaRPr/>
          </a:p>
        </p:txBody>
      </p:sp>
      <p:sp>
        <p:nvSpPr>
          <p:cNvPr id="3" name="object 3"/>
          <p:cNvSpPr/>
          <p:nvPr/>
        </p:nvSpPr>
        <p:spPr>
          <a:xfrm>
            <a:off x="1193531" y="1737845"/>
            <a:ext cx="9966960" cy="0"/>
          </a:xfrm>
          <a:custGeom>
            <a:avLst/>
            <a:gdLst/>
            <a:ahLst/>
            <a:cxnLst/>
            <a:rect l="l" t="t" r="r" b="b"/>
            <a:pathLst>
              <a:path w="9966960">
                <a:moveTo>
                  <a:pt x="0" y="0"/>
                </a:moveTo>
                <a:lnTo>
                  <a:pt x="9966960" y="1"/>
                </a:lnTo>
              </a:path>
            </a:pathLst>
          </a:custGeom>
          <a:ln w="8466">
            <a:solidFill>
              <a:srgbClr val="7F7F7F"/>
            </a:solidFill>
          </a:ln>
        </p:spPr>
        <p:txBody>
          <a:bodyPr wrap="square" lIns="0" tIns="0" rIns="0" bIns="0" rtlCol="0"/>
          <a:lstStyle/>
          <a:p>
            <a:endParaRPr/>
          </a:p>
        </p:txBody>
      </p:sp>
      <p:sp>
        <p:nvSpPr>
          <p:cNvPr id="4" name="object 4"/>
          <p:cNvSpPr txBox="1">
            <a:spLocks noGrp="1"/>
          </p:cNvSpPr>
          <p:nvPr>
            <p:ph type="title"/>
          </p:nvPr>
        </p:nvSpPr>
        <p:spPr>
          <a:xfrm>
            <a:off x="1193531" y="960957"/>
            <a:ext cx="6824980" cy="751488"/>
          </a:xfrm>
          <a:prstGeom prst="rect">
            <a:avLst/>
          </a:prstGeom>
        </p:spPr>
        <p:txBody>
          <a:bodyPr vert="horz" wrap="square" lIns="0" tIns="12700" rIns="0" bIns="0" rtlCol="0">
            <a:spAutoFit/>
          </a:bodyPr>
          <a:lstStyle/>
          <a:p>
            <a:pPr marL="12700">
              <a:lnSpc>
                <a:spcPct val="100000"/>
              </a:lnSpc>
              <a:spcBef>
                <a:spcPts val="100"/>
              </a:spcBef>
            </a:pPr>
            <a:r>
              <a:rPr lang="en-US" sz="4800" dirty="0">
                <a:solidFill>
                  <a:srgbClr val="404040"/>
                </a:solidFill>
              </a:rPr>
              <a:t>Fetching Data</a:t>
            </a:r>
            <a:endParaRPr sz="4800" dirty="0"/>
          </a:p>
        </p:txBody>
      </p:sp>
      <p:sp>
        <p:nvSpPr>
          <p:cNvPr id="7" name="TextBox 6">
            <a:extLst>
              <a:ext uri="{FF2B5EF4-FFF2-40B4-BE49-F238E27FC236}">
                <a16:creationId xmlns:a16="http://schemas.microsoft.com/office/drawing/2014/main" id="{AFBA96A7-5F05-3842-8A2C-899733C37A06}"/>
              </a:ext>
            </a:extLst>
          </p:cNvPr>
          <p:cNvSpPr txBox="1"/>
          <p:nvPr/>
        </p:nvSpPr>
        <p:spPr>
          <a:xfrm>
            <a:off x="-10886" y="6629400"/>
            <a:ext cx="5192486" cy="276999"/>
          </a:xfrm>
          <a:prstGeom prst="rect">
            <a:avLst/>
          </a:prstGeom>
          <a:noFill/>
        </p:spPr>
        <p:txBody>
          <a:bodyPr wrap="square" rtlCol="0">
            <a:spAutoFit/>
          </a:bodyPr>
          <a:lstStyle/>
          <a:p>
            <a:r>
              <a:rPr lang="en-US" sz="1200" dirty="0"/>
              <a:t>Source:  https://</a:t>
            </a:r>
            <a:r>
              <a:rPr lang="en-US" sz="1200" dirty="0" err="1"/>
              <a:t>reactjs.org</a:t>
            </a:r>
            <a:r>
              <a:rPr lang="en-US" sz="1200" dirty="0"/>
              <a:t>/docs/handling-</a:t>
            </a:r>
            <a:r>
              <a:rPr lang="en-US" sz="1200" dirty="0" err="1"/>
              <a:t>events.html</a:t>
            </a:r>
            <a:endParaRPr lang="en-US" sz="1200" dirty="0"/>
          </a:p>
        </p:txBody>
      </p:sp>
      <p:pic>
        <p:nvPicPr>
          <p:cNvPr id="12" name="Picture 11" descr="A screenshot of a cell phone&#10;&#10;Description automatically generated">
            <a:extLst>
              <a:ext uri="{FF2B5EF4-FFF2-40B4-BE49-F238E27FC236}">
                <a16:creationId xmlns:a16="http://schemas.microsoft.com/office/drawing/2014/main" id="{85F46903-B4D8-8848-9EDF-685BF3E6F0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5300" y="0"/>
            <a:ext cx="6616700" cy="6019800"/>
          </a:xfrm>
          <a:prstGeom prst="rect">
            <a:avLst/>
          </a:prstGeom>
        </p:spPr>
      </p:pic>
    </p:spTree>
    <p:extLst>
      <p:ext uri="{BB962C8B-B14F-4D97-AF65-F5344CB8AC3E}">
        <p14:creationId xmlns:p14="http://schemas.microsoft.com/office/powerpoint/2010/main" val="15867185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34316"/>
            <a:ext cx="12192000" cy="66040"/>
          </a:xfrm>
          <a:custGeom>
            <a:avLst/>
            <a:gdLst/>
            <a:ahLst/>
            <a:cxnLst/>
            <a:rect l="l" t="t" r="r" b="b"/>
            <a:pathLst>
              <a:path w="12192000" h="66039">
                <a:moveTo>
                  <a:pt x="0" y="65998"/>
                </a:moveTo>
                <a:lnTo>
                  <a:pt x="12192001" y="65998"/>
                </a:lnTo>
                <a:lnTo>
                  <a:pt x="12192001" y="0"/>
                </a:lnTo>
                <a:lnTo>
                  <a:pt x="0" y="0"/>
                </a:lnTo>
                <a:lnTo>
                  <a:pt x="0" y="65998"/>
                </a:lnTo>
                <a:close/>
              </a:path>
            </a:pathLst>
          </a:custGeom>
          <a:solidFill>
            <a:srgbClr val="E48312"/>
          </a:solidFill>
        </p:spPr>
        <p:txBody>
          <a:bodyPr wrap="square" lIns="0" tIns="0" rIns="0" bIns="0" rtlCol="0"/>
          <a:lstStyle/>
          <a:p>
            <a:endParaRPr/>
          </a:p>
        </p:txBody>
      </p:sp>
      <p:sp>
        <p:nvSpPr>
          <p:cNvPr id="3" name="object 3"/>
          <p:cNvSpPr/>
          <p:nvPr/>
        </p:nvSpPr>
        <p:spPr>
          <a:xfrm>
            <a:off x="1193531" y="1737845"/>
            <a:ext cx="9966960" cy="0"/>
          </a:xfrm>
          <a:custGeom>
            <a:avLst/>
            <a:gdLst/>
            <a:ahLst/>
            <a:cxnLst/>
            <a:rect l="l" t="t" r="r" b="b"/>
            <a:pathLst>
              <a:path w="9966960">
                <a:moveTo>
                  <a:pt x="0" y="0"/>
                </a:moveTo>
                <a:lnTo>
                  <a:pt x="9966960" y="1"/>
                </a:lnTo>
              </a:path>
            </a:pathLst>
          </a:custGeom>
          <a:ln w="8466">
            <a:solidFill>
              <a:srgbClr val="7F7F7F"/>
            </a:solidFill>
          </a:ln>
        </p:spPr>
        <p:txBody>
          <a:bodyPr wrap="square" lIns="0" tIns="0" rIns="0" bIns="0" rtlCol="0"/>
          <a:lstStyle/>
          <a:p>
            <a:endParaRPr/>
          </a:p>
        </p:txBody>
      </p:sp>
      <p:sp>
        <p:nvSpPr>
          <p:cNvPr id="4" name="object 4"/>
          <p:cNvSpPr txBox="1">
            <a:spLocks noGrp="1"/>
          </p:cNvSpPr>
          <p:nvPr>
            <p:ph type="title"/>
          </p:nvPr>
        </p:nvSpPr>
        <p:spPr>
          <a:xfrm>
            <a:off x="1193530" y="960957"/>
            <a:ext cx="8407669" cy="751488"/>
          </a:xfrm>
          <a:prstGeom prst="rect">
            <a:avLst/>
          </a:prstGeom>
        </p:spPr>
        <p:txBody>
          <a:bodyPr vert="horz" wrap="square" lIns="0" tIns="12700" rIns="0" bIns="0" rtlCol="0">
            <a:spAutoFit/>
          </a:bodyPr>
          <a:lstStyle/>
          <a:p>
            <a:pPr marL="12700">
              <a:lnSpc>
                <a:spcPct val="100000"/>
              </a:lnSpc>
              <a:spcBef>
                <a:spcPts val="100"/>
              </a:spcBef>
            </a:pPr>
            <a:r>
              <a:rPr lang="en-US" sz="4800" dirty="0">
                <a:solidFill>
                  <a:srgbClr val="404040"/>
                </a:solidFill>
              </a:rPr>
              <a:t>Fetching Data - </a:t>
            </a:r>
            <a:r>
              <a:rPr lang="en-US" sz="4800" dirty="0" err="1">
                <a:solidFill>
                  <a:srgbClr val="404040"/>
                </a:solidFill>
              </a:rPr>
              <a:t>getInitialProps</a:t>
            </a:r>
            <a:endParaRPr sz="4800" dirty="0"/>
          </a:p>
        </p:txBody>
      </p:sp>
      <p:sp>
        <p:nvSpPr>
          <p:cNvPr id="7" name="TextBox 6">
            <a:extLst>
              <a:ext uri="{FF2B5EF4-FFF2-40B4-BE49-F238E27FC236}">
                <a16:creationId xmlns:a16="http://schemas.microsoft.com/office/drawing/2014/main" id="{AFBA96A7-5F05-3842-8A2C-899733C37A06}"/>
              </a:ext>
            </a:extLst>
          </p:cNvPr>
          <p:cNvSpPr txBox="1"/>
          <p:nvPr/>
        </p:nvSpPr>
        <p:spPr>
          <a:xfrm>
            <a:off x="-10886" y="6629400"/>
            <a:ext cx="5192486" cy="276999"/>
          </a:xfrm>
          <a:prstGeom prst="rect">
            <a:avLst/>
          </a:prstGeom>
          <a:noFill/>
        </p:spPr>
        <p:txBody>
          <a:bodyPr wrap="square" rtlCol="0">
            <a:spAutoFit/>
          </a:bodyPr>
          <a:lstStyle/>
          <a:p>
            <a:r>
              <a:rPr lang="en-US" sz="1200" dirty="0"/>
              <a:t>Source:  https://</a:t>
            </a:r>
            <a:r>
              <a:rPr lang="en-US" sz="1200" dirty="0" err="1"/>
              <a:t>reactjs.org</a:t>
            </a:r>
            <a:r>
              <a:rPr lang="en-US" sz="1200" dirty="0"/>
              <a:t>/docs/handling-</a:t>
            </a:r>
            <a:r>
              <a:rPr lang="en-US" sz="1200" dirty="0" err="1"/>
              <a:t>events.html</a:t>
            </a:r>
            <a:endParaRPr lang="en-US" sz="1200" dirty="0"/>
          </a:p>
        </p:txBody>
      </p:sp>
      <p:sp>
        <p:nvSpPr>
          <p:cNvPr id="8" name="TextBox 7">
            <a:extLst>
              <a:ext uri="{FF2B5EF4-FFF2-40B4-BE49-F238E27FC236}">
                <a16:creationId xmlns:a16="http://schemas.microsoft.com/office/drawing/2014/main" id="{958309D8-E982-1F43-A194-8BE1B88A8D5F}"/>
              </a:ext>
            </a:extLst>
          </p:cNvPr>
          <p:cNvSpPr txBox="1"/>
          <p:nvPr/>
        </p:nvSpPr>
        <p:spPr>
          <a:xfrm>
            <a:off x="6864351" y="2133701"/>
            <a:ext cx="4870450" cy="3139321"/>
          </a:xfrm>
          <a:prstGeom prst="rect">
            <a:avLst/>
          </a:prstGeom>
          <a:noFill/>
        </p:spPr>
        <p:txBody>
          <a:bodyPr wrap="square" rtlCol="0">
            <a:spAutoFit/>
          </a:bodyPr>
          <a:lstStyle/>
          <a:p>
            <a:r>
              <a:rPr lang="en-US" dirty="0"/>
              <a:t>Static async function you can add into any page in your app. Using that, we can fetch data and send them as props to our page.</a:t>
            </a:r>
          </a:p>
          <a:p>
            <a:endParaRPr lang="en-US" dirty="0"/>
          </a:p>
          <a:p>
            <a:r>
              <a:rPr lang="en-US" dirty="0"/>
              <a:t>The first argument of the function is the </a:t>
            </a:r>
            <a:r>
              <a:rPr lang="en-US" b="1" dirty="0"/>
              <a:t>context</a:t>
            </a:r>
            <a:r>
              <a:rPr lang="en-US" dirty="0"/>
              <a:t> object. It has a query object that we can use to fetch information.</a:t>
            </a:r>
          </a:p>
          <a:p>
            <a:r>
              <a:rPr lang="en-US" dirty="0"/>
              <a:t>In our example, we picked the show ID from query and used it to fetch the show data from the </a:t>
            </a:r>
            <a:r>
              <a:rPr lang="en-US" dirty="0" err="1"/>
              <a:t>TVMaze</a:t>
            </a:r>
            <a:r>
              <a:rPr lang="en-US" dirty="0"/>
              <a:t> API.</a:t>
            </a:r>
          </a:p>
          <a:p>
            <a:endParaRPr lang="en-US" dirty="0"/>
          </a:p>
        </p:txBody>
      </p:sp>
      <p:pic>
        <p:nvPicPr>
          <p:cNvPr id="37" name="Picture 36" descr="A picture containing laptop&#10;&#10;Description automatically generated">
            <a:extLst>
              <a:ext uri="{FF2B5EF4-FFF2-40B4-BE49-F238E27FC236}">
                <a16:creationId xmlns:a16="http://schemas.microsoft.com/office/drawing/2014/main" id="{4FFB3D54-DF19-CC4B-A470-9DE6FF74C0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650" y="1965863"/>
            <a:ext cx="6616700" cy="2921000"/>
          </a:xfrm>
          <a:prstGeom prst="rect">
            <a:avLst/>
          </a:prstGeom>
        </p:spPr>
      </p:pic>
    </p:spTree>
    <p:extLst>
      <p:ext uri="{BB962C8B-B14F-4D97-AF65-F5344CB8AC3E}">
        <p14:creationId xmlns:p14="http://schemas.microsoft.com/office/powerpoint/2010/main" val="5974069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34316"/>
            <a:ext cx="12192000" cy="66040"/>
          </a:xfrm>
          <a:custGeom>
            <a:avLst/>
            <a:gdLst/>
            <a:ahLst/>
            <a:cxnLst/>
            <a:rect l="l" t="t" r="r" b="b"/>
            <a:pathLst>
              <a:path w="12192000" h="66039">
                <a:moveTo>
                  <a:pt x="0" y="65998"/>
                </a:moveTo>
                <a:lnTo>
                  <a:pt x="12192001" y="65998"/>
                </a:lnTo>
                <a:lnTo>
                  <a:pt x="12192001" y="0"/>
                </a:lnTo>
                <a:lnTo>
                  <a:pt x="0" y="0"/>
                </a:lnTo>
                <a:lnTo>
                  <a:pt x="0" y="65998"/>
                </a:lnTo>
                <a:close/>
              </a:path>
            </a:pathLst>
          </a:custGeom>
          <a:solidFill>
            <a:srgbClr val="E48312"/>
          </a:solidFill>
        </p:spPr>
        <p:txBody>
          <a:bodyPr wrap="square" lIns="0" tIns="0" rIns="0" bIns="0" rtlCol="0"/>
          <a:lstStyle/>
          <a:p>
            <a:endParaRPr/>
          </a:p>
        </p:txBody>
      </p:sp>
      <p:sp>
        <p:nvSpPr>
          <p:cNvPr id="3" name="object 3"/>
          <p:cNvSpPr/>
          <p:nvPr/>
        </p:nvSpPr>
        <p:spPr>
          <a:xfrm>
            <a:off x="1193531" y="1737845"/>
            <a:ext cx="9966960" cy="0"/>
          </a:xfrm>
          <a:custGeom>
            <a:avLst/>
            <a:gdLst/>
            <a:ahLst/>
            <a:cxnLst/>
            <a:rect l="l" t="t" r="r" b="b"/>
            <a:pathLst>
              <a:path w="9966960">
                <a:moveTo>
                  <a:pt x="0" y="0"/>
                </a:moveTo>
                <a:lnTo>
                  <a:pt x="9966960" y="1"/>
                </a:lnTo>
              </a:path>
            </a:pathLst>
          </a:custGeom>
          <a:ln w="8466">
            <a:solidFill>
              <a:srgbClr val="7F7F7F"/>
            </a:solidFill>
          </a:ln>
        </p:spPr>
        <p:txBody>
          <a:bodyPr wrap="square" lIns="0" tIns="0" rIns="0" bIns="0" rtlCol="0"/>
          <a:lstStyle/>
          <a:p>
            <a:endParaRPr/>
          </a:p>
        </p:txBody>
      </p:sp>
      <p:sp>
        <p:nvSpPr>
          <p:cNvPr id="4" name="object 4"/>
          <p:cNvSpPr txBox="1">
            <a:spLocks noGrp="1"/>
          </p:cNvSpPr>
          <p:nvPr>
            <p:ph type="title"/>
          </p:nvPr>
        </p:nvSpPr>
        <p:spPr>
          <a:xfrm>
            <a:off x="1193530" y="960957"/>
            <a:ext cx="9550670" cy="751488"/>
          </a:xfrm>
          <a:prstGeom prst="rect">
            <a:avLst/>
          </a:prstGeom>
        </p:spPr>
        <p:txBody>
          <a:bodyPr vert="horz" wrap="square" lIns="0" tIns="12700" rIns="0" bIns="0" rtlCol="0">
            <a:spAutoFit/>
          </a:bodyPr>
          <a:lstStyle/>
          <a:p>
            <a:pPr marL="12700">
              <a:lnSpc>
                <a:spcPct val="100000"/>
              </a:lnSpc>
              <a:spcBef>
                <a:spcPts val="100"/>
              </a:spcBef>
            </a:pPr>
            <a:r>
              <a:rPr lang="en-US" sz="4800" dirty="0">
                <a:solidFill>
                  <a:srgbClr val="404040"/>
                </a:solidFill>
              </a:rPr>
              <a:t>Fetching Data – Reading the Data</a:t>
            </a:r>
            <a:endParaRPr sz="4800" dirty="0"/>
          </a:p>
        </p:txBody>
      </p:sp>
      <p:sp>
        <p:nvSpPr>
          <p:cNvPr id="7" name="TextBox 6">
            <a:extLst>
              <a:ext uri="{FF2B5EF4-FFF2-40B4-BE49-F238E27FC236}">
                <a16:creationId xmlns:a16="http://schemas.microsoft.com/office/drawing/2014/main" id="{AFBA96A7-5F05-3842-8A2C-899733C37A06}"/>
              </a:ext>
            </a:extLst>
          </p:cNvPr>
          <p:cNvSpPr txBox="1"/>
          <p:nvPr/>
        </p:nvSpPr>
        <p:spPr>
          <a:xfrm>
            <a:off x="-10886" y="6629400"/>
            <a:ext cx="5192486" cy="276999"/>
          </a:xfrm>
          <a:prstGeom prst="rect">
            <a:avLst/>
          </a:prstGeom>
          <a:noFill/>
        </p:spPr>
        <p:txBody>
          <a:bodyPr wrap="square" rtlCol="0">
            <a:spAutoFit/>
          </a:bodyPr>
          <a:lstStyle/>
          <a:p>
            <a:r>
              <a:rPr lang="en-US" sz="1200" dirty="0"/>
              <a:t>Source:  https://</a:t>
            </a:r>
            <a:r>
              <a:rPr lang="en-US" sz="1200" dirty="0" err="1"/>
              <a:t>reactjs.org</a:t>
            </a:r>
            <a:r>
              <a:rPr lang="en-US" sz="1200" dirty="0"/>
              <a:t>/docs/handling-</a:t>
            </a:r>
            <a:r>
              <a:rPr lang="en-US" sz="1200" dirty="0" err="1"/>
              <a:t>events.html</a:t>
            </a:r>
            <a:endParaRPr lang="en-US" sz="1200" dirty="0"/>
          </a:p>
        </p:txBody>
      </p:sp>
      <p:pic>
        <p:nvPicPr>
          <p:cNvPr id="10" name="Picture 9" descr="A screen shot of a smart phone&#10;&#10;Description automatically generated">
            <a:extLst>
              <a:ext uri="{FF2B5EF4-FFF2-40B4-BE49-F238E27FC236}">
                <a16:creationId xmlns:a16="http://schemas.microsoft.com/office/drawing/2014/main" id="{3E09C738-E886-854F-A00F-D2C91552B1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7650" y="2209800"/>
            <a:ext cx="6616700" cy="3187700"/>
          </a:xfrm>
          <a:prstGeom prst="rect">
            <a:avLst/>
          </a:prstGeom>
        </p:spPr>
      </p:pic>
    </p:spTree>
    <p:extLst>
      <p:ext uri="{BB962C8B-B14F-4D97-AF65-F5344CB8AC3E}">
        <p14:creationId xmlns:p14="http://schemas.microsoft.com/office/powerpoint/2010/main" val="19839184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34316"/>
            <a:ext cx="12192000" cy="66040"/>
          </a:xfrm>
          <a:custGeom>
            <a:avLst/>
            <a:gdLst/>
            <a:ahLst/>
            <a:cxnLst/>
            <a:rect l="l" t="t" r="r" b="b"/>
            <a:pathLst>
              <a:path w="12192000" h="66039">
                <a:moveTo>
                  <a:pt x="0" y="65998"/>
                </a:moveTo>
                <a:lnTo>
                  <a:pt x="12192001" y="65998"/>
                </a:lnTo>
                <a:lnTo>
                  <a:pt x="12192001" y="0"/>
                </a:lnTo>
                <a:lnTo>
                  <a:pt x="0" y="0"/>
                </a:lnTo>
                <a:lnTo>
                  <a:pt x="0" y="65998"/>
                </a:lnTo>
                <a:close/>
              </a:path>
            </a:pathLst>
          </a:custGeom>
          <a:solidFill>
            <a:srgbClr val="E48312"/>
          </a:solidFill>
        </p:spPr>
        <p:txBody>
          <a:bodyPr wrap="square" lIns="0" tIns="0" rIns="0" bIns="0" rtlCol="0"/>
          <a:lstStyle/>
          <a:p>
            <a:endParaRPr/>
          </a:p>
        </p:txBody>
      </p:sp>
      <p:sp>
        <p:nvSpPr>
          <p:cNvPr id="3" name="object 3"/>
          <p:cNvSpPr/>
          <p:nvPr/>
        </p:nvSpPr>
        <p:spPr>
          <a:xfrm>
            <a:off x="1193531" y="1737845"/>
            <a:ext cx="9966960" cy="0"/>
          </a:xfrm>
          <a:custGeom>
            <a:avLst/>
            <a:gdLst/>
            <a:ahLst/>
            <a:cxnLst/>
            <a:rect l="l" t="t" r="r" b="b"/>
            <a:pathLst>
              <a:path w="9966960">
                <a:moveTo>
                  <a:pt x="0" y="0"/>
                </a:moveTo>
                <a:lnTo>
                  <a:pt x="9966960" y="1"/>
                </a:lnTo>
              </a:path>
            </a:pathLst>
          </a:custGeom>
          <a:ln w="8466">
            <a:solidFill>
              <a:srgbClr val="7F7F7F"/>
            </a:solidFill>
          </a:ln>
        </p:spPr>
        <p:txBody>
          <a:bodyPr wrap="square" lIns="0" tIns="0" rIns="0" bIns="0" rtlCol="0"/>
          <a:lstStyle/>
          <a:p>
            <a:endParaRPr/>
          </a:p>
        </p:txBody>
      </p:sp>
      <p:sp>
        <p:nvSpPr>
          <p:cNvPr id="4" name="object 4"/>
          <p:cNvSpPr txBox="1">
            <a:spLocks noGrp="1"/>
          </p:cNvSpPr>
          <p:nvPr>
            <p:ph type="title"/>
          </p:nvPr>
        </p:nvSpPr>
        <p:spPr>
          <a:xfrm>
            <a:off x="1176020" y="910166"/>
            <a:ext cx="6824980" cy="751488"/>
          </a:xfrm>
          <a:prstGeom prst="rect">
            <a:avLst/>
          </a:prstGeom>
        </p:spPr>
        <p:txBody>
          <a:bodyPr vert="horz" wrap="square" lIns="0" tIns="12700" rIns="0" bIns="0" rtlCol="0">
            <a:spAutoFit/>
          </a:bodyPr>
          <a:lstStyle/>
          <a:p>
            <a:pPr marL="12700">
              <a:lnSpc>
                <a:spcPct val="100000"/>
              </a:lnSpc>
              <a:spcBef>
                <a:spcPts val="100"/>
              </a:spcBef>
            </a:pPr>
            <a:r>
              <a:rPr lang="en-US" sz="4800" dirty="0">
                <a:solidFill>
                  <a:srgbClr val="404040"/>
                </a:solidFill>
              </a:rPr>
              <a:t>CSS</a:t>
            </a:r>
            <a:endParaRPr sz="4800" dirty="0"/>
          </a:p>
        </p:txBody>
      </p:sp>
      <p:sp>
        <p:nvSpPr>
          <p:cNvPr id="7" name="TextBox 6">
            <a:extLst>
              <a:ext uri="{FF2B5EF4-FFF2-40B4-BE49-F238E27FC236}">
                <a16:creationId xmlns:a16="http://schemas.microsoft.com/office/drawing/2014/main" id="{AFBA96A7-5F05-3842-8A2C-899733C37A06}"/>
              </a:ext>
            </a:extLst>
          </p:cNvPr>
          <p:cNvSpPr txBox="1"/>
          <p:nvPr/>
        </p:nvSpPr>
        <p:spPr>
          <a:xfrm>
            <a:off x="-10886" y="6629400"/>
            <a:ext cx="5192486" cy="276999"/>
          </a:xfrm>
          <a:prstGeom prst="rect">
            <a:avLst/>
          </a:prstGeom>
          <a:noFill/>
        </p:spPr>
        <p:txBody>
          <a:bodyPr wrap="square" rtlCol="0">
            <a:spAutoFit/>
          </a:bodyPr>
          <a:lstStyle/>
          <a:p>
            <a:r>
              <a:rPr lang="en-US" sz="1200" dirty="0"/>
              <a:t>Source:  https://</a:t>
            </a:r>
            <a:r>
              <a:rPr lang="en-US" sz="1200" dirty="0" err="1"/>
              <a:t>reactjs.org</a:t>
            </a:r>
            <a:r>
              <a:rPr lang="en-US" sz="1200" dirty="0"/>
              <a:t>/docs/handling-</a:t>
            </a:r>
            <a:r>
              <a:rPr lang="en-US" sz="1200" dirty="0" err="1"/>
              <a:t>events.html</a:t>
            </a:r>
            <a:endParaRPr lang="en-US" sz="1200" dirty="0"/>
          </a:p>
        </p:txBody>
      </p:sp>
      <p:sp>
        <p:nvSpPr>
          <p:cNvPr id="5" name="TextBox 4">
            <a:extLst>
              <a:ext uri="{FF2B5EF4-FFF2-40B4-BE49-F238E27FC236}">
                <a16:creationId xmlns:a16="http://schemas.microsoft.com/office/drawing/2014/main" id="{202B65F8-DB46-7F47-B0CD-1FD842DD76F8}"/>
              </a:ext>
            </a:extLst>
          </p:cNvPr>
          <p:cNvSpPr txBox="1"/>
          <p:nvPr/>
        </p:nvSpPr>
        <p:spPr>
          <a:xfrm>
            <a:off x="2019300" y="1800285"/>
            <a:ext cx="8153400" cy="4524315"/>
          </a:xfrm>
          <a:prstGeom prst="rect">
            <a:avLst/>
          </a:prstGeom>
          <a:noFill/>
        </p:spPr>
        <p:txBody>
          <a:bodyPr wrap="square" rtlCol="0">
            <a:spAutoFit/>
          </a:bodyPr>
          <a:lstStyle/>
          <a:p>
            <a:r>
              <a:rPr lang="en-US" dirty="0"/>
              <a:t>There are two ways to style our Next React components.</a:t>
            </a:r>
          </a:p>
          <a:p>
            <a:endParaRPr lang="en-US" dirty="0"/>
          </a:p>
          <a:p>
            <a:r>
              <a:rPr lang="en-US" dirty="0"/>
              <a:t>1. Traditional CSS-file-based styling (including SASS, </a:t>
            </a:r>
            <a:r>
              <a:rPr lang="en-US" dirty="0" err="1"/>
              <a:t>PostCSS</a:t>
            </a:r>
            <a:r>
              <a:rPr lang="en-US" dirty="0"/>
              <a:t> </a:t>
            </a:r>
            <a:r>
              <a:rPr lang="en-US" dirty="0" err="1"/>
              <a:t>etc</a:t>
            </a:r>
            <a:r>
              <a:rPr lang="en-US" dirty="0"/>
              <a:t>)</a:t>
            </a:r>
          </a:p>
          <a:p>
            <a:r>
              <a:rPr lang="en-US" dirty="0"/>
              <a:t>2. CSS in Js styling</a:t>
            </a:r>
          </a:p>
          <a:p>
            <a:br>
              <a:rPr lang="en-US" dirty="0"/>
            </a:br>
            <a:r>
              <a:rPr lang="en-US" dirty="0"/>
              <a:t>Consequently, there are a bunch of practical issues to consider with traditional CSS-file-based styling (especially with SSR), so the folks at </a:t>
            </a:r>
            <a:r>
              <a:rPr lang="en-US" dirty="0" err="1"/>
              <a:t>Next.js</a:t>
            </a:r>
            <a:r>
              <a:rPr lang="en-US" dirty="0"/>
              <a:t> suggest avoiding this method when styling for </a:t>
            </a:r>
            <a:r>
              <a:rPr lang="en-US" dirty="0" err="1"/>
              <a:t>Next.js</a:t>
            </a:r>
            <a:r>
              <a:rPr lang="en-US" dirty="0"/>
              <a:t>.</a:t>
            </a:r>
          </a:p>
          <a:p>
            <a:endParaRPr lang="en-US" dirty="0"/>
          </a:p>
          <a:p>
            <a:r>
              <a:rPr lang="en-US" dirty="0"/>
              <a:t>Instead they recommend CSS in JS, which you can use to style individual components rather than importing CSS files.</a:t>
            </a:r>
          </a:p>
          <a:p>
            <a:endParaRPr lang="en-US" dirty="0"/>
          </a:p>
          <a:p>
            <a:r>
              <a:rPr lang="en-US" dirty="0" err="1"/>
              <a:t>Next.js</a:t>
            </a:r>
            <a:r>
              <a:rPr lang="en-US" dirty="0"/>
              <a:t> comes preloaded with a CSS in JS framework called </a:t>
            </a:r>
            <a:r>
              <a:rPr lang="en-US" dirty="0">
                <a:hlinkClick r:id="rId3"/>
              </a:rPr>
              <a:t>styled-jsx</a:t>
            </a:r>
            <a:r>
              <a:rPr lang="en-US" dirty="0"/>
              <a:t>, specifically designed to make your life easier. It allows you to write familiar CSS rules for your components; rules will have no impact on anything other than the components (not even child components). </a:t>
            </a:r>
            <a:r>
              <a:rPr lang="en-US" b="1" dirty="0"/>
              <a:t>That means, your CSS rules are scoped.</a:t>
            </a:r>
          </a:p>
        </p:txBody>
      </p:sp>
    </p:spTree>
    <p:extLst>
      <p:ext uri="{BB962C8B-B14F-4D97-AF65-F5344CB8AC3E}">
        <p14:creationId xmlns:p14="http://schemas.microsoft.com/office/powerpoint/2010/main" val="31242278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34316"/>
            <a:ext cx="12192000" cy="66040"/>
          </a:xfrm>
          <a:custGeom>
            <a:avLst/>
            <a:gdLst/>
            <a:ahLst/>
            <a:cxnLst/>
            <a:rect l="l" t="t" r="r" b="b"/>
            <a:pathLst>
              <a:path w="12192000" h="66039">
                <a:moveTo>
                  <a:pt x="0" y="65998"/>
                </a:moveTo>
                <a:lnTo>
                  <a:pt x="12192001" y="65998"/>
                </a:lnTo>
                <a:lnTo>
                  <a:pt x="12192001" y="0"/>
                </a:lnTo>
                <a:lnTo>
                  <a:pt x="0" y="0"/>
                </a:lnTo>
                <a:lnTo>
                  <a:pt x="0" y="65998"/>
                </a:lnTo>
                <a:close/>
              </a:path>
            </a:pathLst>
          </a:custGeom>
          <a:solidFill>
            <a:srgbClr val="E48312"/>
          </a:solidFill>
        </p:spPr>
        <p:txBody>
          <a:bodyPr wrap="square" lIns="0" tIns="0" rIns="0" bIns="0" rtlCol="0"/>
          <a:lstStyle/>
          <a:p>
            <a:endParaRPr/>
          </a:p>
        </p:txBody>
      </p:sp>
      <p:sp>
        <p:nvSpPr>
          <p:cNvPr id="3" name="object 3"/>
          <p:cNvSpPr/>
          <p:nvPr/>
        </p:nvSpPr>
        <p:spPr>
          <a:xfrm>
            <a:off x="1193531" y="1737845"/>
            <a:ext cx="9966960" cy="0"/>
          </a:xfrm>
          <a:custGeom>
            <a:avLst/>
            <a:gdLst/>
            <a:ahLst/>
            <a:cxnLst/>
            <a:rect l="l" t="t" r="r" b="b"/>
            <a:pathLst>
              <a:path w="9966960">
                <a:moveTo>
                  <a:pt x="0" y="0"/>
                </a:moveTo>
                <a:lnTo>
                  <a:pt x="9966960" y="1"/>
                </a:lnTo>
              </a:path>
            </a:pathLst>
          </a:custGeom>
          <a:ln w="8466">
            <a:solidFill>
              <a:srgbClr val="7F7F7F"/>
            </a:solidFill>
          </a:ln>
        </p:spPr>
        <p:txBody>
          <a:bodyPr wrap="square" lIns="0" tIns="0" rIns="0" bIns="0" rtlCol="0"/>
          <a:lstStyle/>
          <a:p>
            <a:endParaRPr/>
          </a:p>
        </p:txBody>
      </p:sp>
      <p:sp>
        <p:nvSpPr>
          <p:cNvPr id="4" name="object 4"/>
          <p:cNvSpPr txBox="1">
            <a:spLocks noGrp="1"/>
          </p:cNvSpPr>
          <p:nvPr>
            <p:ph type="title"/>
          </p:nvPr>
        </p:nvSpPr>
        <p:spPr>
          <a:xfrm>
            <a:off x="1176020" y="910166"/>
            <a:ext cx="6824980" cy="751488"/>
          </a:xfrm>
          <a:prstGeom prst="rect">
            <a:avLst/>
          </a:prstGeom>
        </p:spPr>
        <p:txBody>
          <a:bodyPr vert="horz" wrap="square" lIns="0" tIns="12700" rIns="0" bIns="0" rtlCol="0">
            <a:spAutoFit/>
          </a:bodyPr>
          <a:lstStyle/>
          <a:p>
            <a:pPr marL="12700">
              <a:lnSpc>
                <a:spcPct val="100000"/>
              </a:lnSpc>
              <a:spcBef>
                <a:spcPts val="100"/>
              </a:spcBef>
            </a:pPr>
            <a:r>
              <a:rPr lang="en-US" sz="4800" dirty="0">
                <a:solidFill>
                  <a:srgbClr val="404040"/>
                </a:solidFill>
              </a:rPr>
              <a:t>CSS</a:t>
            </a:r>
            <a:endParaRPr sz="4800" dirty="0"/>
          </a:p>
        </p:txBody>
      </p:sp>
      <p:sp>
        <p:nvSpPr>
          <p:cNvPr id="7" name="TextBox 6">
            <a:extLst>
              <a:ext uri="{FF2B5EF4-FFF2-40B4-BE49-F238E27FC236}">
                <a16:creationId xmlns:a16="http://schemas.microsoft.com/office/drawing/2014/main" id="{AFBA96A7-5F05-3842-8A2C-899733C37A06}"/>
              </a:ext>
            </a:extLst>
          </p:cNvPr>
          <p:cNvSpPr txBox="1"/>
          <p:nvPr/>
        </p:nvSpPr>
        <p:spPr>
          <a:xfrm>
            <a:off x="-10886" y="6629400"/>
            <a:ext cx="5192486" cy="276999"/>
          </a:xfrm>
          <a:prstGeom prst="rect">
            <a:avLst/>
          </a:prstGeom>
          <a:noFill/>
        </p:spPr>
        <p:txBody>
          <a:bodyPr wrap="square" rtlCol="0">
            <a:spAutoFit/>
          </a:bodyPr>
          <a:lstStyle/>
          <a:p>
            <a:r>
              <a:rPr lang="en-US" sz="1200" dirty="0"/>
              <a:t>Source:  https://</a:t>
            </a:r>
            <a:r>
              <a:rPr lang="en-US" sz="1200" dirty="0" err="1"/>
              <a:t>reactjs.org</a:t>
            </a:r>
            <a:r>
              <a:rPr lang="en-US" sz="1200" dirty="0"/>
              <a:t>/docs/handling-</a:t>
            </a:r>
            <a:r>
              <a:rPr lang="en-US" sz="1200" dirty="0" err="1"/>
              <a:t>events.html</a:t>
            </a:r>
            <a:endParaRPr lang="en-US" sz="1200" dirty="0"/>
          </a:p>
        </p:txBody>
      </p:sp>
      <p:pic>
        <p:nvPicPr>
          <p:cNvPr id="12" name="Picture 11" descr="A screenshot of a cell phone&#13;&#10;&#13;&#10;Description automatically generated">
            <a:extLst>
              <a:ext uri="{FF2B5EF4-FFF2-40B4-BE49-F238E27FC236}">
                <a16:creationId xmlns:a16="http://schemas.microsoft.com/office/drawing/2014/main" id="{CF87617B-3479-8341-98E5-8A65872803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8586" y="228156"/>
            <a:ext cx="6624828" cy="6080760"/>
          </a:xfrm>
          <a:prstGeom prst="rect">
            <a:avLst/>
          </a:prstGeom>
        </p:spPr>
      </p:pic>
      <p:sp>
        <p:nvSpPr>
          <p:cNvPr id="5" name="TextBox 4">
            <a:extLst>
              <a:ext uri="{FF2B5EF4-FFF2-40B4-BE49-F238E27FC236}">
                <a16:creationId xmlns:a16="http://schemas.microsoft.com/office/drawing/2014/main" id="{5B1517D1-56C0-0544-8C9F-43944F9321E7}"/>
              </a:ext>
            </a:extLst>
          </p:cNvPr>
          <p:cNvSpPr txBox="1"/>
          <p:nvPr/>
        </p:nvSpPr>
        <p:spPr>
          <a:xfrm>
            <a:off x="304800" y="1905000"/>
            <a:ext cx="3657600" cy="4247317"/>
          </a:xfrm>
          <a:prstGeom prst="rect">
            <a:avLst/>
          </a:prstGeom>
          <a:noFill/>
        </p:spPr>
        <p:txBody>
          <a:bodyPr wrap="square" rtlCol="0">
            <a:spAutoFit/>
          </a:bodyPr>
          <a:lstStyle/>
          <a:p>
            <a:r>
              <a:rPr lang="en-US" dirty="0"/>
              <a:t>Example of styled-</a:t>
            </a:r>
            <a:r>
              <a:rPr lang="en-US" dirty="0" err="1"/>
              <a:t>jsx</a:t>
            </a:r>
            <a:endParaRPr lang="en-US" dirty="0"/>
          </a:p>
          <a:p>
            <a:endParaRPr lang="en-US" dirty="0"/>
          </a:p>
          <a:p>
            <a:r>
              <a:rPr lang="en-US" dirty="0"/>
              <a:t>Styled </a:t>
            </a:r>
            <a:r>
              <a:rPr lang="en-US" dirty="0" err="1"/>
              <a:t>jsx</a:t>
            </a:r>
            <a:r>
              <a:rPr lang="en-US" dirty="0"/>
              <a:t> works as a babel plugin. It will parse all of the CSS and apply it in the build process. (With that our styles get applied without any overhead time)</a:t>
            </a:r>
          </a:p>
          <a:p>
            <a:endParaRPr lang="en-US" dirty="0"/>
          </a:p>
          <a:p>
            <a:r>
              <a:rPr lang="en-US" dirty="0"/>
              <a:t>It also supports having constraints inside styled-</a:t>
            </a:r>
            <a:r>
              <a:rPr lang="en-US" dirty="0" err="1"/>
              <a:t>jsx</a:t>
            </a:r>
            <a:r>
              <a:rPr lang="en-US" dirty="0"/>
              <a:t>. In the future, you will be able to use any dynamic variable inside styled-</a:t>
            </a:r>
            <a:r>
              <a:rPr lang="en-US" dirty="0" err="1"/>
              <a:t>jsx</a:t>
            </a:r>
            <a:r>
              <a:rPr lang="en-US" dirty="0"/>
              <a:t>. That is why CSS needs to go inside of a template string. ({``})</a:t>
            </a:r>
          </a:p>
          <a:p>
            <a:r>
              <a:rPr lang="en-US" dirty="0"/>
              <a:t> </a:t>
            </a:r>
          </a:p>
        </p:txBody>
      </p:sp>
    </p:spTree>
    <p:extLst>
      <p:ext uri="{BB962C8B-B14F-4D97-AF65-F5344CB8AC3E}">
        <p14:creationId xmlns:p14="http://schemas.microsoft.com/office/powerpoint/2010/main" val="15370818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34316"/>
            <a:ext cx="12192000" cy="66040"/>
          </a:xfrm>
          <a:custGeom>
            <a:avLst/>
            <a:gdLst/>
            <a:ahLst/>
            <a:cxnLst/>
            <a:rect l="l" t="t" r="r" b="b"/>
            <a:pathLst>
              <a:path w="12192000" h="66039">
                <a:moveTo>
                  <a:pt x="0" y="65998"/>
                </a:moveTo>
                <a:lnTo>
                  <a:pt x="12192001" y="65998"/>
                </a:lnTo>
                <a:lnTo>
                  <a:pt x="12192001" y="0"/>
                </a:lnTo>
                <a:lnTo>
                  <a:pt x="0" y="0"/>
                </a:lnTo>
                <a:lnTo>
                  <a:pt x="0" y="65998"/>
                </a:lnTo>
                <a:close/>
              </a:path>
            </a:pathLst>
          </a:custGeom>
          <a:solidFill>
            <a:srgbClr val="E48312"/>
          </a:solidFill>
        </p:spPr>
        <p:txBody>
          <a:bodyPr wrap="square" lIns="0" tIns="0" rIns="0" bIns="0" rtlCol="0"/>
          <a:lstStyle/>
          <a:p>
            <a:endParaRPr/>
          </a:p>
        </p:txBody>
      </p:sp>
      <p:sp>
        <p:nvSpPr>
          <p:cNvPr id="3" name="object 3"/>
          <p:cNvSpPr/>
          <p:nvPr/>
        </p:nvSpPr>
        <p:spPr>
          <a:xfrm>
            <a:off x="1193531" y="1737845"/>
            <a:ext cx="9966960" cy="0"/>
          </a:xfrm>
          <a:custGeom>
            <a:avLst/>
            <a:gdLst/>
            <a:ahLst/>
            <a:cxnLst/>
            <a:rect l="l" t="t" r="r" b="b"/>
            <a:pathLst>
              <a:path w="9966960">
                <a:moveTo>
                  <a:pt x="0" y="0"/>
                </a:moveTo>
                <a:lnTo>
                  <a:pt x="9966960" y="1"/>
                </a:lnTo>
              </a:path>
            </a:pathLst>
          </a:custGeom>
          <a:ln w="8466">
            <a:solidFill>
              <a:srgbClr val="7F7F7F"/>
            </a:solidFill>
          </a:ln>
        </p:spPr>
        <p:txBody>
          <a:bodyPr wrap="square" lIns="0" tIns="0" rIns="0" bIns="0" rtlCol="0"/>
          <a:lstStyle/>
          <a:p>
            <a:endParaRPr/>
          </a:p>
        </p:txBody>
      </p:sp>
      <p:sp>
        <p:nvSpPr>
          <p:cNvPr id="4" name="object 4"/>
          <p:cNvSpPr txBox="1">
            <a:spLocks noGrp="1"/>
          </p:cNvSpPr>
          <p:nvPr>
            <p:ph type="title"/>
          </p:nvPr>
        </p:nvSpPr>
        <p:spPr>
          <a:xfrm>
            <a:off x="1176020" y="910166"/>
            <a:ext cx="6824980" cy="751488"/>
          </a:xfrm>
          <a:prstGeom prst="rect">
            <a:avLst/>
          </a:prstGeom>
        </p:spPr>
        <p:txBody>
          <a:bodyPr vert="horz" wrap="square" lIns="0" tIns="12700" rIns="0" bIns="0" rtlCol="0">
            <a:spAutoFit/>
          </a:bodyPr>
          <a:lstStyle/>
          <a:p>
            <a:pPr marL="12700">
              <a:lnSpc>
                <a:spcPct val="100000"/>
              </a:lnSpc>
              <a:spcBef>
                <a:spcPts val="100"/>
              </a:spcBef>
            </a:pPr>
            <a:r>
              <a:rPr lang="en-US" sz="4800" dirty="0">
                <a:solidFill>
                  <a:srgbClr val="404040"/>
                </a:solidFill>
              </a:rPr>
              <a:t>CSS</a:t>
            </a:r>
            <a:endParaRPr sz="4800" dirty="0"/>
          </a:p>
        </p:txBody>
      </p:sp>
      <p:sp>
        <p:nvSpPr>
          <p:cNvPr id="7" name="TextBox 6">
            <a:extLst>
              <a:ext uri="{FF2B5EF4-FFF2-40B4-BE49-F238E27FC236}">
                <a16:creationId xmlns:a16="http://schemas.microsoft.com/office/drawing/2014/main" id="{AFBA96A7-5F05-3842-8A2C-899733C37A06}"/>
              </a:ext>
            </a:extLst>
          </p:cNvPr>
          <p:cNvSpPr txBox="1"/>
          <p:nvPr/>
        </p:nvSpPr>
        <p:spPr>
          <a:xfrm>
            <a:off x="-10886" y="6629400"/>
            <a:ext cx="5192486" cy="276999"/>
          </a:xfrm>
          <a:prstGeom prst="rect">
            <a:avLst/>
          </a:prstGeom>
          <a:noFill/>
        </p:spPr>
        <p:txBody>
          <a:bodyPr wrap="square" rtlCol="0">
            <a:spAutoFit/>
          </a:bodyPr>
          <a:lstStyle/>
          <a:p>
            <a:r>
              <a:rPr lang="en-US" sz="1200" dirty="0"/>
              <a:t>Source:  https://</a:t>
            </a:r>
            <a:r>
              <a:rPr lang="en-US" sz="1200" dirty="0" err="1"/>
              <a:t>reactjs.org</a:t>
            </a:r>
            <a:r>
              <a:rPr lang="en-US" sz="1200" dirty="0"/>
              <a:t>/docs/handling-</a:t>
            </a:r>
            <a:r>
              <a:rPr lang="en-US" sz="1200" dirty="0" err="1"/>
              <a:t>events.html</a:t>
            </a:r>
            <a:endParaRPr lang="en-US" sz="1200" dirty="0"/>
          </a:p>
        </p:txBody>
      </p:sp>
      <p:pic>
        <p:nvPicPr>
          <p:cNvPr id="6" name="Picture 5" descr="A screenshot of a cell phone&#10;&#10;Description automatically generated">
            <a:extLst>
              <a:ext uri="{FF2B5EF4-FFF2-40B4-BE49-F238E27FC236}">
                <a16:creationId xmlns:a16="http://schemas.microsoft.com/office/drawing/2014/main" id="{C85C852D-8606-444A-914D-D7FCF0E7E2DC}"/>
              </a:ext>
            </a:extLst>
          </p:cNvPr>
          <p:cNvPicPr>
            <a:picLocks noChangeAspect="1"/>
          </p:cNvPicPr>
          <p:nvPr/>
        </p:nvPicPr>
        <p:blipFill rotWithShape="1">
          <a:blip r:embed="rId3">
            <a:extLst>
              <a:ext uri="{28A0092B-C50C-407E-A947-70E740481C1C}">
                <a14:useLocalDpi xmlns:a14="http://schemas.microsoft.com/office/drawing/2010/main" val="0"/>
              </a:ext>
            </a:extLst>
          </a:blip>
          <a:srcRect t="22032"/>
          <a:stretch/>
        </p:blipFill>
        <p:spPr>
          <a:xfrm>
            <a:off x="2971800" y="1880291"/>
            <a:ext cx="6760718" cy="4260780"/>
          </a:xfrm>
          <a:prstGeom prst="rect">
            <a:avLst/>
          </a:prstGeom>
        </p:spPr>
      </p:pic>
    </p:spTree>
    <p:extLst>
      <p:ext uri="{BB962C8B-B14F-4D97-AF65-F5344CB8AC3E}">
        <p14:creationId xmlns:p14="http://schemas.microsoft.com/office/powerpoint/2010/main" val="406508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34316"/>
            <a:ext cx="12192000" cy="66040"/>
          </a:xfrm>
          <a:custGeom>
            <a:avLst/>
            <a:gdLst/>
            <a:ahLst/>
            <a:cxnLst/>
            <a:rect l="l" t="t" r="r" b="b"/>
            <a:pathLst>
              <a:path w="12192000" h="66039">
                <a:moveTo>
                  <a:pt x="0" y="65998"/>
                </a:moveTo>
                <a:lnTo>
                  <a:pt x="12192001" y="65998"/>
                </a:lnTo>
                <a:lnTo>
                  <a:pt x="12192001" y="0"/>
                </a:lnTo>
                <a:lnTo>
                  <a:pt x="0" y="0"/>
                </a:lnTo>
                <a:lnTo>
                  <a:pt x="0" y="65998"/>
                </a:lnTo>
                <a:close/>
              </a:path>
            </a:pathLst>
          </a:custGeom>
          <a:solidFill>
            <a:srgbClr val="E48312"/>
          </a:solidFill>
        </p:spPr>
        <p:txBody>
          <a:bodyPr wrap="square" lIns="0" tIns="0" rIns="0" bIns="0" rtlCol="0"/>
          <a:lstStyle/>
          <a:p>
            <a:endParaRPr/>
          </a:p>
        </p:txBody>
      </p:sp>
      <p:sp>
        <p:nvSpPr>
          <p:cNvPr id="3" name="object 3"/>
          <p:cNvSpPr/>
          <p:nvPr/>
        </p:nvSpPr>
        <p:spPr>
          <a:xfrm>
            <a:off x="1193531" y="1737845"/>
            <a:ext cx="9966960" cy="0"/>
          </a:xfrm>
          <a:custGeom>
            <a:avLst/>
            <a:gdLst/>
            <a:ahLst/>
            <a:cxnLst/>
            <a:rect l="l" t="t" r="r" b="b"/>
            <a:pathLst>
              <a:path w="9966960">
                <a:moveTo>
                  <a:pt x="0" y="0"/>
                </a:moveTo>
                <a:lnTo>
                  <a:pt x="9966960" y="1"/>
                </a:lnTo>
              </a:path>
            </a:pathLst>
          </a:custGeom>
          <a:ln w="8466">
            <a:solidFill>
              <a:srgbClr val="7F7F7F"/>
            </a:solidFill>
          </a:ln>
        </p:spPr>
        <p:txBody>
          <a:bodyPr wrap="square" lIns="0" tIns="0" rIns="0" bIns="0" rtlCol="0"/>
          <a:lstStyle/>
          <a:p>
            <a:endParaRPr/>
          </a:p>
        </p:txBody>
      </p:sp>
      <p:sp>
        <p:nvSpPr>
          <p:cNvPr id="4" name="object 4"/>
          <p:cNvSpPr txBox="1">
            <a:spLocks noGrp="1"/>
          </p:cNvSpPr>
          <p:nvPr>
            <p:ph type="title"/>
          </p:nvPr>
        </p:nvSpPr>
        <p:spPr>
          <a:xfrm>
            <a:off x="1176020" y="910166"/>
            <a:ext cx="6824980" cy="751488"/>
          </a:xfrm>
          <a:prstGeom prst="rect">
            <a:avLst/>
          </a:prstGeom>
        </p:spPr>
        <p:txBody>
          <a:bodyPr vert="horz" wrap="square" lIns="0" tIns="12700" rIns="0" bIns="0" rtlCol="0">
            <a:spAutoFit/>
          </a:bodyPr>
          <a:lstStyle/>
          <a:p>
            <a:pPr marL="12700">
              <a:lnSpc>
                <a:spcPct val="100000"/>
              </a:lnSpc>
              <a:spcBef>
                <a:spcPts val="100"/>
              </a:spcBef>
            </a:pPr>
            <a:r>
              <a:rPr lang="en-US" sz="4800" dirty="0">
                <a:solidFill>
                  <a:srgbClr val="404040"/>
                </a:solidFill>
              </a:rPr>
              <a:t>What is </a:t>
            </a:r>
            <a:r>
              <a:rPr lang="en-US" sz="4800" dirty="0" err="1">
                <a:solidFill>
                  <a:srgbClr val="404040"/>
                </a:solidFill>
              </a:rPr>
              <a:t>Next.js</a:t>
            </a:r>
            <a:r>
              <a:rPr lang="en-US" sz="4800" dirty="0">
                <a:solidFill>
                  <a:srgbClr val="404040"/>
                </a:solidFill>
              </a:rPr>
              <a:t>?</a:t>
            </a:r>
            <a:endParaRPr sz="4800" dirty="0"/>
          </a:p>
        </p:txBody>
      </p:sp>
      <p:sp>
        <p:nvSpPr>
          <p:cNvPr id="7" name="TextBox 6">
            <a:extLst>
              <a:ext uri="{FF2B5EF4-FFF2-40B4-BE49-F238E27FC236}">
                <a16:creationId xmlns:a16="http://schemas.microsoft.com/office/drawing/2014/main" id="{AFBA96A7-5F05-3842-8A2C-899733C37A06}"/>
              </a:ext>
            </a:extLst>
          </p:cNvPr>
          <p:cNvSpPr txBox="1"/>
          <p:nvPr/>
        </p:nvSpPr>
        <p:spPr>
          <a:xfrm>
            <a:off x="-10886" y="6629400"/>
            <a:ext cx="5192486" cy="276999"/>
          </a:xfrm>
          <a:prstGeom prst="rect">
            <a:avLst/>
          </a:prstGeom>
          <a:noFill/>
        </p:spPr>
        <p:txBody>
          <a:bodyPr wrap="square" rtlCol="0">
            <a:spAutoFit/>
          </a:bodyPr>
          <a:lstStyle/>
          <a:p>
            <a:r>
              <a:rPr lang="en-US" sz="1200" dirty="0"/>
              <a:t>Source:  https://</a:t>
            </a:r>
            <a:r>
              <a:rPr lang="en-US" sz="1200" dirty="0" err="1"/>
              <a:t>reactjs.org</a:t>
            </a:r>
            <a:r>
              <a:rPr lang="en-US" sz="1200" dirty="0"/>
              <a:t>/docs/handling-</a:t>
            </a:r>
            <a:r>
              <a:rPr lang="en-US" sz="1200" dirty="0" err="1"/>
              <a:t>events.html</a:t>
            </a:r>
            <a:endParaRPr lang="en-US" sz="1200" dirty="0"/>
          </a:p>
        </p:txBody>
      </p:sp>
      <p:sp>
        <p:nvSpPr>
          <p:cNvPr id="5" name="TextBox 4">
            <a:extLst>
              <a:ext uri="{FF2B5EF4-FFF2-40B4-BE49-F238E27FC236}">
                <a16:creationId xmlns:a16="http://schemas.microsoft.com/office/drawing/2014/main" id="{5186C368-7C3A-8240-911F-9C466113512E}"/>
              </a:ext>
            </a:extLst>
          </p:cNvPr>
          <p:cNvSpPr txBox="1"/>
          <p:nvPr/>
        </p:nvSpPr>
        <p:spPr>
          <a:xfrm>
            <a:off x="838200" y="1905000"/>
            <a:ext cx="10744200" cy="3785652"/>
          </a:xfrm>
          <a:prstGeom prst="rect">
            <a:avLst/>
          </a:prstGeom>
          <a:noFill/>
        </p:spPr>
        <p:txBody>
          <a:bodyPr wrap="square" rtlCol="0">
            <a:spAutoFit/>
          </a:bodyPr>
          <a:lstStyle/>
          <a:p>
            <a:r>
              <a:rPr lang="en-US" sz="2400" dirty="0"/>
              <a:t>Here are some other cool features </a:t>
            </a:r>
            <a:r>
              <a:rPr lang="en-US" sz="2400" dirty="0" err="1"/>
              <a:t>Next.js</a:t>
            </a:r>
            <a:r>
              <a:rPr lang="en-US" sz="2400" dirty="0"/>
              <a:t> brings to the table:</a:t>
            </a:r>
          </a:p>
          <a:p>
            <a:endParaRPr lang="en-US" sz="2400" dirty="0"/>
          </a:p>
          <a:p>
            <a:pPr marL="285750" indent="-285750">
              <a:buFont typeface="Arial" panose="020B0604020202020204" pitchFamily="34" charset="0"/>
              <a:buChar char="•"/>
            </a:pPr>
            <a:r>
              <a:rPr lang="en-US" sz="2400" dirty="0"/>
              <a:t>Server-rendered by default</a:t>
            </a:r>
          </a:p>
          <a:p>
            <a:pPr marL="285750" indent="-285750">
              <a:buFont typeface="Arial" panose="020B0604020202020204" pitchFamily="34" charset="0"/>
              <a:buChar char="•"/>
            </a:pPr>
            <a:r>
              <a:rPr lang="en-US" sz="2400" dirty="0"/>
              <a:t>Automatic code splitting for faster page loads</a:t>
            </a:r>
          </a:p>
          <a:p>
            <a:pPr marL="285750" indent="-285750">
              <a:buFont typeface="Arial" panose="020B0604020202020204" pitchFamily="34" charset="0"/>
              <a:buChar char="•"/>
            </a:pPr>
            <a:r>
              <a:rPr lang="en-US" sz="2400" dirty="0"/>
              <a:t>Simple client-side routing (page based)</a:t>
            </a:r>
          </a:p>
          <a:p>
            <a:pPr marL="285750" indent="-285750">
              <a:buFont typeface="Arial" panose="020B0604020202020204" pitchFamily="34" charset="0"/>
              <a:buChar char="•"/>
            </a:pPr>
            <a:r>
              <a:rPr lang="en-US" sz="2400" dirty="0"/>
              <a:t>Webpack-based dev environment which supports </a:t>
            </a:r>
            <a:r>
              <a:rPr lang="en-US" sz="2400" dirty="0">
                <a:hlinkClick r:id="rId3"/>
              </a:rPr>
              <a:t>Hot Module Replacement</a:t>
            </a:r>
            <a:r>
              <a:rPr lang="en-US" sz="2400" dirty="0"/>
              <a:t>(HMR)</a:t>
            </a:r>
          </a:p>
          <a:p>
            <a:pPr marL="285750" indent="-285750">
              <a:buFont typeface="Arial" panose="020B0604020202020204" pitchFamily="34" charset="0"/>
              <a:buChar char="•"/>
            </a:pPr>
            <a:r>
              <a:rPr lang="en-US" sz="2400" dirty="0"/>
              <a:t>Able to implement with Express or any other Node.js HTTP server</a:t>
            </a:r>
          </a:p>
          <a:p>
            <a:pPr marL="285750" indent="-285750">
              <a:buFont typeface="Arial" panose="020B0604020202020204" pitchFamily="34" charset="0"/>
              <a:buChar char="•"/>
            </a:pPr>
            <a:r>
              <a:rPr lang="en-US" sz="2400" dirty="0"/>
              <a:t>Customizable with your own Babel and Webpack configurations</a:t>
            </a:r>
          </a:p>
          <a:p>
            <a:br>
              <a:rPr lang="en-US" sz="2400" dirty="0"/>
            </a:br>
            <a:endParaRPr lang="en-US" sz="2400" dirty="0"/>
          </a:p>
        </p:txBody>
      </p:sp>
    </p:spTree>
    <p:extLst>
      <p:ext uri="{BB962C8B-B14F-4D97-AF65-F5344CB8AC3E}">
        <p14:creationId xmlns:p14="http://schemas.microsoft.com/office/powerpoint/2010/main" val="1546824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34316"/>
            <a:ext cx="12192000" cy="66040"/>
          </a:xfrm>
          <a:custGeom>
            <a:avLst/>
            <a:gdLst/>
            <a:ahLst/>
            <a:cxnLst/>
            <a:rect l="l" t="t" r="r" b="b"/>
            <a:pathLst>
              <a:path w="12192000" h="66039">
                <a:moveTo>
                  <a:pt x="0" y="65998"/>
                </a:moveTo>
                <a:lnTo>
                  <a:pt x="12192001" y="65998"/>
                </a:lnTo>
                <a:lnTo>
                  <a:pt x="12192001" y="0"/>
                </a:lnTo>
                <a:lnTo>
                  <a:pt x="0" y="0"/>
                </a:lnTo>
                <a:lnTo>
                  <a:pt x="0" y="65998"/>
                </a:lnTo>
                <a:close/>
              </a:path>
            </a:pathLst>
          </a:custGeom>
          <a:solidFill>
            <a:srgbClr val="E48312"/>
          </a:solidFill>
        </p:spPr>
        <p:txBody>
          <a:bodyPr wrap="square" lIns="0" tIns="0" rIns="0" bIns="0" rtlCol="0"/>
          <a:lstStyle/>
          <a:p>
            <a:endParaRPr/>
          </a:p>
        </p:txBody>
      </p:sp>
      <p:sp>
        <p:nvSpPr>
          <p:cNvPr id="3" name="object 3"/>
          <p:cNvSpPr/>
          <p:nvPr/>
        </p:nvSpPr>
        <p:spPr>
          <a:xfrm>
            <a:off x="1193531" y="1737845"/>
            <a:ext cx="9966960" cy="0"/>
          </a:xfrm>
          <a:custGeom>
            <a:avLst/>
            <a:gdLst/>
            <a:ahLst/>
            <a:cxnLst/>
            <a:rect l="l" t="t" r="r" b="b"/>
            <a:pathLst>
              <a:path w="9966960">
                <a:moveTo>
                  <a:pt x="0" y="0"/>
                </a:moveTo>
                <a:lnTo>
                  <a:pt x="9966960" y="1"/>
                </a:lnTo>
              </a:path>
            </a:pathLst>
          </a:custGeom>
          <a:ln w="8466">
            <a:solidFill>
              <a:srgbClr val="7F7F7F"/>
            </a:solidFill>
          </a:ln>
        </p:spPr>
        <p:txBody>
          <a:bodyPr wrap="square" lIns="0" tIns="0" rIns="0" bIns="0" rtlCol="0"/>
          <a:lstStyle/>
          <a:p>
            <a:endParaRPr/>
          </a:p>
        </p:txBody>
      </p:sp>
      <p:sp>
        <p:nvSpPr>
          <p:cNvPr id="4" name="object 4"/>
          <p:cNvSpPr txBox="1">
            <a:spLocks noGrp="1"/>
          </p:cNvSpPr>
          <p:nvPr>
            <p:ph type="title"/>
          </p:nvPr>
        </p:nvSpPr>
        <p:spPr>
          <a:xfrm>
            <a:off x="1176020" y="910166"/>
            <a:ext cx="6824980" cy="751488"/>
          </a:xfrm>
          <a:prstGeom prst="rect">
            <a:avLst/>
          </a:prstGeom>
        </p:spPr>
        <p:txBody>
          <a:bodyPr vert="horz" wrap="square" lIns="0" tIns="12700" rIns="0" bIns="0" rtlCol="0">
            <a:spAutoFit/>
          </a:bodyPr>
          <a:lstStyle/>
          <a:p>
            <a:pPr marL="12700">
              <a:lnSpc>
                <a:spcPct val="100000"/>
              </a:lnSpc>
              <a:spcBef>
                <a:spcPts val="100"/>
              </a:spcBef>
            </a:pPr>
            <a:r>
              <a:rPr lang="en-US" sz="4800" dirty="0">
                <a:solidFill>
                  <a:srgbClr val="404040"/>
                </a:solidFill>
              </a:rPr>
              <a:t>Installing </a:t>
            </a:r>
            <a:r>
              <a:rPr lang="en-US" sz="4800" dirty="0" err="1">
                <a:solidFill>
                  <a:srgbClr val="404040"/>
                </a:solidFill>
              </a:rPr>
              <a:t>Next.js</a:t>
            </a:r>
            <a:endParaRPr sz="4800" dirty="0"/>
          </a:p>
        </p:txBody>
      </p:sp>
      <p:sp>
        <p:nvSpPr>
          <p:cNvPr id="7" name="TextBox 6">
            <a:extLst>
              <a:ext uri="{FF2B5EF4-FFF2-40B4-BE49-F238E27FC236}">
                <a16:creationId xmlns:a16="http://schemas.microsoft.com/office/drawing/2014/main" id="{AFBA96A7-5F05-3842-8A2C-899733C37A06}"/>
              </a:ext>
            </a:extLst>
          </p:cNvPr>
          <p:cNvSpPr txBox="1"/>
          <p:nvPr/>
        </p:nvSpPr>
        <p:spPr>
          <a:xfrm>
            <a:off x="-10886" y="6629400"/>
            <a:ext cx="5192486" cy="276999"/>
          </a:xfrm>
          <a:prstGeom prst="rect">
            <a:avLst/>
          </a:prstGeom>
          <a:noFill/>
        </p:spPr>
        <p:txBody>
          <a:bodyPr wrap="square" rtlCol="0">
            <a:spAutoFit/>
          </a:bodyPr>
          <a:lstStyle/>
          <a:p>
            <a:r>
              <a:rPr lang="en-US" sz="1200" dirty="0"/>
              <a:t>Source:  https://</a:t>
            </a:r>
            <a:r>
              <a:rPr lang="en-US" sz="1200" dirty="0" err="1"/>
              <a:t>reactjs.org</a:t>
            </a:r>
            <a:r>
              <a:rPr lang="en-US" sz="1200" dirty="0"/>
              <a:t>/docs/handling-</a:t>
            </a:r>
            <a:r>
              <a:rPr lang="en-US" sz="1200" dirty="0" err="1"/>
              <a:t>events.html</a:t>
            </a:r>
            <a:endParaRPr lang="en-US" sz="1200" dirty="0"/>
          </a:p>
        </p:txBody>
      </p:sp>
      <p:pic>
        <p:nvPicPr>
          <p:cNvPr id="8" name="Picture 7">
            <a:extLst>
              <a:ext uri="{FF2B5EF4-FFF2-40B4-BE49-F238E27FC236}">
                <a16:creationId xmlns:a16="http://schemas.microsoft.com/office/drawing/2014/main" id="{F5DEFA42-D641-E347-8DE2-0B40088FF48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462464" y="1931361"/>
            <a:ext cx="5267071" cy="4314063"/>
          </a:xfrm>
          <a:prstGeom prst="rect">
            <a:avLst/>
          </a:prstGeom>
        </p:spPr>
      </p:pic>
    </p:spTree>
    <p:extLst>
      <p:ext uri="{BB962C8B-B14F-4D97-AF65-F5344CB8AC3E}">
        <p14:creationId xmlns:p14="http://schemas.microsoft.com/office/powerpoint/2010/main" val="3679047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34316"/>
            <a:ext cx="12192000" cy="66040"/>
          </a:xfrm>
          <a:custGeom>
            <a:avLst/>
            <a:gdLst/>
            <a:ahLst/>
            <a:cxnLst/>
            <a:rect l="l" t="t" r="r" b="b"/>
            <a:pathLst>
              <a:path w="12192000" h="66039">
                <a:moveTo>
                  <a:pt x="0" y="65998"/>
                </a:moveTo>
                <a:lnTo>
                  <a:pt x="12192001" y="65998"/>
                </a:lnTo>
                <a:lnTo>
                  <a:pt x="12192001" y="0"/>
                </a:lnTo>
                <a:lnTo>
                  <a:pt x="0" y="0"/>
                </a:lnTo>
                <a:lnTo>
                  <a:pt x="0" y="65998"/>
                </a:lnTo>
                <a:close/>
              </a:path>
            </a:pathLst>
          </a:custGeom>
          <a:solidFill>
            <a:srgbClr val="E48312"/>
          </a:solidFill>
        </p:spPr>
        <p:txBody>
          <a:bodyPr wrap="square" lIns="0" tIns="0" rIns="0" bIns="0" rtlCol="0"/>
          <a:lstStyle/>
          <a:p>
            <a:endParaRPr/>
          </a:p>
        </p:txBody>
      </p:sp>
      <p:sp>
        <p:nvSpPr>
          <p:cNvPr id="3" name="object 3"/>
          <p:cNvSpPr/>
          <p:nvPr/>
        </p:nvSpPr>
        <p:spPr>
          <a:xfrm>
            <a:off x="1193531" y="1737845"/>
            <a:ext cx="9966960" cy="0"/>
          </a:xfrm>
          <a:custGeom>
            <a:avLst/>
            <a:gdLst/>
            <a:ahLst/>
            <a:cxnLst/>
            <a:rect l="l" t="t" r="r" b="b"/>
            <a:pathLst>
              <a:path w="9966960">
                <a:moveTo>
                  <a:pt x="0" y="0"/>
                </a:moveTo>
                <a:lnTo>
                  <a:pt x="9966960" y="1"/>
                </a:lnTo>
              </a:path>
            </a:pathLst>
          </a:custGeom>
          <a:ln w="8466">
            <a:solidFill>
              <a:srgbClr val="7F7F7F"/>
            </a:solidFill>
          </a:ln>
        </p:spPr>
        <p:txBody>
          <a:bodyPr wrap="square" lIns="0" tIns="0" rIns="0" bIns="0" rtlCol="0"/>
          <a:lstStyle/>
          <a:p>
            <a:endParaRPr/>
          </a:p>
        </p:txBody>
      </p:sp>
      <p:sp>
        <p:nvSpPr>
          <p:cNvPr id="4" name="object 4"/>
          <p:cNvSpPr txBox="1">
            <a:spLocks noGrp="1"/>
          </p:cNvSpPr>
          <p:nvPr>
            <p:ph type="title"/>
          </p:nvPr>
        </p:nvSpPr>
        <p:spPr>
          <a:xfrm>
            <a:off x="1176020" y="910166"/>
            <a:ext cx="6824980" cy="751488"/>
          </a:xfrm>
          <a:prstGeom prst="rect">
            <a:avLst/>
          </a:prstGeom>
        </p:spPr>
        <p:txBody>
          <a:bodyPr vert="horz" wrap="square" lIns="0" tIns="12700" rIns="0" bIns="0" rtlCol="0">
            <a:spAutoFit/>
          </a:bodyPr>
          <a:lstStyle/>
          <a:p>
            <a:pPr marL="12700">
              <a:lnSpc>
                <a:spcPct val="100000"/>
              </a:lnSpc>
              <a:spcBef>
                <a:spcPts val="100"/>
              </a:spcBef>
            </a:pPr>
            <a:r>
              <a:rPr lang="en-US" sz="4800" dirty="0">
                <a:solidFill>
                  <a:srgbClr val="404040"/>
                </a:solidFill>
              </a:rPr>
              <a:t>Installing </a:t>
            </a:r>
            <a:r>
              <a:rPr lang="en-US" sz="4800" dirty="0" err="1">
                <a:solidFill>
                  <a:srgbClr val="404040"/>
                </a:solidFill>
              </a:rPr>
              <a:t>Next.js</a:t>
            </a:r>
            <a:endParaRPr sz="4800" dirty="0"/>
          </a:p>
        </p:txBody>
      </p:sp>
      <p:sp>
        <p:nvSpPr>
          <p:cNvPr id="7" name="TextBox 6">
            <a:extLst>
              <a:ext uri="{FF2B5EF4-FFF2-40B4-BE49-F238E27FC236}">
                <a16:creationId xmlns:a16="http://schemas.microsoft.com/office/drawing/2014/main" id="{AFBA96A7-5F05-3842-8A2C-899733C37A06}"/>
              </a:ext>
            </a:extLst>
          </p:cNvPr>
          <p:cNvSpPr txBox="1"/>
          <p:nvPr/>
        </p:nvSpPr>
        <p:spPr>
          <a:xfrm>
            <a:off x="-10886" y="6629400"/>
            <a:ext cx="5192486" cy="276999"/>
          </a:xfrm>
          <a:prstGeom prst="rect">
            <a:avLst/>
          </a:prstGeom>
          <a:noFill/>
        </p:spPr>
        <p:txBody>
          <a:bodyPr wrap="square" rtlCol="0">
            <a:spAutoFit/>
          </a:bodyPr>
          <a:lstStyle/>
          <a:p>
            <a:r>
              <a:rPr lang="en-US" sz="1200" dirty="0"/>
              <a:t>Source:  https://</a:t>
            </a:r>
            <a:r>
              <a:rPr lang="en-US" sz="1200" dirty="0" err="1"/>
              <a:t>reactjs.org</a:t>
            </a:r>
            <a:r>
              <a:rPr lang="en-US" sz="1200" dirty="0"/>
              <a:t>/docs/handling-</a:t>
            </a:r>
            <a:r>
              <a:rPr lang="en-US" sz="1200" dirty="0" err="1"/>
              <a:t>events.html</a:t>
            </a:r>
            <a:endParaRPr lang="en-US" sz="1200" dirty="0"/>
          </a:p>
        </p:txBody>
      </p:sp>
      <p:pic>
        <p:nvPicPr>
          <p:cNvPr id="10" name="Picture 9" descr="A screenshot of a cell phone&#13;&#10;&#13;&#10;Description automatically generated">
            <a:extLst>
              <a:ext uri="{FF2B5EF4-FFF2-40B4-BE49-F238E27FC236}">
                <a16:creationId xmlns:a16="http://schemas.microsoft.com/office/drawing/2014/main" id="{31B4CE0F-558F-7D48-8226-D3EAA8AB9E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400" y="2252134"/>
            <a:ext cx="8216900" cy="3695700"/>
          </a:xfrm>
          <a:prstGeom prst="rect">
            <a:avLst/>
          </a:prstGeom>
        </p:spPr>
      </p:pic>
    </p:spTree>
    <p:extLst>
      <p:ext uri="{BB962C8B-B14F-4D97-AF65-F5344CB8AC3E}">
        <p14:creationId xmlns:p14="http://schemas.microsoft.com/office/powerpoint/2010/main" val="3944293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34316"/>
            <a:ext cx="12192000" cy="66040"/>
          </a:xfrm>
          <a:custGeom>
            <a:avLst/>
            <a:gdLst/>
            <a:ahLst/>
            <a:cxnLst/>
            <a:rect l="l" t="t" r="r" b="b"/>
            <a:pathLst>
              <a:path w="12192000" h="66039">
                <a:moveTo>
                  <a:pt x="0" y="65998"/>
                </a:moveTo>
                <a:lnTo>
                  <a:pt x="12192001" y="65998"/>
                </a:lnTo>
                <a:lnTo>
                  <a:pt x="12192001" y="0"/>
                </a:lnTo>
                <a:lnTo>
                  <a:pt x="0" y="0"/>
                </a:lnTo>
                <a:lnTo>
                  <a:pt x="0" y="65998"/>
                </a:lnTo>
                <a:close/>
              </a:path>
            </a:pathLst>
          </a:custGeom>
          <a:solidFill>
            <a:srgbClr val="E48312"/>
          </a:solidFill>
        </p:spPr>
        <p:txBody>
          <a:bodyPr wrap="square" lIns="0" tIns="0" rIns="0" bIns="0" rtlCol="0"/>
          <a:lstStyle/>
          <a:p>
            <a:endParaRPr/>
          </a:p>
        </p:txBody>
      </p:sp>
      <p:sp>
        <p:nvSpPr>
          <p:cNvPr id="3" name="object 3"/>
          <p:cNvSpPr/>
          <p:nvPr/>
        </p:nvSpPr>
        <p:spPr>
          <a:xfrm>
            <a:off x="1193531" y="1737845"/>
            <a:ext cx="9966960" cy="0"/>
          </a:xfrm>
          <a:custGeom>
            <a:avLst/>
            <a:gdLst/>
            <a:ahLst/>
            <a:cxnLst/>
            <a:rect l="l" t="t" r="r" b="b"/>
            <a:pathLst>
              <a:path w="9966960">
                <a:moveTo>
                  <a:pt x="0" y="0"/>
                </a:moveTo>
                <a:lnTo>
                  <a:pt x="9966960" y="1"/>
                </a:lnTo>
              </a:path>
            </a:pathLst>
          </a:custGeom>
          <a:ln w="8466">
            <a:solidFill>
              <a:srgbClr val="7F7F7F"/>
            </a:solidFill>
          </a:ln>
        </p:spPr>
        <p:txBody>
          <a:bodyPr wrap="square" lIns="0" tIns="0" rIns="0" bIns="0" rtlCol="0"/>
          <a:lstStyle/>
          <a:p>
            <a:endParaRPr/>
          </a:p>
        </p:txBody>
      </p:sp>
      <p:sp>
        <p:nvSpPr>
          <p:cNvPr id="4" name="object 4"/>
          <p:cNvSpPr txBox="1">
            <a:spLocks noGrp="1"/>
          </p:cNvSpPr>
          <p:nvPr>
            <p:ph type="title"/>
          </p:nvPr>
        </p:nvSpPr>
        <p:spPr>
          <a:xfrm>
            <a:off x="1176020" y="910166"/>
            <a:ext cx="6824980" cy="751488"/>
          </a:xfrm>
          <a:prstGeom prst="rect">
            <a:avLst/>
          </a:prstGeom>
        </p:spPr>
        <p:txBody>
          <a:bodyPr vert="horz" wrap="square" lIns="0" tIns="12700" rIns="0" bIns="0" rtlCol="0">
            <a:spAutoFit/>
          </a:bodyPr>
          <a:lstStyle/>
          <a:p>
            <a:pPr marL="12700">
              <a:lnSpc>
                <a:spcPct val="100000"/>
              </a:lnSpc>
              <a:spcBef>
                <a:spcPts val="100"/>
              </a:spcBef>
            </a:pPr>
            <a:r>
              <a:rPr lang="en-US" sz="4800" dirty="0">
                <a:solidFill>
                  <a:srgbClr val="404040"/>
                </a:solidFill>
              </a:rPr>
              <a:t>Installing </a:t>
            </a:r>
            <a:r>
              <a:rPr lang="en-US" sz="4800" dirty="0" err="1">
                <a:solidFill>
                  <a:srgbClr val="404040"/>
                </a:solidFill>
              </a:rPr>
              <a:t>Next.js</a:t>
            </a:r>
            <a:endParaRPr sz="4800" dirty="0"/>
          </a:p>
        </p:txBody>
      </p:sp>
      <p:sp>
        <p:nvSpPr>
          <p:cNvPr id="7" name="TextBox 6">
            <a:extLst>
              <a:ext uri="{FF2B5EF4-FFF2-40B4-BE49-F238E27FC236}">
                <a16:creationId xmlns:a16="http://schemas.microsoft.com/office/drawing/2014/main" id="{AFBA96A7-5F05-3842-8A2C-899733C37A06}"/>
              </a:ext>
            </a:extLst>
          </p:cNvPr>
          <p:cNvSpPr txBox="1"/>
          <p:nvPr/>
        </p:nvSpPr>
        <p:spPr>
          <a:xfrm>
            <a:off x="-10886" y="6629400"/>
            <a:ext cx="5192486" cy="276999"/>
          </a:xfrm>
          <a:prstGeom prst="rect">
            <a:avLst/>
          </a:prstGeom>
          <a:noFill/>
        </p:spPr>
        <p:txBody>
          <a:bodyPr wrap="square" rtlCol="0">
            <a:spAutoFit/>
          </a:bodyPr>
          <a:lstStyle/>
          <a:p>
            <a:r>
              <a:rPr lang="en-US" sz="1200" dirty="0"/>
              <a:t>Source:  https://</a:t>
            </a:r>
            <a:r>
              <a:rPr lang="en-US" sz="1200" dirty="0" err="1"/>
              <a:t>reactjs.org</a:t>
            </a:r>
            <a:r>
              <a:rPr lang="en-US" sz="1200" dirty="0"/>
              <a:t>/docs/handling-</a:t>
            </a:r>
            <a:r>
              <a:rPr lang="en-US" sz="1200" dirty="0" err="1"/>
              <a:t>events.html</a:t>
            </a:r>
            <a:endParaRPr lang="en-US" sz="1200" dirty="0"/>
          </a:p>
        </p:txBody>
      </p:sp>
      <p:pic>
        <p:nvPicPr>
          <p:cNvPr id="10" name="Picture 9">
            <a:extLst>
              <a:ext uri="{FF2B5EF4-FFF2-40B4-BE49-F238E27FC236}">
                <a16:creationId xmlns:a16="http://schemas.microsoft.com/office/drawing/2014/main" id="{31B4CE0F-558F-7D48-8226-D3EAA8AB9E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1800" y="1803885"/>
            <a:ext cx="5977128" cy="4510377"/>
          </a:xfrm>
          <a:prstGeom prst="rect">
            <a:avLst/>
          </a:prstGeom>
        </p:spPr>
      </p:pic>
    </p:spTree>
    <p:extLst>
      <p:ext uri="{BB962C8B-B14F-4D97-AF65-F5344CB8AC3E}">
        <p14:creationId xmlns:p14="http://schemas.microsoft.com/office/powerpoint/2010/main" val="3675855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34316"/>
            <a:ext cx="12192000" cy="66040"/>
          </a:xfrm>
          <a:custGeom>
            <a:avLst/>
            <a:gdLst/>
            <a:ahLst/>
            <a:cxnLst/>
            <a:rect l="l" t="t" r="r" b="b"/>
            <a:pathLst>
              <a:path w="12192000" h="66039">
                <a:moveTo>
                  <a:pt x="0" y="65998"/>
                </a:moveTo>
                <a:lnTo>
                  <a:pt x="12192001" y="65998"/>
                </a:lnTo>
                <a:lnTo>
                  <a:pt x="12192001" y="0"/>
                </a:lnTo>
                <a:lnTo>
                  <a:pt x="0" y="0"/>
                </a:lnTo>
                <a:lnTo>
                  <a:pt x="0" y="65998"/>
                </a:lnTo>
                <a:close/>
              </a:path>
            </a:pathLst>
          </a:custGeom>
          <a:solidFill>
            <a:srgbClr val="E48312"/>
          </a:solidFill>
        </p:spPr>
        <p:txBody>
          <a:bodyPr wrap="square" lIns="0" tIns="0" rIns="0" bIns="0" rtlCol="0"/>
          <a:lstStyle/>
          <a:p>
            <a:endParaRPr/>
          </a:p>
        </p:txBody>
      </p:sp>
      <p:sp>
        <p:nvSpPr>
          <p:cNvPr id="3" name="object 3"/>
          <p:cNvSpPr/>
          <p:nvPr/>
        </p:nvSpPr>
        <p:spPr>
          <a:xfrm>
            <a:off x="1193531" y="1737845"/>
            <a:ext cx="9966960" cy="0"/>
          </a:xfrm>
          <a:custGeom>
            <a:avLst/>
            <a:gdLst/>
            <a:ahLst/>
            <a:cxnLst/>
            <a:rect l="l" t="t" r="r" b="b"/>
            <a:pathLst>
              <a:path w="9966960">
                <a:moveTo>
                  <a:pt x="0" y="0"/>
                </a:moveTo>
                <a:lnTo>
                  <a:pt x="9966960" y="1"/>
                </a:lnTo>
              </a:path>
            </a:pathLst>
          </a:custGeom>
          <a:ln w="8466">
            <a:solidFill>
              <a:srgbClr val="7F7F7F"/>
            </a:solidFill>
          </a:ln>
        </p:spPr>
        <p:txBody>
          <a:bodyPr wrap="square" lIns="0" tIns="0" rIns="0" bIns="0" rtlCol="0"/>
          <a:lstStyle/>
          <a:p>
            <a:endParaRPr/>
          </a:p>
        </p:txBody>
      </p:sp>
      <p:sp>
        <p:nvSpPr>
          <p:cNvPr id="4" name="object 4"/>
          <p:cNvSpPr txBox="1">
            <a:spLocks noGrp="1"/>
          </p:cNvSpPr>
          <p:nvPr>
            <p:ph type="title"/>
          </p:nvPr>
        </p:nvSpPr>
        <p:spPr>
          <a:xfrm>
            <a:off x="1176020" y="910166"/>
            <a:ext cx="6824980" cy="751488"/>
          </a:xfrm>
          <a:prstGeom prst="rect">
            <a:avLst/>
          </a:prstGeom>
        </p:spPr>
        <p:txBody>
          <a:bodyPr vert="horz" wrap="square" lIns="0" tIns="12700" rIns="0" bIns="0" rtlCol="0">
            <a:spAutoFit/>
          </a:bodyPr>
          <a:lstStyle/>
          <a:p>
            <a:pPr marL="12700">
              <a:lnSpc>
                <a:spcPct val="100000"/>
              </a:lnSpc>
              <a:spcBef>
                <a:spcPts val="100"/>
              </a:spcBef>
            </a:pPr>
            <a:r>
              <a:rPr lang="en-US" sz="4800" dirty="0">
                <a:solidFill>
                  <a:srgbClr val="404040"/>
                </a:solidFill>
              </a:rPr>
              <a:t>Automatic Code Splitting</a:t>
            </a:r>
            <a:endParaRPr sz="4800" dirty="0"/>
          </a:p>
        </p:txBody>
      </p:sp>
      <p:sp>
        <p:nvSpPr>
          <p:cNvPr id="7" name="TextBox 6">
            <a:extLst>
              <a:ext uri="{FF2B5EF4-FFF2-40B4-BE49-F238E27FC236}">
                <a16:creationId xmlns:a16="http://schemas.microsoft.com/office/drawing/2014/main" id="{AFBA96A7-5F05-3842-8A2C-899733C37A06}"/>
              </a:ext>
            </a:extLst>
          </p:cNvPr>
          <p:cNvSpPr txBox="1"/>
          <p:nvPr/>
        </p:nvSpPr>
        <p:spPr>
          <a:xfrm>
            <a:off x="-10886" y="6629400"/>
            <a:ext cx="5192486" cy="276999"/>
          </a:xfrm>
          <a:prstGeom prst="rect">
            <a:avLst/>
          </a:prstGeom>
          <a:noFill/>
        </p:spPr>
        <p:txBody>
          <a:bodyPr wrap="square" rtlCol="0">
            <a:spAutoFit/>
          </a:bodyPr>
          <a:lstStyle/>
          <a:p>
            <a:r>
              <a:rPr lang="en-US" sz="1200" dirty="0"/>
              <a:t>Source:  https://</a:t>
            </a:r>
            <a:r>
              <a:rPr lang="en-US" sz="1200" dirty="0" err="1"/>
              <a:t>reactjs.org</a:t>
            </a:r>
            <a:r>
              <a:rPr lang="en-US" sz="1200" dirty="0"/>
              <a:t>/docs/handling-</a:t>
            </a:r>
            <a:r>
              <a:rPr lang="en-US" sz="1200" dirty="0" err="1"/>
              <a:t>events.html</a:t>
            </a:r>
            <a:endParaRPr lang="en-US" sz="1200" dirty="0"/>
          </a:p>
        </p:txBody>
      </p:sp>
      <p:pic>
        <p:nvPicPr>
          <p:cNvPr id="6" name="Picture 5" descr="A screenshot of a social media post&#13;&#10;&#13;&#10;Description automatically generated">
            <a:extLst>
              <a:ext uri="{FF2B5EF4-FFF2-40B4-BE49-F238E27FC236}">
                <a16:creationId xmlns:a16="http://schemas.microsoft.com/office/drawing/2014/main" id="{E1FD322A-60F5-CD41-B0E9-BFF673E784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8300" y="1814037"/>
            <a:ext cx="8915400" cy="4559300"/>
          </a:xfrm>
          <a:prstGeom prst="rect">
            <a:avLst/>
          </a:prstGeom>
        </p:spPr>
      </p:pic>
    </p:spTree>
    <p:extLst>
      <p:ext uri="{BB962C8B-B14F-4D97-AF65-F5344CB8AC3E}">
        <p14:creationId xmlns:p14="http://schemas.microsoft.com/office/powerpoint/2010/main" val="2870306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34316"/>
            <a:ext cx="12192000" cy="66040"/>
          </a:xfrm>
          <a:custGeom>
            <a:avLst/>
            <a:gdLst/>
            <a:ahLst/>
            <a:cxnLst/>
            <a:rect l="l" t="t" r="r" b="b"/>
            <a:pathLst>
              <a:path w="12192000" h="66039">
                <a:moveTo>
                  <a:pt x="0" y="65998"/>
                </a:moveTo>
                <a:lnTo>
                  <a:pt x="12192001" y="65998"/>
                </a:lnTo>
                <a:lnTo>
                  <a:pt x="12192001" y="0"/>
                </a:lnTo>
                <a:lnTo>
                  <a:pt x="0" y="0"/>
                </a:lnTo>
                <a:lnTo>
                  <a:pt x="0" y="65998"/>
                </a:lnTo>
                <a:close/>
              </a:path>
            </a:pathLst>
          </a:custGeom>
          <a:solidFill>
            <a:srgbClr val="E48312"/>
          </a:solidFill>
        </p:spPr>
        <p:txBody>
          <a:bodyPr wrap="square" lIns="0" tIns="0" rIns="0" bIns="0" rtlCol="0"/>
          <a:lstStyle/>
          <a:p>
            <a:endParaRPr/>
          </a:p>
        </p:txBody>
      </p:sp>
      <p:sp>
        <p:nvSpPr>
          <p:cNvPr id="3" name="object 3"/>
          <p:cNvSpPr/>
          <p:nvPr/>
        </p:nvSpPr>
        <p:spPr>
          <a:xfrm>
            <a:off x="1193531" y="1737845"/>
            <a:ext cx="9966960" cy="0"/>
          </a:xfrm>
          <a:custGeom>
            <a:avLst/>
            <a:gdLst/>
            <a:ahLst/>
            <a:cxnLst/>
            <a:rect l="l" t="t" r="r" b="b"/>
            <a:pathLst>
              <a:path w="9966960">
                <a:moveTo>
                  <a:pt x="0" y="0"/>
                </a:moveTo>
                <a:lnTo>
                  <a:pt x="9966960" y="1"/>
                </a:lnTo>
              </a:path>
            </a:pathLst>
          </a:custGeom>
          <a:ln w="8466">
            <a:solidFill>
              <a:srgbClr val="7F7F7F"/>
            </a:solidFill>
          </a:ln>
        </p:spPr>
        <p:txBody>
          <a:bodyPr wrap="square" lIns="0" tIns="0" rIns="0" bIns="0" rtlCol="0"/>
          <a:lstStyle/>
          <a:p>
            <a:endParaRPr/>
          </a:p>
        </p:txBody>
      </p:sp>
      <p:sp>
        <p:nvSpPr>
          <p:cNvPr id="4" name="object 4"/>
          <p:cNvSpPr txBox="1">
            <a:spLocks noGrp="1"/>
          </p:cNvSpPr>
          <p:nvPr>
            <p:ph type="title"/>
          </p:nvPr>
        </p:nvSpPr>
        <p:spPr>
          <a:xfrm>
            <a:off x="1176020" y="910166"/>
            <a:ext cx="6824980" cy="751488"/>
          </a:xfrm>
          <a:prstGeom prst="rect">
            <a:avLst/>
          </a:prstGeom>
        </p:spPr>
        <p:txBody>
          <a:bodyPr vert="horz" wrap="square" lIns="0" tIns="12700" rIns="0" bIns="0" rtlCol="0">
            <a:spAutoFit/>
          </a:bodyPr>
          <a:lstStyle/>
          <a:p>
            <a:pPr marL="12700">
              <a:lnSpc>
                <a:spcPct val="100000"/>
              </a:lnSpc>
              <a:spcBef>
                <a:spcPts val="100"/>
              </a:spcBef>
            </a:pPr>
            <a:r>
              <a:rPr lang="en-US" sz="4800" dirty="0">
                <a:solidFill>
                  <a:srgbClr val="404040"/>
                </a:solidFill>
              </a:rPr>
              <a:t>Static Files</a:t>
            </a:r>
            <a:endParaRPr sz="4800" dirty="0"/>
          </a:p>
        </p:txBody>
      </p:sp>
      <p:sp>
        <p:nvSpPr>
          <p:cNvPr id="7" name="TextBox 6">
            <a:extLst>
              <a:ext uri="{FF2B5EF4-FFF2-40B4-BE49-F238E27FC236}">
                <a16:creationId xmlns:a16="http://schemas.microsoft.com/office/drawing/2014/main" id="{AFBA96A7-5F05-3842-8A2C-899733C37A06}"/>
              </a:ext>
            </a:extLst>
          </p:cNvPr>
          <p:cNvSpPr txBox="1"/>
          <p:nvPr/>
        </p:nvSpPr>
        <p:spPr>
          <a:xfrm>
            <a:off x="-10886" y="6629400"/>
            <a:ext cx="5192486" cy="276999"/>
          </a:xfrm>
          <a:prstGeom prst="rect">
            <a:avLst/>
          </a:prstGeom>
          <a:noFill/>
        </p:spPr>
        <p:txBody>
          <a:bodyPr wrap="square" rtlCol="0">
            <a:spAutoFit/>
          </a:bodyPr>
          <a:lstStyle/>
          <a:p>
            <a:r>
              <a:rPr lang="en-US" sz="1200" dirty="0"/>
              <a:t>Source:  https://</a:t>
            </a:r>
            <a:r>
              <a:rPr lang="en-US" sz="1200" dirty="0" err="1"/>
              <a:t>reactjs.org</a:t>
            </a:r>
            <a:r>
              <a:rPr lang="en-US" sz="1200" dirty="0"/>
              <a:t>/docs/handling-</a:t>
            </a:r>
            <a:r>
              <a:rPr lang="en-US" sz="1200" dirty="0" err="1"/>
              <a:t>events.html</a:t>
            </a:r>
            <a:endParaRPr lang="en-US" sz="1200" dirty="0"/>
          </a:p>
        </p:txBody>
      </p:sp>
      <p:pic>
        <p:nvPicPr>
          <p:cNvPr id="8" name="Picture 7" descr="A screenshot of a social media post&#10;&#10;Description automatically generated">
            <a:extLst>
              <a:ext uri="{FF2B5EF4-FFF2-40B4-BE49-F238E27FC236}">
                <a16:creationId xmlns:a16="http://schemas.microsoft.com/office/drawing/2014/main" id="{E6C4E603-0B0B-894A-8448-DC608CCD35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4977" y="1161416"/>
            <a:ext cx="6603492" cy="4981956"/>
          </a:xfrm>
          <a:prstGeom prst="rect">
            <a:avLst/>
          </a:prstGeom>
        </p:spPr>
      </p:pic>
    </p:spTree>
    <p:extLst>
      <p:ext uri="{BB962C8B-B14F-4D97-AF65-F5344CB8AC3E}">
        <p14:creationId xmlns:p14="http://schemas.microsoft.com/office/powerpoint/2010/main" val="193864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34316"/>
            <a:ext cx="12192000" cy="66040"/>
          </a:xfrm>
          <a:custGeom>
            <a:avLst/>
            <a:gdLst/>
            <a:ahLst/>
            <a:cxnLst/>
            <a:rect l="l" t="t" r="r" b="b"/>
            <a:pathLst>
              <a:path w="12192000" h="66039">
                <a:moveTo>
                  <a:pt x="0" y="65998"/>
                </a:moveTo>
                <a:lnTo>
                  <a:pt x="12192001" y="65998"/>
                </a:lnTo>
                <a:lnTo>
                  <a:pt x="12192001" y="0"/>
                </a:lnTo>
                <a:lnTo>
                  <a:pt x="0" y="0"/>
                </a:lnTo>
                <a:lnTo>
                  <a:pt x="0" y="65998"/>
                </a:lnTo>
                <a:close/>
              </a:path>
            </a:pathLst>
          </a:custGeom>
          <a:solidFill>
            <a:srgbClr val="E48312"/>
          </a:solidFill>
        </p:spPr>
        <p:txBody>
          <a:bodyPr wrap="square" lIns="0" tIns="0" rIns="0" bIns="0" rtlCol="0"/>
          <a:lstStyle/>
          <a:p>
            <a:endParaRPr/>
          </a:p>
        </p:txBody>
      </p:sp>
      <p:sp>
        <p:nvSpPr>
          <p:cNvPr id="3" name="object 3"/>
          <p:cNvSpPr/>
          <p:nvPr/>
        </p:nvSpPr>
        <p:spPr>
          <a:xfrm>
            <a:off x="1193531" y="1737845"/>
            <a:ext cx="9966960" cy="0"/>
          </a:xfrm>
          <a:custGeom>
            <a:avLst/>
            <a:gdLst/>
            <a:ahLst/>
            <a:cxnLst/>
            <a:rect l="l" t="t" r="r" b="b"/>
            <a:pathLst>
              <a:path w="9966960">
                <a:moveTo>
                  <a:pt x="0" y="0"/>
                </a:moveTo>
                <a:lnTo>
                  <a:pt x="9966960" y="1"/>
                </a:lnTo>
              </a:path>
            </a:pathLst>
          </a:custGeom>
          <a:ln w="8466">
            <a:solidFill>
              <a:srgbClr val="7F7F7F"/>
            </a:solidFill>
          </a:ln>
        </p:spPr>
        <p:txBody>
          <a:bodyPr wrap="square" lIns="0" tIns="0" rIns="0" bIns="0" rtlCol="0"/>
          <a:lstStyle/>
          <a:p>
            <a:endParaRPr/>
          </a:p>
        </p:txBody>
      </p:sp>
      <p:sp>
        <p:nvSpPr>
          <p:cNvPr id="4" name="object 4"/>
          <p:cNvSpPr txBox="1">
            <a:spLocks noGrp="1"/>
          </p:cNvSpPr>
          <p:nvPr>
            <p:ph type="title"/>
          </p:nvPr>
        </p:nvSpPr>
        <p:spPr>
          <a:xfrm>
            <a:off x="1176020" y="910166"/>
            <a:ext cx="8915400" cy="751488"/>
          </a:xfrm>
          <a:prstGeom prst="rect">
            <a:avLst/>
          </a:prstGeom>
        </p:spPr>
        <p:txBody>
          <a:bodyPr vert="horz" wrap="square" lIns="0" tIns="12700" rIns="0" bIns="0" rtlCol="0">
            <a:spAutoFit/>
          </a:bodyPr>
          <a:lstStyle/>
          <a:p>
            <a:pPr marL="12700">
              <a:lnSpc>
                <a:spcPct val="100000"/>
              </a:lnSpc>
              <a:spcBef>
                <a:spcPts val="100"/>
              </a:spcBef>
            </a:pPr>
            <a:r>
              <a:rPr lang="en-US" sz="4800" dirty="0">
                <a:solidFill>
                  <a:srgbClr val="404040"/>
                </a:solidFill>
              </a:rPr>
              <a:t>Navigating Between Pages</a:t>
            </a:r>
            <a:endParaRPr sz="4800" dirty="0"/>
          </a:p>
        </p:txBody>
      </p:sp>
      <p:sp>
        <p:nvSpPr>
          <p:cNvPr id="7" name="TextBox 6">
            <a:extLst>
              <a:ext uri="{FF2B5EF4-FFF2-40B4-BE49-F238E27FC236}">
                <a16:creationId xmlns:a16="http://schemas.microsoft.com/office/drawing/2014/main" id="{AFBA96A7-5F05-3842-8A2C-899733C37A06}"/>
              </a:ext>
            </a:extLst>
          </p:cNvPr>
          <p:cNvSpPr txBox="1"/>
          <p:nvPr/>
        </p:nvSpPr>
        <p:spPr>
          <a:xfrm>
            <a:off x="-10886" y="6629400"/>
            <a:ext cx="5192486" cy="276999"/>
          </a:xfrm>
          <a:prstGeom prst="rect">
            <a:avLst/>
          </a:prstGeom>
          <a:noFill/>
        </p:spPr>
        <p:txBody>
          <a:bodyPr wrap="square" rtlCol="0">
            <a:spAutoFit/>
          </a:bodyPr>
          <a:lstStyle/>
          <a:p>
            <a:r>
              <a:rPr lang="en-US" sz="1200" dirty="0"/>
              <a:t>Source:  https://</a:t>
            </a:r>
            <a:r>
              <a:rPr lang="en-US" sz="1200" dirty="0" err="1"/>
              <a:t>reactjs.org</a:t>
            </a:r>
            <a:r>
              <a:rPr lang="en-US" sz="1200" dirty="0"/>
              <a:t>/docs/handling-</a:t>
            </a:r>
            <a:r>
              <a:rPr lang="en-US" sz="1200" dirty="0" err="1"/>
              <a:t>events.html</a:t>
            </a:r>
            <a:endParaRPr lang="en-US" sz="1200" dirty="0"/>
          </a:p>
        </p:txBody>
      </p:sp>
      <p:pic>
        <p:nvPicPr>
          <p:cNvPr id="8" name="Picture 7" descr="A screenshot of a cell phone&#10;&#10;Description automatically generated">
            <a:extLst>
              <a:ext uri="{FF2B5EF4-FFF2-40B4-BE49-F238E27FC236}">
                <a16:creationId xmlns:a16="http://schemas.microsoft.com/office/drawing/2014/main" id="{128737C1-C3F7-A748-A3C4-4EC576220D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1814037"/>
            <a:ext cx="3835400" cy="4178300"/>
          </a:xfrm>
          <a:prstGeom prst="rect">
            <a:avLst/>
          </a:prstGeom>
        </p:spPr>
      </p:pic>
      <p:pic>
        <p:nvPicPr>
          <p:cNvPr id="10" name="Picture 9" descr="A picture containing clock, meter&#10;&#10;Description automatically generated">
            <a:extLst>
              <a:ext uri="{FF2B5EF4-FFF2-40B4-BE49-F238E27FC236}">
                <a16:creationId xmlns:a16="http://schemas.microsoft.com/office/drawing/2014/main" id="{9F5CCA39-A95F-594B-8471-9FBE0C7D33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6400" y="3141187"/>
            <a:ext cx="5549900" cy="762000"/>
          </a:xfrm>
          <a:prstGeom prst="rect">
            <a:avLst/>
          </a:prstGeom>
        </p:spPr>
      </p:pic>
      <p:sp>
        <p:nvSpPr>
          <p:cNvPr id="11" name="TextBox 10">
            <a:extLst>
              <a:ext uri="{FF2B5EF4-FFF2-40B4-BE49-F238E27FC236}">
                <a16:creationId xmlns:a16="http://schemas.microsoft.com/office/drawing/2014/main" id="{52664266-CED4-F549-B3F4-957AAC01BFFF}"/>
              </a:ext>
            </a:extLst>
          </p:cNvPr>
          <p:cNvSpPr txBox="1"/>
          <p:nvPr/>
        </p:nvSpPr>
        <p:spPr>
          <a:xfrm>
            <a:off x="5633720" y="2003633"/>
            <a:ext cx="4881880" cy="646331"/>
          </a:xfrm>
          <a:prstGeom prst="rect">
            <a:avLst/>
          </a:prstGeom>
          <a:noFill/>
        </p:spPr>
        <p:txBody>
          <a:bodyPr wrap="square" rtlCol="0">
            <a:spAutoFit/>
          </a:bodyPr>
          <a:lstStyle/>
          <a:p>
            <a:r>
              <a:rPr lang="en-US" dirty="0"/>
              <a:t>You can also use the as attribute to show a prettier link (more for dynamic URLs)</a:t>
            </a:r>
          </a:p>
        </p:txBody>
      </p:sp>
      <p:pic>
        <p:nvPicPr>
          <p:cNvPr id="13" name="Picture 12" descr="A picture containing indoor, tree, bird&#10;&#10;Description automatically generated">
            <a:extLst>
              <a:ext uri="{FF2B5EF4-FFF2-40B4-BE49-F238E27FC236}">
                <a16:creationId xmlns:a16="http://schemas.microsoft.com/office/drawing/2014/main" id="{B6A7FE69-B6BA-8D4B-9943-0C72B4F1281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70806" y="4015205"/>
            <a:ext cx="7181088" cy="2291334"/>
          </a:xfrm>
          <a:prstGeom prst="rect">
            <a:avLst/>
          </a:prstGeom>
        </p:spPr>
      </p:pic>
    </p:spTree>
    <p:extLst>
      <p:ext uri="{BB962C8B-B14F-4D97-AF65-F5344CB8AC3E}">
        <p14:creationId xmlns:p14="http://schemas.microsoft.com/office/powerpoint/2010/main" val="14164302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998E3"/>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9068</TotalTime>
  <Words>3765</Words>
  <Application>Microsoft Macintosh PowerPoint</Application>
  <PresentationFormat>Widescreen</PresentationFormat>
  <Paragraphs>201</Paragraphs>
  <Slides>25</Slides>
  <Notes>24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Calibri</vt:lpstr>
      <vt:lpstr>Office Theme</vt:lpstr>
      <vt:lpstr>Next.js</vt:lpstr>
      <vt:lpstr>What is Next.js?</vt:lpstr>
      <vt:lpstr>What is Next.js?</vt:lpstr>
      <vt:lpstr>Installing Next.js</vt:lpstr>
      <vt:lpstr>Installing Next.js</vt:lpstr>
      <vt:lpstr>Installing Next.js</vt:lpstr>
      <vt:lpstr>Automatic Code Splitting</vt:lpstr>
      <vt:lpstr>Static Files</vt:lpstr>
      <vt:lpstr>Navigating Between Pages</vt:lpstr>
      <vt:lpstr>Using Shared Components</vt:lpstr>
      <vt:lpstr>Using the Header Component</vt:lpstr>
      <vt:lpstr>Layout Component</vt:lpstr>
      <vt:lpstr>Create Dynamic Pages</vt:lpstr>
      <vt:lpstr>Create Dynamic Pages</vt:lpstr>
      <vt:lpstr>useRouter</vt:lpstr>
      <vt:lpstr>Clean URL’s with Dynamic Routing</vt:lpstr>
      <vt:lpstr>Clean URL’s with Dynamic Routing</vt:lpstr>
      <vt:lpstr>Clean URL’s with Dynamic Routing</vt:lpstr>
      <vt:lpstr>Fetching Data</vt:lpstr>
      <vt:lpstr>Fetching Data</vt:lpstr>
      <vt:lpstr>Fetching Data - getInitialProps</vt:lpstr>
      <vt:lpstr>Fetching Data – Reading the Data</vt:lpstr>
      <vt:lpstr>CSS</vt:lpstr>
      <vt:lpstr>CSS</vt:lpstr>
      <vt:lpstr>CSS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03 –  Component based Web  Development with React</dc:title>
  <cp:lastModifiedBy>Patrick Hill</cp:lastModifiedBy>
  <cp:revision>249</cp:revision>
  <cp:lastPrinted>2018-09-12T18:47:29Z</cp:lastPrinted>
  <dcterms:created xsi:type="dcterms:W3CDTF">2018-08-11T23:17:29Z</dcterms:created>
  <dcterms:modified xsi:type="dcterms:W3CDTF">2019-10-16T16:33:01Z</dcterms:modified>
</cp:coreProperties>
</file>