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8D4ED-254D-4355-86CC-94347AB29F4D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C6E5F-5465-41FC-A477-5A1F6659AA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6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C6E5F-5465-41FC-A477-5A1F6659AA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F5A3-3587-4793-8D19-D694308280FA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56F0-CCA3-4E0F-A2EA-918D726949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F5A3-3587-4793-8D19-D694308280FA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56F0-CCA3-4E0F-A2EA-918D726949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F5A3-3587-4793-8D19-D694308280FA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56F0-CCA3-4E0F-A2EA-918D726949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F5A3-3587-4793-8D19-D694308280FA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56F0-CCA3-4E0F-A2EA-918D726949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F5A3-3587-4793-8D19-D694308280FA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56F0-CCA3-4E0F-A2EA-918D726949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F5A3-3587-4793-8D19-D694308280FA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56F0-CCA3-4E0F-A2EA-918D726949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F5A3-3587-4793-8D19-D694308280FA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56F0-CCA3-4E0F-A2EA-918D726949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F5A3-3587-4793-8D19-D694308280FA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56F0-CCA3-4E0F-A2EA-918D726949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F5A3-3587-4793-8D19-D694308280FA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56F0-CCA3-4E0F-A2EA-918D726949D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F5A3-3587-4793-8D19-D694308280FA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56F0-CCA3-4E0F-A2EA-918D726949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F5A3-3587-4793-8D19-D694308280FA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6656F0-CCA3-4E0F-A2EA-918D726949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B6656F0-CCA3-4E0F-A2EA-918D726949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F9F5A3-3587-4793-8D19-D694308280FA}" type="datetimeFigureOut">
              <a:rPr lang="en-US" smtClean="0"/>
              <a:t>7/16/2018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datacenter.techtarget.com/definition/parallel-process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archexchange.techtarget.com/definition/cluster" TargetMode="External"/><Relationship Id="rId4" Type="http://schemas.openxmlformats.org/officeDocument/2006/relationships/hyperlink" Target="https://searchdatamanagement.techtarget.com/definition/data-analyti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882" y="768926"/>
            <a:ext cx="4684568" cy="304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430982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PRESENTED BY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Pratibha Bykod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        Sana Mohammadi Mulla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332" y="4431268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PRESENTED TO</a:t>
            </a:r>
            <a:r>
              <a:rPr lang="en-US" dirty="0" smtClean="0"/>
              <a:t>: Sachin Vastrad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spark?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524000"/>
            <a:ext cx="7620000" cy="4800600"/>
          </a:xfrm>
        </p:spPr>
        <p:txBody>
          <a:bodyPr/>
          <a:lstStyle/>
          <a:p>
            <a:r>
              <a:rPr lang="en-US" dirty="0" smtClean="0"/>
              <a:t>Most of the machine learning  Algorithms are iterative because each iteration can improve the result.</a:t>
            </a:r>
          </a:p>
          <a:p>
            <a:r>
              <a:rPr lang="en-US" dirty="0" smtClean="0"/>
              <a:t>Each iterations output is written to disk making it slow</a:t>
            </a:r>
          </a:p>
          <a:p>
            <a:endParaRPr lang="en-US" dirty="0"/>
          </a:p>
          <a:p>
            <a:r>
              <a:rPr lang="en-US" dirty="0" smtClean="0"/>
              <a:t>Execution flow:</a:t>
            </a:r>
          </a:p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09600" y="4229461"/>
            <a:ext cx="6858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 on </a:t>
            </a:r>
          </a:p>
          <a:p>
            <a:pPr algn="ctr"/>
            <a:r>
              <a:rPr lang="en-US" sz="1200" dirty="0" smtClean="0"/>
              <a:t>disk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5000" y="4649282"/>
            <a:ext cx="1066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 1</a:t>
            </a:r>
          </a:p>
          <a:p>
            <a:pPr algn="ctr"/>
            <a:r>
              <a:rPr lang="en-US" sz="1200" dirty="0" smtClean="0"/>
              <a:t>(in memory)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95400" y="4895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18" y="4836607"/>
            <a:ext cx="688975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81" y="4895200"/>
            <a:ext cx="688975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08" y="4854286"/>
            <a:ext cx="688975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390610" y="4649281"/>
            <a:ext cx="1105189" cy="57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RDD </a:t>
            </a:r>
            <a:r>
              <a:rPr lang="en-US" sz="1200" dirty="0" smtClean="0"/>
              <a:t>2</a:t>
            </a:r>
          </a:p>
          <a:p>
            <a:pPr algn="ctr"/>
            <a:r>
              <a:rPr lang="en-US" sz="1200" dirty="0" smtClean="0"/>
              <a:t>(in memory)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931133" y="4649281"/>
            <a:ext cx="1088667" cy="518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RDD </a:t>
            </a:r>
            <a:r>
              <a:rPr lang="en-US" sz="1200" dirty="0" smtClean="0"/>
              <a:t>3</a:t>
            </a:r>
            <a:endParaRPr lang="en-US" sz="1200" dirty="0"/>
          </a:p>
          <a:p>
            <a:pPr algn="ctr"/>
            <a:r>
              <a:rPr lang="en-US" sz="1200" dirty="0"/>
              <a:t>(in </a:t>
            </a:r>
            <a:r>
              <a:rPr lang="en-US" sz="1200" dirty="0" smtClean="0"/>
              <a:t>memory)</a:t>
            </a:r>
            <a:endParaRPr lang="en-US" sz="12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6477000" y="4230254"/>
            <a:ext cx="6858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Input on</a:t>
            </a:r>
          </a:p>
          <a:p>
            <a:pPr algn="ctr"/>
            <a:r>
              <a:rPr lang="en-US" sz="1200" dirty="0" smtClean="0"/>
              <a:t> </a:t>
            </a:r>
            <a:r>
              <a:rPr lang="en-US" sz="1200" dirty="0"/>
              <a:t>disk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81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Spark: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Apache spark?</a:t>
            </a:r>
          </a:p>
          <a:p>
            <a:pPr marL="114300" indent="0" algn="just">
              <a:buNone/>
            </a:pPr>
            <a:r>
              <a:rPr lang="en-US" dirty="0" smtClean="0"/>
              <a:t>                                    </a:t>
            </a:r>
            <a:r>
              <a:rPr lang="en-US" dirty="0"/>
              <a:t>Apache Spark is an open source </a:t>
            </a:r>
            <a:r>
              <a:rPr lang="en-US" u="sng" dirty="0">
                <a:hlinkClick r:id="rId3"/>
              </a:rPr>
              <a:t>parallel processing</a:t>
            </a:r>
            <a:r>
              <a:rPr lang="en-US" dirty="0"/>
              <a:t> framework for running large-scale </a:t>
            </a:r>
            <a:r>
              <a:rPr lang="en-US" u="sng" dirty="0" smtClean="0">
                <a:hlinkClick r:id="rId4"/>
              </a:rPr>
              <a:t>data analytics</a:t>
            </a:r>
            <a:r>
              <a:rPr lang="en-US" dirty="0"/>
              <a:t> applications across </a:t>
            </a:r>
            <a:r>
              <a:rPr lang="en-US" u="sng" dirty="0">
                <a:hlinkClick r:id="rId5"/>
              </a:rPr>
              <a:t>clustered</a:t>
            </a:r>
            <a:r>
              <a:rPr lang="en-US" dirty="0"/>
              <a:t> computers</a:t>
            </a:r>
            <a:r>
              <a:rPr lang="en-US" dirty="0" smtClean="0"/>
              <a:t>.</a:t>
            </a:r>
          </a:p>
          <a:p>
            <a:pPr marL="114300" indent="0" algn="just">
              <a:buNone/>
            </a:pPr>
            <a:endParaRPr lang="en-US" dirty="0" smtClean="0"/>
          </a:p>
          <a:p>
            <a:r>
              <a:rPr lang="en-US" dirty="0"/>
              <a:t> I</a:t>
            </a:r>
            <a:r>
              <a:rPr lang="en-US" dirty="0" smtClean="0"/>
              <a:t>nitially started at  UC Berkeley in 2009.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Provides high level in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Java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Scala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Python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24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6019800"/>
          </a:xfrm>
        </p:spPr>
        <p:txBody>
          <a:bodyPr>
            <a:normAutofit/>
          </a:bodyPr>
          <a:lstStyle/>
          <a:p>
            <a:r>
              <a:rPr lang="en-US" sz="2000" dirty="0"/>
              <a:t>Apache Spark provides four main </a:t>
            </a:r>
            <a:r>
              <a:rPr lang="en-US" sz="2000" dirty="0" smtClean="0"/>
              <a:t>sub modules, </a:t>
            </a:r>
            <a:r>
              <a:rPr lang="en-US" sz="2000" dirty="0"/>
              <a:t>which are SQL, MLlib, GraphX, </a:t>
            </a:r>
            <a:r>
              <a:rPr lang="en-US" sz="2000" dirty="0" smtClean="0"/>
              <a:t>and Streaming</a:t>
            </a:r>
            <a:r>
              <a:rPr lang="en-US" sz="20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1274618"/>
            <a:ext cx="1219200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27432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0" y="2743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MLlib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23509" y="27432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67400" y="26670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GraphX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468582" y="2286000"/>
            <a:ext cx="46274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68582" y="2286000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9" idx="0"/>
          </p:cNvCxnSpPr>
          <p:nvPr/>
        </p:nvCxnSpPr>
        <p:spPr>
          <a:xfrm>
            <a:off x="3352800" y="2286000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0"/>
          </p:cNvCxnSpPr>
          <p:nvPr/>
        </p:nvCxnSpPr>
        <p:spPr>
          <a:xfrm>
            <a:off x="5018809" y="2286000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96000" y="22860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</p:cNvCxnSpPr>
          <p:nvPr/>
        </p:nvCxnSpPr>
        <p:spPr>
          <a:xfrm>
            <a:off x="4038600" y="1898073"/>
            <a:ext cx="0" cy="387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90800" y="3733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sub modules of Apache Spark.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1218" y="4140139"/>
            <a:ext cx="526819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Streaming:</a:t>
            </a:r>
          </a:p>
          <a:p>
            <a:r>
              <a:rPr lang="en-US" dirty="0"/>
              <a:t>	</a:t>
            </a:r>
            <a:r>
              <a:rPr lang="en-US" dirty="0" smtClean="0"/>
              <a:t>stream process of live data stream.</a:t>
            </a:r>
          </a:p>
          <a:p>
            <a:r>
              <a:rPr lang="en-US" sz="2000" dirty="0" smtClean="0"/>
              <a:t>MLlib:</a:t>
            </a:r>
          </a:p>
          <a:p>
            <a:r>
              <a:rPr lang="en-US" dirty="0"/>
              <a:t>	</a:t>
            </a:r>
            <a:r>
              <a:rPr lang="en-US" dirty="0" smtClean="0"/>
              <a:t>Machine  learning algorithm.</a:t>
            </a:r>
          </a:p>
          <a:p>
            <a:r>
              <a:rPr lang="en-US" sz="2000" dirty="0" smtClean="0"/>
              <a:t>SQL:</a:t>
            </a:r>
          </a:p>
          <a:p>
            <a:r>
              <a:rPr lang="en-US" dirty="0"/>
              <a:t>	</a:t>
            </a:r>
            <a:r>
              <a:rPr lang="en-US" dirty="0" smtClean="0"/>
              <a:t>For SQL and unstructed data processing.</a:t>
            </a:r>
          </a:p>
          <a:p>
            <a:r>
              <a:rPr lang="en-US" sz="2000" dirty="0" smtClean="0"/>
              <a:t>GraphX:</a:t>
            </a:r>
          </a:p>
          <a:p>
            <a:r>
              <a:rPr lang="en-US" dirty="0"/>
              <a:t>	</a:t>
            </a:r>
            <a:r>
              <a:rPr lang="en-US" dirty="0" smtClean="0"/>
              <a:t>Graph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Resilient Distributed Dataset (RDD) – key Spark </a:t>
            </a:r>
            <a:r>
              <a:rPr lang="en-US" altLang="en-US" dirty="0" smtClean="0">
                <a:ea typeface="ＭＳ Ｐゴシック" pitchFamily="34" charset="-128"/>
              </a:rPr>
              <a:t>construct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Resilient Distributed Dataset (RDD) is a basic Abstraction in spark.</a:t>
            </a:r>
          </a:p>
          <a:p>
            <a:r>
              <a:rPr lang="en-US" dirty="0" smtClean="0"/>
              <a:t>RDDs represent data or transformations on data.</a:t>
            </a:r>
          </a:p>
          <a:p>
            <a:r>
              <a:rPr lang="en-US" dirty="0" smtClean="0"/>
              <a:t>Immutable, Collection of elements that can be operated in parallel.</a:t>
            </a:r>
          </a:p>
          <a:p>
            <a:r>
              <a:rPr lang="en-US" altLang="en-US" dirty="0">
                <a:ea typeface="ＭＳ Ｐゴシック" pitchFamily="34" charset="-128"/>
              </a:rPr>
              <a:t>Actions can be applied to RDDs; actions force calculations and return </a:t>
            </a:r>
            <a:r>
              <a:rPr lang="en-US" altLang="en-US" dirty="0" smtClean="0">
                <a:ea typeface="ＭＳ Ｐゴシック" pitchFamily="34" charset="-128"/>
              </a:rPr>
              <a:t>values.</a:t>
            </a:r>
          </a:p>
          <a:p>
            <a:r>
              <a:rPr lang="en-US" altLang="en-US" dirty="0">
                <a:ea typeface="ＭＳ Ｐゴシック" pitchFamily="34" charset="-128"/>
              </a:rPr>
              <a:t>Lazy evaluation: Nothing computed until an action requires </a:t>
            </a:r>
            <a:r>
              <a:rPr lang="en-US" altLang="en-US" dirty="0" smtClean="0">
                <a:ea typeface="ＭＳ Ｐゴシック" pitchFamily="34" charset="-128"/>
              </a:rPr>
              <a:t>it.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RDDs are best suited for applications that apply the same operation to all elements of a </a:t>
            </a:r>
            <a:r>
              <a:rPr lang="en-US" altLang="en-US" dirty="0" smtClean="0">
                <a:ea typeface="ＭＳ Ｐゴシック" pitchFamily="34" charset="-128"/>
              </a:rPr>
              <a:t>dataset.</a:t>
            </a:r>
            <a:endParaRPr lang="en-US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61722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 smtClean="0"/>
              <a:t>Spark Transformation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sz="2400" dirty="0" smtClean="0"/>
              <a:t>Basic operations-</a:t>
            </a:r>
          </a:p>
          <a:p>
            <a:pPr marL="777240" lvl="2" indent="0">
              <a:buNone/>
            </a:pPr>
            <a:r>
              <a:rPr lang="en-US" dirty="0" smtClean="0"/>
              <a:t>		</a:t>
            </a:r>
            <a:r>
              <a:rPr lang="en-US" sz="2000" dirty="0" smtClean="0"/>
              <a:t>Map</a:t>
            </a:r>
          </a:p>
          <a:p>
            <a:pPr marL="777240" lvl="2" indent="0">
              <a:buNone/>
            </a:pPr>
            <a:r>
              <a:rPr lang="en-US" sz="2000" dirty="0" smtClean="0"/>
              <a:t>		Filter</a:t>
            </a:r>
          </a:p>
          <a:p>
            <a:pPr marL="777240" lvl="2" indent="0">
              <a:buNone/>
            </a:pPr>
            <a:r>
              <a:rPr lang="en-US" sz="2000" dirty="0" smtClean="0"/>
              <a:t>		Persist</a:t>
            </a:r>
          </a:p>
          <a:p>
            <a:pPr marL="777240" lvl="2" indent="0">
              <a:buNone/>
            </a:pPr>
            <a:endParaRPr lang="en-US" sz="2000" dirty="0" smtClean="0"/>
          </a:p>
          <a:p>
            <a:pPr marL="777240" lvl="2" indent="0">
              <a:buNone/>
            </a:pPr>
            <a:r>
              <a:rPr lang="en-US" sz="2400" dirty="0" smtClean="0"/>
              <a:t>Set operations-</a:t>
            </a:r>
          </a:p>
          <a:p>
            <a:r>
              <a:rPr lang="en-US" dirty="0" smtClean="0"/>
              <a:t>union: </a:t>
            </a:r>
            <a:r>
              <a:rPr lang="en-US" altLang="en-US" sz="2000" dirty="0" smtClean="0">
                <a:ea typeface="ＭＳ Ｐゴシック" pitchFamily="34" charset="-128"/>
              </a:rPr>
              <a:t>union(other Dataset</a:t>
            </a:r>
            <a:r>
              <a:rPr lang="en-US" altLang="en-US" sz="2000" dirty="0">
                <a:ea typeface="ＭＳ Ｐゴシック" pitchFamily="34" charset="-128"/>
              </a:rPr>
              <a:t>): Return a new dataset that contains the union of the elements in the source dataset and the argument</a:t>
            </a:r>
            <a:r>
              <a:rPr lang="en-US" altLang="en-US" sz="2000" dirty="0" smtClean="0">
                <a:ea typeface="ＭＳ Ｐゴシック" pitchFamily="34" charset="-128"/>
              </a:rPr>
              <a:t>.</a:t>
            </a:r>
          </a:p>
          <a:p>
            <a:endParaRPr lang="en-US" altLang="en-US" sz="2000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I</a:t>
            </a:r>
            <a:r>
              <a:rPr lang="en-US" altLang="en-US" dirty="0" smtClean="0">
                <a:ea typeface="ＭＳ Ｐゴシック" pitchFamily="34" charset="-128"/>
              </a:rPr>
              <a:t>ntersection(other Dataset</a:t>
            </a:r>
            <a:r>
              <a:rPr lang="en-US" altLang="en-US" dirty="0">
                <a:ea typeface="ＭＳ Ｐゴシック" pitchFamily="34" charset="-128"/>
              </a:rPr>
              <a:t>): </a:t>
            </a:r>
            <a:r>
              <a:rPr lang="en-US" altLang="en-US" sz="2000" dirty="0">
                <a:ea typeface="ＭＳ Ｐゴシック" pitchFamily="34" charset="-128"/>
              </a:rPr>
              <a:t>Return a new RDD that contains the intersection of elements in the source dataset and the argument</a:t>
            </a:r>
            <a:r>
              <a:rPr lang="en-US" altLang="en-US" sz="2000" dirty="0" smtClean="0">
                <a:ea typeface="ＭＳ Ｐゴシック" pitchFamily="34" charset="-128"/>
              </a:rPr>
              <a:t>.</a:t>
            </a:r>
          </a:p>
          <a:p>
            <a:endParaRPr lang="en-US" altLang="en-US" sz="2000" dirty="0">
              <a:ea typeface="ＭＳ Ｐゴシック" pitchFamily="34" charset="-128"/>
            </a:endParaRPr>
          </a:p>
          <a:p>
            <a:pPr marL="77724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marL="77724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14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6527" y="228600"/>
            <a:ext cx="7162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Spark Action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Spark doesn’t execute unless actions occurs.</a:t>
            </a:r>
          </a:p>
          <a:p>
            <a:r>
              <a:rPr lang="en-US" dirty="0" smtClean="0"/>
              <a:t>Collect:</a:t>
            </a:r>
          </a:p>
          <a:p>
            <a:r>
              <a:rPr lang="en-US" dirty="0"/>
              <a:t>	</a:t>
            </a:r>
            <a:r>
              <a:rPr lang="en-US" dirty="0" smtClean="0"/>
              <a:t>print the standard output.</a:t>
            </a:r>
          </a:p>
          <a:p>
            <a:r>
              <a:rPr lang="en-US" sz="2000" dirty="0" smtClean="0"/>
              <a:t>Count:</a:t>
            </a:r>
          </a:p>
          <a:p>
            <a:r>
              <a:rPr lang="en-US" dirty="0"/>
              <a:t>	</a:t>
            </a:r>
            <a:r>
              <a:rPr lang="en-US" dirty="0" smtClean="0"/>
              <a:t>count the number of elements</a:t>
            </a:r>
          </a:p>
          <a:p>
            <a:r>
              <a:rPr lang="en-US" sz="2000" dirty="0" smtClean="0"/>
              <a:t>Reduce:</a:t>
            </a:r>
          </a:p>
          <a:p>
            <a:r>
              <a:rPr lang="en-US" dirty="0"/>
              <a:t>	</a:t>
            </a:r>
            <a:r>
              <a:rPr lang="en-US" altLang="en-US" dirty="0">
                <a:ea typeface="ＭＳ Ｐゴシック" pitchFamily="34" charset="-128"/>
              </a:rPr>
              <a:t>The function should be commutative and associative so that it can be computed correctly in parallel</a:t>
            </a:r>
            <a:r>
              <a:rPr lang="en-US" altLang="en-US" dirty="0" smtClean="0">
                <a:ea typeface="ＭＳ Ｐゴシック" pitchFamily="34" charset="-128"/>
              </a:rPr>
              <a:t>.</a:t>
            </a:r>
          </a:p>
          <a:p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sz="2400" dirty="0" smtClean="0">
                <a:ea typeface="ＭＳ Ｐゴシック" pitchFamily="34" charset="-128"/>
              </a:rPr>
              <a:t>Data Frame and Dataset:</a:t>
            </a:r>
          </a:p>
          <a:p>
            <a:pPr>
              <a:defRPr/>
            </a:pPr>
            <a:r>
              <a:rPr lang="en-US" sz="2000" dirty="0" smtClean="0"/>
              <a:t>Data Frame</a:t>
            </a:r>
            <a:r>
              <a:rPr lang="en-US" sz="2000" dirty="0"/>
              <a:t>:</a:t>
            </a:r>
          </a:p>
          <a:p>
            <a:pPr lvl="1">
              <a:defRPr/>
            </a:pPr>
            <a:r>
              <a:rPr lang="en-US" dirty="0"/>
              <a:t>Unlike an RDD, data organized into named columns, e.g. a table in a relational database.</a:t>
            </a:r>
          </a:p>
          <a:p>
            <a:pPr lvl="1">
              <a:defRPr/>
            </a:pPr>
            <a:r>
              <a:rPr lang="en-US" dirty="0"/>
              <a:t>Imposes a structure onto a distributed collection of data, allowing higher-level abstraction</a:t>
            </a:r>
          </a:p>
          <a:p>
            <a:pPr>
              <a:defRPr/>
            </a:pPr>
            <a:r>
              <a:rPr lang="en-US" sz="2000" dirty="0"/>
              <a:t>Dataset:</a:t>
            </a:r>
          </a:p>
          <a:p>
            <a:pPr lvl="1">
              <a:defRPr/>
            </a:pPr>
            <a:r>
              <a:rPr lang="en-US" dirty="0"/>
              <a:t>Extension of </a:t>
            </a:r>
            <a:r>
              <a:rPr lang="en-US" dirty="0" smtClean="0"/>
              <a:t>Data Frame </a:t>
            </a:r>
            <a:r>
              <a:rPr lang="en-US" dirty="0"/>
              <a:t>API which provides type-safe, object-oriented programming interface (compile-time error detection)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2096866"/>
            <a:ext cx="3581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THANK YOU….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860</TotalTime>
  <Words>225</Words>
  <Application>Microsoft Office PowerPoint</Application>
  <PresentationFormat>On-screen Show (4:3)</PresentationFormat>
  <Paragraphs>85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PowerPoint Presentation</vt:lpstr>
      <vt:lpstr>Why spark? </vt:lpstr>
      <vt:lpstr>About Spark:</vt:lpstr>
      <vt:lpstr>PowerPoint Presentation</vt:lpstr>
      <vt:lpstr>Resilient Distributed Dataset (RDD) – key Spark construct</vt:lpstr>
      <vt:lpstr>PowerPoint Presentation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23</cp:revision>
  <dcterms:created xsi:type="dcterms:W3CDTF">2018-07-14T05:02:12Z</dcterms:created>
  <dcterms:modified xsi:type="dcterms:W3CDTF">2018-07-16T18:10:45Z</dcterms:modified>
</cp:coreProperties>
</file>